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32"/>
  </p:notesMasterIdLst>
  <p:sldIdLst>
    <p:sldId id="256" r:id="rId2"/>
    <p:sldId id="257" r:id="rId3"/>
    <p:sldId id="258" r:id="rId4"/>
    <p:sldId id="263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5" autoAdjust="0"/>
    <p:restoredTop sz="90988" autoAdjust="0"/>
  </p:normalViewPr>
  <p:slideViewPr>
    <p:cSldViewPr snapToGrid="0">
      <p:cViewPr varScale="1">
        <p:scale>
          <a:sx n="64" d="100"/>
          <a:sy n="64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22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49DF-1F5F-4780-9B5E-E106A9133437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A2ADF-2933-4D51-984A-F38DA8C6048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0888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A2ADF-2933-4D51-984A-F38DA8C60489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7430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A2ADF-2933-4D51-984A-F38DA8C60489}" type="slidenum">
              <a:rPr lang="mk-MK" smtClean="0"/>
              <a:t>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639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0014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2845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853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51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6522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153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3487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1570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64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6843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8096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F303-4876-4B02-9741-570F1C7BC509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B3D8-45DE-4B9A-BFF8-4194478FFA2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8419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BC54D5-B4CF-4258-A3B8-01D853A5E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5671"/>
            <a:ext cx="9144000" cy="1655762"/>
          </a:xfrm>
        </p:spPr>
        <p:txBody>
          <a:bodyPr>
            <a:normAutofit/>
          </a:bodyPr>
          <a:lstStyle/>
          <a:p>
            <a:r>
              <a:rPr lang="mk-MK" sz="8800" b="1" dirty="0"/>
              <a:t>РАВЕНКИ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2FB72B-C52A-47EB-8A72-A50B5B9DC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1433"/>
            <a:ext cx="9144000" cy="677567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mk-MK" dirty="0"/>
              <a:t>Решавање линеарни равенки со една непозната</a:t>
            </a:r>
          </a:p>
        </p:txBody>
      </p:sp>
    </p:spTree>
    <p:extLst>
      <p:ext uri="{BB962C8B-B14F-4D97-AF65-F5344CB8AC3E}">
        <p14:creationId xmlns:p14="http://schemas.microsoft.com/office/powerpoint/2010/main" val="279824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1AF65FA-2A72-48A8-A239-4D8CC7F7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AC4F0D8-229C-48CC-A76C-1BB3697E1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4EFE77A-535F-4651-9A35-98685A3DD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20938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Сега се на ред познатите, значи сите со неподвлечено. Нив треба да ги преселиме на десната страна...</a:t>
            </a:r>
            <a:endParaRPr lang="hr-HR" altLang="sr-Latn-RS" sz="1800" dirty="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F464E30-00E9-44CF-91FC-4D7926CED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278188"/>
            <a:ext cx="770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Ги гледаме оние познати кои веќе се на десната страна...</a:t>
            </a:r>
            <a:endParaRPr lang="en-US" altLang="sr-Latn-RS" sz="1800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B6CFE239-75C1-4513-908A-30E149B6D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8EF77BBE-8E62-4177-A8BB-700624320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1255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B1EB9712-8DB3-4934-B871-D26FFBBBF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56CF1171-4533-433B-8AA5-05DFA7D8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83013"/>
            <a:ext cx="770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Нив ги препишуваме. Остануваат исти на десната страна</a:t>
            </a:r>
            <a:endParaRPr lang="en-US" altLang="sr-Latn-RS" sz="1800" dirty="0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4B6BD4F3-A6BD-4D4D-92A4-0D53B15C9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6637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37989A54-3364-471A-9226-1BCB86CB4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- 5x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715CC356-3300-44BA-875C-79D52632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751388"/>
            <a:ext cx="7704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Сега воочуваме познати кои се на левата страна</a:t>
            </a:r>
            <a:r>
              <a:rPr lang="hr-HR" altLang="sr-Latn-RS" sz="1800" dirty="0"/>
              <a:t>...</a:t>
            </a:r>
            <a:endParaRPr lang="en-US" altLang="sr-Latn-RS" sz="1800" dirty="0"/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6F48B175-7101-40A5-9703-59116B8F7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176838"/>
            <a:ext cx="77041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Ги селиме од левата на десна страна и притоа им го менуваме предзнакот</a:t>
            </a:r>
            <a:r>
              <a:rPr lang="hr-HR" altLang="sr-Latn-R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Значи,наместо</a:t>
            </a:r>
            <a:r>
              <a:rPr lang="hr-HR" altLang="sr-Latn-RS" sz="1800" b="1" dirty="0">
                <a:solidFill>
                  <a:srgbClr val="0000CC"/>
                </a:solidFill>
              </a:rPr>
              <a:t> -12 </a:t>
            </a:r>
            <a:r>
              <a:rPr lang="mk-MK" altLang="sr-Latn-RS" sz="1800" dirty="0"/>
              <a:t>ќе напишеме </a:t>
            </a:r>
            <a:r>
              <a:rPr lang="hr-HR" altLang="sr-Latn-RS" sz="1800" b="1" dirty="0">
                <a:solidFill>
                  <a:srgbClr val="0000CC"/>
                </a:solidFill>
              </a:rPr>
              <a:t> +12 </a:t>
            </a:r>
            <a:r>
              <a:rPr lang="hr-HR" altLang="sr-Latn-RS" sz="18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А наместо</a:t>
            </a:r>
            <a:r>
              <a:rPr lang="hr-HR" altLang="sr-Latn-RS" sz="1800" b="1" dirty="0">
                <a:solidFill>
                  <a:srgbClr val="0000CC"/>
                </a:solidFill>
              </a:rPr>
              <a:t> -1 </a:t>
            </a:r>
            <a:r>
              <a:rPr lang="mk-MK" altLang="sr-Latn-RS" sz="1800" dirty="0"/>
              <a:t>запишуваме</a:t>
            </a:r>
            <a:r>
              <a:rPr lang="hr-HR" altLang="sr-Latn-RS" sz="1800" b="1" dirty="0">
                <a:solidFill>
                  <a:srgbClr val="0000CC"/>
                </a:solidFill>
              </a:rPr>
              <a:t> +1 </a:t>
            </a:r>
            <a:r>
              <a:rPr lang="hr-HR" altLang="sr-Latn-RS" sz="1800" dirty="0"/>
              <a:t>.</a:t>
            </a:r>
            <a:endParaRPr lang="en-US" altLang="sr-Latn-RS" sz="1800" dirty="0"/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58090252-A143-46C0-8967-35C6C088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- 7x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943C121A-52AE-4DF9-BAC0-89EC5FC5F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85B2CEA6-A849-4B65-AA8D-154786BF3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7" name="Line 21">
            <a:extLst>
              <a:ext uri="{FF2B5EF4-FFF2-40B4-BE49-F238E27FC236}">
                <a16:creationId xmlns:a16="http://schemas.microsoft.com/office/drawing/2014/main" id="{DE8FB981-7D1E-45AD-BFEC-15CFCBC9F6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8862C8CA-30DA-4EE4-976D-D942A81C6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6637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14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7BB85A80-EE95-437C-A17D-113AB0E6A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0" name="Line 24">
            <a:extLst>
              <a:ext uri="{FF2B5EF4-FFF2-40B4-BE49-F238E27FC236}">
                <a16:creationId xmlns:a16="http://schemas.microsoft.com/office/drawing/2014/main" id="{88F43011-46A3-48A7-807D-039D9C58C1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125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1" name="Line 25">
            <a:extLst>
              <a:ext uri="{FF2B5EF4-FFF2-40B4-BE49-F238E27FC236}">
                <a16:creationId xmlns:a16="http://schemas.microsoft.com/office/drawing/2014/main" id="{0B9ECBA3-35AA-4AD0-9C08-289C77299E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0538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1E4801DD-B3F4-4EE6-B206-E9753E6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6637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+ 12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BD1A1501-288C-474D-8BB2-10F9B2C0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8" grpId="0"/>
      <p:bldP spid="19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B3F59BD-F1A9-4A43-9405-3DC8A2E56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1EA81B2-C439-4213-9FA0-1420A8218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DBE8FF7B-8EA4-4ADD-8FF7-4A5814E17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615C67D1-F3FC-4369-B510-B5DD582AA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1255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A860434D-8F94-460A-A5BF-141EB3278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10C126C0-A1B5-45F5-A9A2-09491F82B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6637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911BACE5-0151-4F8A-9A4B-2745BCFE4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- 5x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4A217F3-331A-4850-9BDE-30A356DBE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- 7x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8A2E4875-1B1C-4231-9A4B-FF360E34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6C6B9839-9FB9-4607-92FB-A41EED126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6637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14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1A3A1B8C-611F-45A1-80E6-A52F0706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E60775C6-F115-40CC-84C7-9AD3FD1E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6637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+ 12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695F943B-A85C-4B9A-BAB1-DEE9D1B45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5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49 " pathEditMode="relative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061978D-84E6-4112-91BD-1F0D8F5CA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6A8B45D-D07E-4B76-B92E-B27C1710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D40F80C-7638-41A9-80B1-EA4841B89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4D740379-C4E7-460F-B758-1CA29FE68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1255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2533AFAE-B872-40EB-A9DA-2C15B84D5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41125E8-4BD0-4A17-8548-92D14ABDA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9698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F7245BA-DF7E-4C9D-931B-1E6D4E14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- 5x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F0C0951B-845A-4E7A-9B7A-97AD60A59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- 7x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9E6E931-02C4-4044-BC47-C12C2B04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54CA9039-B10E-4C2D-9DE8-4C54A1557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29698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14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3BC7E862-CA0E-4582-99D9-0FF5BE2D5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AEBF892-8044-49AE-B6AC-7C8AA98F7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2969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+ 12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72A66976-EA5C-4146-9417-98C523FFC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E9C457A1-DCAC-4861-820E-2D9ABD711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34" y="2797177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Што сега</a:t>
            </a:r>
            <a:r>
              <a:rPr lang="hr-HR" altLang="sr-Latn-RS" sz="1800" dirty="0"/>
              <a:t>?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ECCD0252-B43E-4265-99F0-7372F7EF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031584"/>
            <a:ext cx="7704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Треба да ги собереме сите непознати на левата страна</a:t>
            </a:r>
            <a:r>
              <a:rPr lang="hr-HR" altLang="sr-Latn-RS" sz="1800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Прво позитивните </a:t>
            </a:r>
            <a:endParaRPr lang="en-US" altLang="sr-Latn-RS" sz="1800" dirty="0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6FAED378-1EDB-4D39-918E-7FD694BD9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6716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1288A72E-6A19-4A6E-9ABE-718D5CBDD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081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F13A29C-7CFB-4DE0-93CF-6826C8824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863" y="2980534"/>
            <a:ext cx="7559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Собираме на левата страна негативните</a:t>
            </a:r>
            <a:endParaRPr lang="hr-HR" altLang="sr-Latn-RS" sz="1800" dirty="0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52EC3CBE-8BFA-423B-9195-D3F64A180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8081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881AF246-A9B5-4E22-A69D-3F14351BC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808163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12 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3FACAA57-30E2-46A0-9629-2F998BD2A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94188"/>
            <a:ext cx="6624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Да собереме се и на десната страна</a:t>
            </a:r>
            <a:endParaRPr lang="hr-HR" altLang="sr-Latn-RS" sz="1800" dirty="0"/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AFE26992-95C0-46E7-9865-AE3CF6FE3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808163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30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886FFFC5-FD3F-41E7-8FBA-112965999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7" y="3163890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/>
              <a:t>A </a:t>
            </a:r>
            <a:r>
              <a:rPr lang="mk-MK" altLang="sr-Latn-RS" sz="1800" dirty="0"/>
              <a:t>сега</a:t>
            </a:r>
            <a:r>
              <a:rPr lang="hr-HR" altLang="sr-Latn-RS" sz="1800" dirty="0"/>
              <a:t>?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64BD9EB4-9525-4CAD-A56A-2225153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450" y="3494763"/>
            <a:ext cx="5329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Завршивме со собиранјето</a:t>
            </a:r>
            <a:r>
              <a:rPr lang="hr-HR" altLang="sr-Latn-RS" sz="1800" dirty="0"/>
              <a:t>...</a:t>
            </a:r>
            <a:endParaRPr lang="en-US" altLang="sr-Latn-RS" sz="1800" dirty="0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604C9639-AA89-44B4-9368-47142CD36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311400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-10 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4CF536FC-29DB-4724-A082-D420EC52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311400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30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28" name="Group 28">
            <a:extLst>
              <a:ext uri="{FF2B5EF4-FFF2-40B4-BE49-F238E27FC236}">
                <a16:creationId xmlns:a16="http://schemas.microsoft.com/office/drawing/2014/main" id="{25B751A9-FDA2-482D-9C30-74A5E1C17743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205038"/>
            <a:ext cx="1512888" cy="579437"/>
            <a:chOff x="1519" y="416"/>
            <a:chExt cx="953" cy="365"/>
          </a:xfrm>
        </p:grpSpPr>
        <p:sp>
          <p:nvSpPr>
            <p:cNvPr id="29" name="Text Box 29">
              <a:extLst>
                <a:ext uri="{FF2B5EF4-FFF2-40B4-BE49-F238E27FC236}">
                  <a16:creationId xmlns:a16="http://schemas.microsoft.com/office/drawing/2014/main" id="{47B56D4B-496E-49FF-BDE1-79D99FC71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30" name="Text Box 30">
              <a:extLst>
                <a:ext uri="{FF2B5EF4-FFF2-40B4-BE49-F238E27FC236}">
                  <a16:creationId xmlns:a16="http://schemas.microsoft.com/office/drawing/2014/main" id="{AB3F1E5B-D201-4A74-A4D2-AF9D1DBEBD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:(-10)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31" name="Text Box 31">
            <a:extLst>
              <a:ext uri="{FF2B5EF4-FFF2-40B4-BE49-F238E27FC236}">
                <a16:creationId xmlns:a16="http://schemas.microsoft.com/office/drawing/2014/main" id="{6BDCFC37-57CD-41D9-A45C-6FB83E8DF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8162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3BBD7144-3319-45EA-A221-5A5E141F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487" y="2843213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F3E88214-C0E8-45F9-AB66-0FE60BBB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2781300"/>
            <a:ext cx="1225550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8" grpId="0"/>
      <p:bldP spid="19" grpId="0"/>
      <p:bldP spid="19" grpId="1"/>
      <p:bldP spid="20" grpId="0"/>
      <p:bldP spid="21" grpId="0"/>
      <p:bldP spid="22" grpId="0"/>
      <p:bldP spid="22" grpId="1"/>
      <p:bldP spid="23" grpId="0"/>
      <p:bldP spid="24" grpId="0"/>
      <p:bldP spid="24" grpId="1"/>
      <p:bldP spid="25" grpId="0"/>
      <p:bldP spid="25" grpId="1"/>
      <p:bldP spid="26" grpId="0"/>
      <p:bldP spid="27" grpId="0"/>
      <p:bldP spid="31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10723B5-74F2-47D0-8CC8-2688A3172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A045CA2-230B-4764-9347-B7332C8E1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877EC8D2-DCCC-48EB-A1A6-F21AD6303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FA801F5-8EEE-41B9-B954-AF01DDFC5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1255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FBD4E91D-5B70-44A3-A11C-31151A839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F3AC273A-385E-44C0-A6A4-99E22C9A7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9698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1522757B-084E-4F5C-9A89-66546CF3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- 5x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C1E0CDB-B0E6-40DC-8E1A-799DEC269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- 7x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C0A0AE3-3B6F-4D95-8697-EA467C674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4C76BCD-3A1C-4967-A1E0-93A617D0F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29698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14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50DA51C1-E469-4879-AFB2-A089E0D7D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9EDACCB3-CC9F-43C8-98CF-4B53717BE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2969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+ 12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30D1F94F-51FE-451C-B4B3-8ECF7F53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2969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6ADDE2C2-187E-4FDB-8660-E0AD7BED6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6716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1BE995EA-AD15-442E-86E1-8DBD29EA8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081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7161B33E-E5BC-42D6-9E3A-16F8893DA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8081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491241BB-80B2-40EC-92A6-F7B463772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808163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12 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61DD6F18-87A8-4A9A-B0FE-E2CF13D04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808163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30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4301CB58-5CBA-4575-BF1B-EBDA2C64C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311400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-10 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89B6AA96-B828-4CC2-BCFF-50115C7C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311400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30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22" name="Group 28">
            <a:extLst>
              <a:ext uri="{FF2B5EF4-FFF2-40B4-BE49-F238E27FC236}">
                <a16:creationId xmlns:a16="http://schemas.microsoft.com/office/drawing/2014/main" id="{847B3762-FDB0-4FE1-9FCB-2A9289157F7A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205038"/>
            <a:ext cx="1512888" cy="579437"/>
            <a:chOff x="1519" y="416"/>
            <a:chExt cx="953" cy="365"/>
          </a:xfrm>
        </p:grpSpPr>
        <p:sp>
          <p:nvSpPr>
            <p:cNvPr id="23" name="Text Box 29">
              <a:extLst>
                <a:ext uri="{FF2B5EF4-FFF2-40B4-BE49-F238E27FC236}">
                  <a16:creationId xmlns:a16="http://schemas.microsoft.com/office/drawing/2014/main" id="{BE53BFAB-65FA-4717-AD1F-D22C5BD89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24" name="Text Box 30">
              <a:extLst>
                <a:ext uri="{FF2B5EF4-FFF2-40B4-BE49-F238E27FC236}">
                  <a16:creationId xmlns:a16="http://schemas.microsoft.com/office/drawing/2014/main" id="{AE8F904A-45CD-4254-985F-EB7288136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:(-10)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25" name="Text Box 31">
            <a:extLst>
              <a:ext uri="{FF2B5EF4-FFF2-40B4-BE49-F238E27FC236}">
                <a16:creationId xmlns:a16="http://schemas.microsoft.com/office/drawing/2014/main" id="{BBFEEBBB-691F-4A44-BA3A-7E465AFF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8162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6" name="Text Box 32">
            <a:extLst>
              <a:ext uri="{FF2B5EF4-FFF2-40B4-BE49-F238E27FC236}">
                <a16:creationId xmlns:a16="http://schemas.microsoft.com/office/drawing/2014/main" id="{8EF761F1-3934-4AB9-9D13-F8A95D869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281622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7" name="Rectangle 33">
            <a:extLst>
              <a:ext uri="{FF2B5EF4-FFF2-40B4-BE49-F238E27FC236}">
                <a16:creationId xmlns:a16="http://schemas.microsoft.com/office/drawing/2014/main" id="{9AF9B398-189E-402D-B1D8-F9652BF7A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2781300"/>
            <a:ext cx="1225550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8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F65065D-DC15-4F6B-987D-BAE31F71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5</a:t>
            </a:r>
            <a:r>
              <a:rPr lang="hr-HR" altLang="sr-Latn-RS" sz="2000" u="sng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CA48C12-2575-4BAE-9485-BD07351A9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04813"/>
            <a:ext cx="29389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Реши ја равенката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A94DDEF-69E6-49C5-AAF0-755767B9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8838CB3-4BC3-4C8C-B8F7-D16795D80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916113"/>
            <a:ext cx="6697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anose="030F0702030302020204" pitchFamily="66" charset="0"/>
              </a:rPr>
              <a:t>I</a:t>
            </a:r>
            <a:r>
              <a:rPr lang="mk-MK" altLang="sr-Latn-RS" dirty="0">
                <a:latin typeface="Comic Sans MS" panose="030F0702030302020204" pitchFamily="66" charset="0"/>
              </a:rPr>
              <a:t> како сега</a:t>
            </a:r>
            <a:r>
              <a:rPr lang="hr-HR" altLang="sr-Latn-RS" dirty="0">
                <a:latin typeface="Comic Sans MS" panose="030F0702030302020204" pitchFamily="66" charset="0"/>
              </a:rPr>
              <a:t>?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6D7F1FAD-473A-40C2-A4D9-F8A7A8971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341563"/>
            <a:ext cx="70564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Верувам дека знаете. Прво ќе се ослободиме од заградите па после познати од една непознати од друга и... Знам дека знаете ам да почнеме со ред...</a:t>
            </a:r>
            <a:endParaRPr lang="hr-HR" altLang="sr-Latn-R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8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9A70D7AD-0220-46E9-A350-ABBAE830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09DD8793-C5AC-46F0-AB6F-AC0DED0DB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074863"/>
            <a:ext cx="770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Да ја воочиме првата заграда...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86BCC3B5-0872-4587-9855-DD5CF2B3A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08250"/>
            <a:ext cx="70564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Пред оваа заграда е знак 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множење</a:t>
            </a:r>
            <a:r>
              <a:rPr lang="hr-HR" altLang="sr-Latn-RS" dirty="0">
                <a:latin typeface="Comic Sans MS" panose="030F0702030302020204" pitchFamily="66" charset="0"/>
              </a:rPr>
              <a:t>, </a:t>
            </a:r>
            <a:r>
              <a:rPr lang="en-US" altLang="sr-Latn-R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dirty="0">
                <a:latin typeface="Comic Sans MS" panose="030F0702030302020204" pitchFamily="66" charset="0"/>
              </a:rPr>
              <a:t> .</a:t>
            </a:r>
            <a:r>
              <a:rPr lang="mk-MK" altLang="sr-Latn-RS" dirty="0">
                <a:latin typeface="Comic Sans MS" panose="030F0702030302020204" pitchFamily="66" charset="0"/>
              </a:rPr>
              <a:t>(може и да не стои знакот точка ние ќе знаеме дека е множење)</a:t>
            </a:r>
            <a:endParaRPr lang="hr-HR" altLang="sr-Latn-RS" dirty="0">
              <a:latin typeface="Comic Sans MS" panose="030F0702030302020204" pitchFamily="66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C772CB55-C974-42E7-A392-B4D6362F1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41696"/>
            <a:ext cx="79930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Сега внимателно воочи </a:t>
            </a:r>
            <a:r>
              <a:rPr lang="hr-HR" altLang="sr-Latn-RS" b="1" dirty="0">
                <a:latin typeface="Comic Sans MS" panose="030F0702030302020204" pitchFamily="66" charset="0"/>
              </a:rPr>
              <a:t>koj </a:t>
            </a:r>
            <a:r>
              <a:rPr lang="mk-MK" altLang="sr-Latn-RS" dirty="0">
                <a:latin typeface="Comic Sans MS" panose="030F0702030302020204" pitchFamily="66" charset="0"/>
              </a:rPr>
              <a:t>број треба да ги помножи сите членови во заградата</a:t>
            </a:r>
            <a:endParaRPr lang="en-US" altLang="sr-Latn-RS" u="sng" dirty="0">
              <a:latin typeface="Comic Sans MS" panose="030F0702030302020204" pitchFamily="66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ED4E14D4-C290-42E8-BAF4-4AB9A8CE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1955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US" altLang="sr-Latn-RS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7689675A-E5EA-4693-9009-498BA6999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516438"/>
            <a:ext cx="76327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Значи препишуваме се пред бројот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dirty="0">
                <a:latin typeface="Comic Sans MS" panose="030F0702030302020204" pitchFamily="66" charset="0"/>
              </a:rPr>
              <a:t> , </a:t>
            </a:r>
            <a:r>
              <a:rPr lang="mk-MK" altLang="sr-Latn-RS" dirty="0">
                <a:latin typeface="Comic Sans MS" panose="030F0702030302020204" pitchFamily="66" charset="0"/>
              </a:rPr>
              <a:t>т.е. Само бројот </a:t>
            </a:r>
            <a:r>
              <a:rPr lang="hr-HR" altLang="sr-Latn-RS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hr-HR" altLang="sr-Latn-RS" dirty="0">
                <a:latin typeface="Comic Sans MS" panose="030F0702030302020204" pitchFamily="66" charset="0"/>
              </a:rPr>
              <a:t> !</a:t>
            </a:r>
          </a:p>
          <a:p>
            <a:pPr eaLnBrk="1" hangingPunct="1"/>
            <a:endParaRPr lang="hr-HR" altLang="sr-Latn-RS" sz="5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hr-HR" altLang="sr-Latn-RS" sz="1600" b="1" dirty="0">
                <a:latin typeface="Comic Sans MS" panose="030F0702030302020204" pitchFamily="66" charset="0"/>
              </a:rPr>
              <a:t>(</a:t>
            </a:r>
            <a:r>
              <a:rPr lang="mk-MK" altLang="sr-Latn-RS" sz="1600" b="1" dirty="0">
                <a:latin typeface="Comic Sans MS" panose="030F0702030302020204" pitchFamily="66" charset="0"/>
              </a:rPr>
              <a:t>Минусот кој се наоѓа по бројот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 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</a:t>
            </a:r>
            <a:r>
              <a:rPr lang="mk-MK" altLang="sr-Latn-RS" sz="1600" b="1" u="sng" dirty="0">
                <a:latin typeface="Comic Sans MS" panose="030F0702030302020204" pitchFamily="66" charset="0"/>
              </a:rPr>
              <a:t>не го препишуваме</a:t>
            </a:r>
            <a:r>
              <a:rPr lang="hr-HR" altLang="sr-Latn-RS" sz="1600" b="1" dirty="0">
                <a:latin typeface="Comic Sans MS" panose="030F0702030302020204" pitchFamily="66" charset="0"/>
              </a:rPr>
              <a:t>!)</a:t>
            </a:r>
            <a:endParaRPr lang="en-US" altLang="sr-Latn-RS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43DCC058-1FDA-4797-8C28-5DD078CEC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AF817328-5EF2-4BA7-B679-BC734B045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 </a:t>
            </a:r>
            <a:r>
              <a:rPr lang="hr-HR" altLang="sr-Latn-RS" sz="2000" dirty="0"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BA191C1-F14F-4A73-89E1-E98880B0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290763"/>
            <a:ext cx="7056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Сега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го множиме со секој член во заградата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12122AAE-155F-4106-87B2-CF1D37CFC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592263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+ 6x</a:t>
            </a:r>
          </a:p>
        </p:txBody>
      </p:sp>
      <p:sp>
        <p:nvSpPr>
          <p:cNvPr id="5" name="Arc 12">
            <a:extLst>
              <a:ext uri="{FF2B5EF4-FFF2-40B4-BE49-F238E27FC236}">
                <a16:creationId xmlns:a16="http://schemas.microsoft.com/office/drawing/2014/main" id="{03AEAEEA-D5BB-45FC-8630-AF28B2BD4AEC}"/>
              </a:ext>
            </a:extLst>
          </p:cNvPr>
          <p:cNvSpPr>
            <a:spLocks/>
          </p:cNvSpPr>
          <p:nvPr/>
        </p:nvSpPr>
        <p:spPr bwMode="auto">
          <a:xfrm>
            <a:off x="1570038" y="1254125"/>
            <a:ext cx="525462" cy="230188"/>
          </a:xfrm>
          <a:custGeom>
            <a:avLst/>
            <a:gdLst>
              <a:gd name="T0" fmla="*/ 525462 w 38839"/>
              <a:gd name="T1" fmla="*/ 89912 h 21600"/>
              <a:gd name="T2" fmla="*/ 0 w 38839"/>
              <a:gd name="T3" fmla="*/ 110384 h 21600"/>
              <a:gd name="T4" fmla="*/ 256447 w 38839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839" h="21600" fill="none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</a:path>
              <a:path w="38839" h="21600" stroke="0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  <a:lnTo>
                  <a:pt x="18955" y="0"/>
                </a:lnTo>
                <a:lnTo>
                  <a:pt x="38839" y="8437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6" name="Arc 13">
            <a:extLst>
              <a:ext uri="{FF2B5EF4-FFF2-40B4-BE49-F238E27FC236}">
                <a16:creationId xmlns:a16="http://schemas.microsoft.com/office/drawing/2014/main" id="{55F3357A-FDE1-4557-949E-9B36F2096F91}"/>
              </a:ext>
            </a:extLst>
          </p:cNvPr>
          <p:cNvSpPr>
            <a:spLocks/>
          </p:cNvSpPr>
          <p:nvPr/>
        </p:nvSpPr>
        <p:spPr bwMode="auto">
          <a:xfrm>
            <a:off x="1547813" y="1341438"/>
            <a:ext cx="1181100" cy="215900"/>
          </a:xfrm>
          <a:custGeom>
            <a:avLst/>
            <a:gdLst>
              <a:gd name="T0" fmla="*/ 1181100 w 42588"/>
              <a:gd name="T1" fmla="*/ 15333 h 21600"/>
              <a:gd name="T2" fmla="*/ 0 w 42588"/>
              <a:gd name="T3" fmla="*/ 48717 h 21600"/>
              <a:gd name="T4" fmla="*/ 583589 w 425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588" h="21600" fill="none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</a:path>
              <a:path w="42588" h="21600" stroke="0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  <a:lnTo>
                  <a:pt x="21043" y="0"/>
                </a:lnTo>
                <a:lnTo>
                  <a:pt x="42588" y="1534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F50472DF-B810-43F6-940B-F9F9B6FC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+ 8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0C254510-736B-4137-9F20-CC1C5B896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0E7403EA-CA10-4E6D-A759-3C9AF6DA5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796B64D5-9C68-4BF8-B9DB-BBF9FCAF4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32063"/>
            <a:ext cx="7775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Сега за втората заграда...Кој симбол е пред неа</a:t>
            </a:r>
            <a:r>
              <a:rPr lang="hr-HR" altLang="sr-Latn-RS" dirty="0">
                <a:latin typeface="Comic Sans MS" panose="030F0702030302020204" pitchFamily="66" charset="0"/>
              </a:rPr>
              <a:t>? </a:t>
            </a:r>
            <a:r>
              <a:rPr lang="mk-MK" altLang="sr-Latn-RS" dirty="0">
                <a:latin typeface="Comic Sans MS" panose="030F0702030302020204" pitchFamily="66" charset="0"/>
              </a:rPr>
              <a:t>Што ни кажува тоа</a:t>
            </a:r>
            <a:r>
              <a:rPr lang="hr-HR" altLang="sr-Latn-RS" dirty="0">
                <a:latin typeface="Comic Sans MS" panose="030F0702030302020204" pitchFamily="66" charset="0"/>
              </a:rPr>
              <a:t>?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82F59193-1F2E-458B-9015-5484D1A7F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65450"/>
            <a:ext cx="7920037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Пред втората заграда е знакот </a:t>
            </a:r>
            <a:r>
              <a:rPr lang="hr-HR" altLang="sr-Latn-RS" dirty="0">
                <a:latin typeface="Comic Sans MS" panose="030F0702030302020204" pitchFamily="66" charset="0"/>
              </a:rPr>
              <a:t>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dirty="0">
                <a:latin typeface="Comic Sans MS" panose="030F0702030302020204" pitchFamily="66" charset="0"/>
              </a:rPr>
              <a:t> .</a:t>
            </a:r>
          </a:p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Тоа значи дека се во заградата ќе го смени предзнакот</a:t>
            </a:r>
            <a:r>
              <a:rPr lang="hr-HR" altLang="sr-Latn-RS" dirty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endParaRPr lang="hr-HR" altLang="sr-Latn-RS" sz="9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Да го направиме тоа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9F221DAF-92B5-47B4-B6BD-3D1AA003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592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50C8DDA9-8BE0-48D2-95F0-D09B74BA5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- 5x</a:t>
            </a:r>
          </a:p>
        </p:txBody>
      </p:sp>
    </p:spTree>
    <p:extLst>
      <p:ext uri="{BB962C8B-B14F-4D97-AF65-F5344CB8AC3E}">
        <p14:creationId xmlns:p14="http://schemas.microsoft.com/office/powerpoint/2010/main" val="87095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E21398CA-9E71-4D9C-A3CD-2C07C678C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 </a:t>
            </a:r>
            <a:r>
              <a:rPr lang="hr-HR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EBE1505D-C041-49B5-93B2-57E8D154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592263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+ 6x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EE0A0A35-B2D0-4F31-9846-998409824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+ 8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9181F610-219F-4341-8440-6B78D0F7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6A8FE831-46CF-41E9-93B5-B0232EC62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812BD832-10D1-4AB8-B494-8739E33C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32063"/>
            <a:ext cx="7775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Што со бројот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после заградата</a:t>
            </a:r>
            <a:r>
              <a:rPr lang="hr-HR" altLang="sr-Latn-RS" dirty="0">
                <a:latin typeface="Comic Sans MS" panose="030F0702030302020204" pitchFamily="66" charset="0"/>
              </a:rPr>
              <a:t>?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25B383C-1A0C-4F4B-8646-04F1A5B1B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90850"/>
            <a:ext cx="7775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 разбира, ќе го препишеме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847D7F6D-60CE-47D3-A12A-38EF4696B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E01E9E0A-4C69-44DD-ACA3-1C89B0F50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592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EADDE6CC-90D8-4B36-AB15-C8FD5F941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- 5x</a:t>
            </a:r>
          </a:p>
        </p:txBody>
      </p:sp>
    </p:spTree>
    <p:extLst>
      <p:ext uri="{BB962C8B-B14F-4D97-AF65-F5344CB8AC3E}">
        <p14:creationId xmlns:p14="http://schemas.microsoft.com/office/powerpoint/2010/main" val="38002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5DD81EFD-0B66-43C2-8645-7053736A4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 </a:t>
            </a:r>
            <a:r>
              <a:rPr lang="hr-HR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D29C074-D89D-4880-8431-8DD445D39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592263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+ 6x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522ACD4-A393-4738-A1DE-095C8E4A9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+ 8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B976B6A-5930-4976-A4F7-583E2D44B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3D470D22-D9CD-4008-9BAF-981A21CFD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C50930CA-3697-4E28-A776-8C3E5537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16200"/>
            <a:ext cx="7775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И сега</a:t>
            </a:r>
            <a:r>
              <a:rPr lang="hr-HR" altLang="sr-Latn-RS" dirty="0">
                <a:latin typeface="Comic Sans MS" panose="030F0702030302020204" pitchFamily="66" charset="0"/>
              </a:rPr>
              <a:t>?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BC01A115-1CBE-45E7-B155-7CBF0AF8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0DEBF00B-76F5-43A3-B2E9-6A05C252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592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23711CE9-EE03-463E-BDF4-64115C44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- 5x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D58A19B9-4638-4036-882B-8138C2E6D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074988"/>
            <a:ext cx="777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Сите непознати на лева стана да ги ставиме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A8AD87C9-DAFE-4680-9701-609959DB8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931988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F6AA150C-F35F-49A7-BDAA-191A82A71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1931988"/>
            <a:ext cx="647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B25A4A76-EB6A-44A5-A09E-2345B5AC9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95713"/>
            <a:ext cx="7775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6x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бил на лева него го препишуваме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09B608FD-1280-4211-98CF-87CAA770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1336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6x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9E97EC72-9903-43C0-AB2F-7E6EF4764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286250"/>
            <a:ext cx="777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-5x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бил на десна го пребацуваме на лева и ќе стане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+5x</a:t>
            </a:r>
            <a:r>
              <a:rPr lang="hr-HR" altLang="sr-Latn-RS" dirty="0">
                <a:latin typeface="Comic Sans MS" panose="030F0702030302020204" pitchFamily="66" charset="0"/>
              </a:rPr>
              <a:t> 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73630FD-BB80-4FA2-8B90-A3A17B94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+ 5x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E9D56A52-B76D-4D92-9B66-3216AB3C6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019675"/>
            <a:ext cx="7775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Завршивме со непознатата сега ставаме знак на еднакво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67EF9480-4B82-4848-BE81-EC01E98B7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AD612F0B-EBB9-4B0F-80A1-53B8BBC6D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445125"/>
            <a:ext cx="82438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Сега истото со познатите само нив ги ставаме на десна страна</a:t>
            </a:r>
            <a:endParaRPr lang="hr-HR" altLang="sr-Latn-RS" sz="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и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веќе се на иста(десна) страна и само ги препишуваме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DD55D38A-3C4E-47C4-8A2E-D2C34E3D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EEF06C4F-9D1D-4DA1-8745-28DA40E56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D0E9DE9D-0928-428A-B720-A207AE2A4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6237288"/>
            <a:ext cx="8243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и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hr-HR" altLang="sr-Latn-RS" dirty="0"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latin typeface="Comic Sans MS" panose="030F0702030302020204" pitchFamily="66" charset="0"/>
              </a:rPr>
              <a:t>биле на лева па на десната страна ќе ги сменат предзнаците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46DA86B0-CEE3-452E-969E-EAB83FF47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BCBD79E7-98BE-4EF6-A96E-0E241616E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- 8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2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00B45D73-4E34-43DF-89E2-5A064413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16000"/>
            <a:ext cx="590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 </a:t>
            </a:r>
            <a:r>
              <a:rPr lang="hr-HR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02BBAB2-976C-4C52-8E9C-6C1C0B450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592263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+ 6x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3B4F309-617F-4231-BE0D-66A9B7043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+ 8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3C0F649E-0493-449B-B5F4-AA56DF3EB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4F5AF010-D1C1-4794-87A0-81D53C24A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09A59789-857B-4AE6-9E8A-89EE188A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496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Сега..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A67E022F-CA8A-42B3-99DF-60F40629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18B0AA0F-AFDA-429C-A453-E98CA7EAA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592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36636128-07CF-430A-A046-2F717BD4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- 5x</a:t>
            </a:r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BBB28138-B17B-4C6D-8EFF-327B7CEC6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931988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6AB64A39-C4B0-4FF0-BE28-F40EA5C3F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1931988"/>
            <a:ext cx="647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89F0B9F7-6BD2-42F3-A361-18225538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1336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6x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3B2AA56A-D46A-4E90-9BE6-1E3AEFCC4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+ 5x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990ACFA4-E504-423F-A30C-7FF43591A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C4503D08-6538-4DCF-9DCC-14A8A502B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236EB02A-11C6-415E-A16F-7C5E25653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87CDCAF0-EF8C-4614-8ADE-CF91C31E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28D6C798-0C7D-4EB8-A78D-2DD83EBE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83013"/>
            <a:ext cx="554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Ги собираме непознатите (х) од лева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A4882D45-D239-42C8-A258-C92FB6F72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717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11x</a:t>
            </a:r>
          </a:p>
        </p:txBody>
      </p:sp>
      <p:sp>
        <p:nvSpPr>
          <p:cNvPr id="21" name="Text Box 29">
            <a:extLst>
              <a:ext uri="{FF2B5EF4-FFF2-40B4-BE49-F238E27FC236}">
                <a16:creationId xmlns:a16="http://schemas.microsoft.com/office/drawing/2014/main" id="{78ED1C5E-BA1A-43A3-AC32-516251715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- 8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 Box 30">
            <a:extLst>
              <a:ext uri="{FF2B5EF4-FFF2-40B4-BE49-F238E27FC236}">
                <a16:creationId xmlns:a16="http://schemas.microsoft.com/office/drawing/2014/main" id="{3C9F4CF7-005A-472B-A266-4D4E976EF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6717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F1066761-7E13-42DE-8302-1E0C0E42C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286250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latin typeface="Comic Sans MS" panose="030F0702030302020204" pitchFamily="66" charset="0"/>
              </a:rPr>
              <a:t>Собираме познатите од десна</a:t>
            </a:r>
            <a:r>
              <a:rPr lang="hr-HR" altLang="sr-Latn-RS" dirty="0">
                <a:latin typeface="Comic Sans MS" panose="030F0702030302020204" pitchFamily="66" charset="0"/>
              </a:rPr>
              <a:t>...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24" name="Line 32">
            <a:extLst>
              <a:ext uri="{FF2B5EF4-FFF2-40B4-BE49-F238E27FC236}">
                <a16:creationId xmlns:a16="http://schemas.microsoft.com/office/drawing/2014/main" id="{9B341B9A-F047-4395-B84C-B1372462B6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176463"/>
            <a:ext cx="360362" cy="2873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5" name="Line 33">
            <a:extLst>
              <a:ext uri="{FF2B5EF4-FFF2-40B4-BE49-F238E27FC236}">
                <a16:creationId xmlns:a16="http://schemas.microsoft.com/office/drawing/2014/main" id="{B809296E-E31A-4569-8B80-900B2397CC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0725" y="2176463"/>
            <a:ext cx="360363" cy="2873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6" name="Text Box 34">
            <a:extLst>
              <a:ext uri="{FF2B5EF4-FFF2-40B4-BE49-F238E27FC236}">
                <a16:creationId xmlns:a16="http://schemas.microsoft.com/office/drawing/2014/main" id="{1B8E86A3-0BCE-4330-97D5-38A6FD217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71763"/>
            <a:ext cx="938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- 11</a:t>
            </a:r>
          </a:p>
        </p:txBody>
      </p:sp>
    </p:spTree>
    <p:extLst>
      <p:ext uri="{BB962C8B-B14F-4D97-AF65-F5344CB8AC3E}">
        <p14:creationId xmlns:p14="http://schemas.microsoft.com/office/powerpoint/2010/main" val="19711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6">
                <a:extLst>
                  <a:ext uri="{FF2B5EF4-FFF2-40B4-BE49-F238E27FC236}">
                    <a16:creationId xmlns:a16="http://schemas.microsoft.com/office/drawing/2014/main" id="{18448BB6-F1BE-4D07-A896-7F2FAE5614E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9788" y="329168"/>
                <a:ext cx="10515600" cy="2497026"/>
              </a:xfrm>
              <a:solidFill>
                <a:schemeClr val="bg2"/>
              </a:solidFill>
            </p:spPr>
            <p:txBody>
              <a:bodyPr>
                <a:normAutofit/>
              </a:bodyPr>
              <a:lstStyle/>
              <a:p>
                <a:r>
                  <a:rPr lang="mk-MK" sz="2400" dirty="0"/>
                  <a:t>Два рационални изрази сврзани со знакот = се нарекуваат </a:t>
                </a:r>
                <a:r>
                  <a:rPr lang="mk-MK" sz="2400" b="1" u="sng" dirty="0"/>
                  <a:t>равенство</a:t>
                </a:r>
                <a:br>
                  <a:rPr lang="mk-MK" sz="2400" dirty="0"/>
                </a:br>
                <a:r>
                  <a:rPr lang="mk-MK" sz="2400" dirty="0"/>
                  <a:t>Равенства се</a:t>
                </a:r>
                <a:r>
                  <a:rPr lang="en-US" sz="2400" dirty="0"/>
                  <a:t>:</a:t>
                </a:r>
                <a:br>
                  <a:rPr lang="en-US" sz="2400" dirty="0"/>
                </a:br>
                <a:r>
                  <a:rPr lang="en-US" sz="2400" dirty="0"/>
                  <a:t>1+1=2</a:t>
                </a:r>
                <a:br>
                  <a:rPr lang="en-US" sz="2400" dirty="0"/>
                </a:br>
                <a:r>
                  <a:rPr lang="en-US" sz="2400" dirty="0"/>
                  <a:t>7+3=3-1</a:t>
                </a:r>
                <a:br>
                  <a:rPr lang="en-US" sz="2400" dirty="0"/>
                </a:br>
                <a:r>
                  <a:rPr lang="en-US" sz="2400" dirty="0"/>
                  <a:t>x+1=0</a:t>
                </a:r>
                <a:br>
                  <a:rPr lang="en-US" sz="2400" dirty="0"/>
                </a:br>
                <a:r>
                  <a:rPr lang="en-US" sz="2400" dirty="0"/>
                  <a:t>P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en-US" sz="2400" b="1" u="sng" dirty="0"/>
                </a:br>
                <a:r>
                  <a:rPr lang="mk-MK" sz="2400" b="1" u="sng" dirty="0"/>
                  <a:t>НАПОМЕНА</a:t>
                </a:r>
                <a:r>
                  <a:rPr lang="en-US" sz="2400" b="1" u="sng" dirty="0"/>
                  <a:t>: </a:t>
                </a:r>
                <a:r>
                  <a:rPr lang="mk-MK" sz="2400" dirty="0"/>
                  <a:t>Равенства со променливи се нарекуваат</a:t>
                </a:r>
                <a:r>
                  <a:rPr lang="mk-MK" sz="2400" b="1" u="sng" dirty="0"/>
                  <a:t> равенки</a:t>
                </a:r>
              </a:p>
            </p:txBody>
          </p:sp>
        </mc:Choice>
        <mc:Fallback xmlns="">
          <p:sp>
            <p:nvSpPr>
              <p:cNvPr id="17" name="Title 16">
                <a:extLst>
                  <a:ext uri="{FF2B5EF4-FFF2-40B4-BE49-F238E27FC236}">
                    <a16:creationId xmlns:a16="http://schemas.microsoft.com/office/drawing/2014/main" id="{18448BB6-F1BE-4D07-A896-7F2FAE5614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9788" y="329168"/>
                <a:ext cx="10515600" cy="2497026"/>
              </a:xfrm>
              <a:blipFill>
                <a:blip r:embed="rId3"/>
                <a:stretch>
                  <a:fillRect l="-928" t="-1463" b="-341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31AC013-D49D-4FB0-A33F-E588C81F5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134" y="2847459"/>
            <a:ext cx="5157787" cy="1289112"/>
          </a:xfrm>
        </p:spPr>
        <p:txBody>
          <a:bodyPr>
            <a:normAutofit fontScale="77500" lnSpcReduction="20000"/>
          </a:bodyPr>
          <a:lstStyle/>
          <a:p>
            <a:r>
              <a:rPr lang="mk-MK" b="0" dirty="0"/>
              <a:t>Равенка која преминува во вистински израз за секоја вредност на променливата се вика </a:t>
            </a:r>
            <a:r>
              <a:rPr lang="mk-MK" dirty="0"/>
              <a:t>идентитет</a:t>
            </a:r>
          </a:p>
          <a:p>
            <a:r>
              <a:rPr lang="mk-MK" b="0" dirty="0"/>
              <a:t>(Равенките идентитети имаат бесконечно многу решенија)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0F1B824C-D030-4FD0-9878-8CE39FD74B7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62014" y="4310743"/>
                <a:ext cx="5157787" cy="164011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mk-MK" dirty="0"/>
                  <a:t>Идентитети се 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x+1=x+1</a:t>
                </a:r>
              </a:p>
              <a:p>
                <a:pPr marL="0" indent="0">
                  <a:buNone/>
                </a:pPr>
                <a:r>
                  <a:rPr lang="en-US" dirty="0"/>
                  <a:t>2(x-1) = 2x – 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-1 = (x-1)(x+1)</a:t>
                </a:r>
                <a:endParaRPr lang="mk-MK" dirty="0"/>
              </a:p>
            </p:txBody>
          </p:sp>
        </mc:Choice>
        <mc:Fallback xmlns="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0F1B824C-D030-4FD0-9878-8CE39FD74B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62014" y="4310743"/>
                <a:ext cx="5157787" cy="1640114"/>
              </a:xfrm>
              <a:blipFill>
                <a:blip r:embed="rId4"/>
                <a:stretch>
                  <a:fillRect l="-2125" t="-9294" b="-743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5783614-38EA-4862-AB70-BD1885C4D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9974" y="2847459"/>
            <a:ext cx="5183188" cy="1289111"/>
          </a:xfrm>
        </p:spPr>
        <p:txBody>
          <a:bodyPr>
            <a:normAutofit fontScale="77500" lnSpcReduction="20000"/>
          </a:bodyPr>
          <a:lstStyle/>
          <a:p>
            <a:r>
              <a:rPr lang="mk-MK" b="0" dirty="0"/>
              <a:t>Равенка која не преминува во вистинит исказ ниту за една вредност на променливата се нарекува </a:t>
            </a:r>
            <a:r>
              <a:rPr lang="mk-MK" u="sng" dirty="0"/>
              <a:t>противрешна равенка</a:t>
            </a:r>
            <a:r>
              <a:rPr lang="mk-MK" b="0" dirty="0"/>
              <a:t>.</a:t>
            </a:r>
          </a:p>
          <a:p>
            <a:r>
              <a:rPr lang="mk-MK" b="0" dirty="0"/>
              <a:t>(Противрешните равенки немаат решение)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FC502AB-F069-4955-BA87-9561A212C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4310743"/>
            <a:ext cx="5183188" cy="18789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k-MK" dirty="0"/>
              <a:t>Противречни равенки се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x+1=x+2</a:t>
            </a:r>
          </a:p>
          <a:p>
            <a:pPr marL="0" indent="0">
              <a:buNone/>
            </a:pPr>
            <a:r>
              <a:rPr lang="en-US" dirty="0"/>
              <a:t>2(x-1)=2x-5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292269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/>
      <p:bldP spid="19" grpId="0" build="p"/>
      <p:bldP spid="20" grpId="0" build="p"/>
      <p:bldP spid="2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3C0E9033-96B0-42F7-85F3-D71B6491A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863966"/>
            <a:ext cx="59039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Конечно</a:t>
            </a:r>
          </a:p>
          <a:p>
            <a:pPr eaLnBrk="1" hangingPunct="1"/>
            <a:r>
              <a:rPr lang="mk-MK" altLang="sr-Latn-RS" sz="2000" dirty="0">
                <a:latin typeface="Comic Sans MS" panose="030F0702030302020204" pitchFamily="66" charset="0"/>
              </a:rPr>
              <a:t>   </a:t>
            </a:r>
            <a:r>
              <a:rPr lang="hr-HR" altLang="sr-Latn-RS" sz="2000" dirty="0">
                <a:latin typeface="Comic Sans MS" panose="030F0702030302020204" pitchFamily="66" charset="0"/>
              </a:rPr>
              <a:t> 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3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 =  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0B8D879-FCE4-4604-9FF7-570743033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1592263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+ 6x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CCE28940-8429-47D3-A4D1-695BF693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922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+ 8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07A39C2-835F-4578-B878-5C25FC7D7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3589BA6-D465-4FC2-92D0-4C496498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5922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BC0244D7-CE31-4D3D-80A3-933B7D53D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A895534-C74F-4AD1-9A3E-0C7FE1827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159226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5479E74-1ED7-43AA-B0A4-18FBCE6D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5922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- 5x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1CC8B124-DFEA-4A45-9786-E494D89C4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931988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F6DEF920-064C-46E1-8396-ED1FEE798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1931988"/>
            <a:ext cx="647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C147575E-46C7-4EC3-AB28-70F024F60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1336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6x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589D89BD-A0C7-4767-8A7E-993B9E12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+ 5x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90558876-BFC6-49D5-9D4D-D486EBD7A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E8284E23-F2FE-496B-9A02-065A1A3D4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BF8935F9-068F-4ABA-9387-6ADC4E908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- 2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C34A379-C62C-427C-B71F-B40D9F426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- 3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9878705B-22DD-4753-95D4-5076F638E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717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11x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EDE45489-F419-4EBA-98FF-C3B8D33B3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1336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- 8</a:t>
            </a:r>
            <a:endParaRPr lang="en-US" altLang="sr-Latn-R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Line 26">
            <a:extLst>
              <a:ext uri="{FF2B5EF4-FFF2-40B4-BE49-F238E27FC236}">
                <a16:creationId xmlns:a16="http://schemas.microsoft.com/office/drawing/2014/main" id="{10AA3F57-6934-4CC1-90F2-8EBCCCC21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176463"/>
            <a:ext cx="360362" cy="2873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6B59D007-22F8-4819-8970-CA250F5A0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0725" y="2176463"/>
            <a:ext cx="360363" cy="2873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grpSp>
        <p:nvGrpSpPr>
          <p:cNvPr id="22" name="Group 30">
            <a:extLst>
              <a:ext uri="{FF2B5EF4-FFF2-40B4-BE49-F238E27FC236}">
                <a16:creationId xmlns:a16="http://schemas.microsoft.com/office/drawing/2014/main" id="{4932F76D-01CC-4C94-BC92-ECFB2222B0C2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565400"/>
            <a:ext cx="1512887" cy="579438"/>
            <a:chOff x="1519" y="416"/>
            <a:chExt cx="953" cy="365"/>
          </a:xfrm>
        </p:grpSpPr>
        <p:sp>
          <p:nvSpPr>
            <p:cNvPr id="23" name="Text Box 31">
              <a:extLst>
                <a:ext uri="{FF2B5EF4-FFF2-40B4-BE49-F238E27FC236}">
                  <a16:creationId xmlns:a16="http://schemas.microsoft.com/office/drawing/2014/main" id="{4E4DF6C2-BD56-45D9-A73E-A8A0643EB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4" name="Text Box 32">
              <a:extLst>
                <a:ext uri="{FF2B5EF4-FFF2-40B4-BE49-F238E27FC236}">
                  <a16:creationId xmlns:a16="http://schemas.microsoft.com/office/drawing/2014/main" id="{21FB2FB2-773A-47D1-B848-79BE4696F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:11</a:t>
              </a:r>
              <a:endParaRPr lang="en-US" altLang="sr-Latn-RS" sz="2000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5" name="Text Box 35">
            <a:extLst>
              <a:ext uri="{FF2B5EF4-FFF2-40B4-BE49-F238E27FC236}">
                <a16:creationId xmlns:a16="http://schemas.microsoft.com/office/drawing/2014/main" id="{99D8BA35-14B8-4CF9-AE6C-F7588C999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8" y="3248025"/>
            <a:ext cx="938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x =</a:t>
            </a: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16D92A14-05CA-4754-9498-4092F61B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248025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7" name="Rectangle 37">
            <a:extLst>
              <a:ext uri="{FF2B5EF4-FFF2-40B4-BE49-F238E27FC236}">
                <a16:creationId xmlns:a16="http://schemas.microsoft.com/office/drawing/2014/main" id="{85D890A1-4559-417B-8948-8EC5BCE0D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213100"/>
            <a:ext cx="1368425" cy="5032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8" name="Text Box 38">
            <a:extLst>
              <a:ext uri="{FF2B5EF4-FFF2-40B4-BE49-F238E27FC236}">
                <a16:creationId xmlns:a16="http://schemas.microsoft.com/office/drawing/2014/main" id="{4CB9CCD2-9984-4FB1-8A10-46A65AA0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671763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0A01BE07-5621-410C-891E-FBF4AAB9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71763"/>
            <a:ext cx="938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- 11</a:t>
            </a:r>
          </a:p>
        </p:txBody>
      </p:sp>
    </p:spTree>
    <p:extLst>
      <p:ext uri="{BB962C8B-B14F-4D97-AF65-F5344CB8AC3E}">
        <p14:creationId xmlns:p14="http://schemas.microsoft.com/office/powerpoint/2010/main" val="382041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F15A0EBA-612E-4A9F-B43C-4BF41F201E2D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981075"/>
            <a:ext cx="3541712" cy="682625"/>
            <a:chOff x="876" y="709"/>
            <a:chExt cx="2231" cy="430"/>
          </a:xfrm>
        </p:grpSpPr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F217CFD6-B6AB-4AEC-9B2F-7C9D1EF5E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30665549-CEBD-4EF1-AE0E-9C0D1CE0F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3" name="Text Box 7">
                <a:extLst>
                  <a:ext uri="{FF2B5EF4-FFF2-40B4-BE49-F238E27FC236}">
                    <a16:creationId xmlns:a16="http://schemas.microsoft.com/office/drawing/2014/main" id="{FB8183F0-3A17-4495-95FD-13FCBA15F6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72D47727-BC70-4906-94DF-A78F25580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5" name="Text Box 9">
              <a:extLst>
                <a:ext uri="{FF2B5EF4-FFF2-40B4-BE49-F238E27FC236}">
                  <a16:creationId xmlns:a16="http://schemas.microsoft.com/office/drawing/2014/main" id="{09CB628E-7046-495F-92BC-5AD2DC510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6" name="Group 10">
              <a:extLst>
                <a:ext uri="{FF2B5EF4-FFF2-40B4-BE49-F238E27FC236}">
                  <a16:creationId xmlns:a16="http://schemas.microsoft.com/office/drawing/2014/main" id="{CEFCF62B-C31F-493D-85AD-4EAB1C0CAF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2D09ED93-FE9A-4987-AD17-1E5CAB85A6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10" name="Text Box 12">
                <a:extLst>
                  <a:ext uri="{FF2B5EF4-FFF2-40B4-BE49-F238E27FC236}">
                    <a16:creationId xmlns:a16="http://schemas.microsoft.com/office/drawing/2014/main" id="{A0C876B9-1846-496B-903B-C9451203F1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1" name="Line 13">
                <a:extLst>
                  <a:ext uri="{FF2B5EF4-FFF2-40B4-BE49-F238E27FC236}">
                    <a16:creationId xmlns:a16="http://schemas.microsoft.com/office/drawing/2014/main" id="{D11243CD-2DEB-4C36-ABCC-27AD63BB7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7" name="Text Box 14">
              <a:extLst>
                <a:ext uri="{FF2B5EF4-FFF2-40B4-BE49-F238E27FC236}">
                  <a16:creationId xmlns:a16="http://schemas.microsoft.com/office/drawing/2014/main" id="{9053BA94-599E-4E12-8661-4E24A55EB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</p:grpSp>
      <p:sp>
        <p:nvSpPr>
          <p:cNvPr id="15" name="Text Box 50">
            <a:extLst>
              <a:ext uri="{FF2B5EF4-FFF2-40B4-BE49-F238E27FC236}">
                <a16:creationId xmlns:a16="http://schemas.microsoft.com/office/drawing/2014/main" id="{77630306-E956-410E-AA3B-E91A7D73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3429000"/>
            <a:ext cx="7415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Да се ослободиме од дропките целата равенка ја множиме со НЗС на именителите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" name="Text Box 56">
            <a:extLst>
              <a:ext uri="{FF2B5EF4-FFF2-40B4-BE49-F238E27FC236}">
                <a16:creationId xmlns:a16="http://schemas.microsoft.com/office/drawing/2014/main" id="{C6EE9735-AB58-44E0-A1BF-250C135BD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143375"/>
            <a:ext cx="741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Прво да видиме кои дропки ги имаме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18" name="Line 57">
            <a:extLst>
              <a:ext uri="{FF2B5EF4-FFF2-40B4-BE49-F238E27FC236}">
                <a16:creationId xmlns:a16="http://schemas.microsoft.com/office/drawing/2014/main" id="{6000C36C-92F7-48A8-B3BC-D1C3BDBF1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1628775"/>
            <a:ext cx="5746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9" name="Line 58">
            <a:extLst>
              <a:ext uri="{FF2B5EF4-FFF2-40B4-BE49-F238E27FC236}">
                <a16:creationId xmlns:a16="http://schemas.microsoft.com/office/drawing/2014/main" id="{2BE6E6FB-5A32-46ED-81DE-5FCEC6445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1628775"/>
            <a:ext cx="50323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0" name="Text Box 59">
            <a:extLst>
              <a:ext uri="{FF2B5EF4-FFF2-40B4-BE49-F238E27FC236}">
                <a16:creationId xmlns:a16="http://schemas.microsoft.com/office/drawing/2014/main" id="{B3DDD2F0-F69A-476A-9F73-25D38A5A2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08500"/>
            <a:ext cx="4293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dirty="0">
                <a:latin typeface="Comic Sans MS" panose="030F0702030302020204" pitchFamily="66" charset="0"/>
              </a:rPr>
              <a:t>... </a:t>
            </a:r>
            <a:r>
              <a:rPr lang="mk-MK" altLang="sr-Latn-RS" sz="1600" b="1" dirty="0">
                <a:latin typeface="Comic Sans MS" panose="030F0702030302020204" pitchFamily="66" charset="0"/>
              </a:rPr>
              <a:t>Односно, нивните именители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21" name="Oval 60">
            <a:extLst>
              <a:ext uri="{FF2B5EF4-FFF2-40B4-BE49-F238E27FC236}">
                <a16:creationId xmlns:a16="http://schemas.microsoft.com/office/drawing/2014/main" id="{6BA9251F-FD30-4992-9D6C-7BA7793C7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341438"/>
            <a:ext cx="360363" cy="287337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2" name="Oval 62">
            <a:extLst>
              <a:ext uri="{FF2B5EF4-FFF2-40B4-BE49-F238E27FC236}">
                <a16:creationId xmlns:a16="http://schemas.microsoft.com/office/drawing/2014/main" id="{E2045F8A-7E20-4D4E-A752-A33260BAB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341438"/>
            <a:ext cx="360363" cy="287337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3" name="Text Box 63">
            <a:extLst>
              <a:ext uri="{FF2B5EF4-FFF2-40B4-BE49-F238E27FC236}">
                <a16:creationId xmlns:a16="http://schemas.microsoft.com/office/drawing/2014/main" id="{AF1E83D1-760A-4BCD-B882-250DC96E1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921250"/>
            <a:ext cx="7632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Кој е најмалиот број во кој се содржат броевите 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mk-MK" altLang="sr-Latn-RS" sz="1600" b="1" dirty="0">
                <a:latin typeface="Comic Sans MS" panose="030F0702030302020204" pitchFamily="66" charset="0"/>
              </a:rPr>
              <a:t> и 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1600" b="1" dirty="0">
                <a:latin typeface="Comic Sans MS" panose="030F0702030302020204" pitchFamily="66" charset="0"/>
              </a:rPr>
              <a:t>?</a:t>
            </a:r>
            <a:r>
              <a:rPr lang="mk-MK" altLang="sr-Latn-RS" sz="1600" b="1" dirty="0">
                <a:latin typeface="Comic Sans MS" panose="030F0702030302020204" pitchFamily="66" charset="0"/>
              </a:rPr>
              <a:t> 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НЗС(5,2</a:t>
            </a:r>
            <a:r>
              <a:rPr lang="mk-MK" altLang="sr-Latn-RS" sz="1600" b="1" dirty="0">
                <a:latin typeface="Comic Sans MS" panose="030F0702030302020204" pitchFamily="66" charset="0"/>
              </a:rPr>
              <a:t>)=</a:t>
            </a:r>
            <a:endParaRPr lang="hr-HR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24" name="Text Box 64">
            <a:extLst>
              <a:ext uri="{FF2B5EF4-FFF2-40B4-BE49-F238E27FC236}">
                <a16:creationId xmlns:a16="http://schemas.microsoft.com/office/drawing/2014/main" id="{18804B60-A00E-4B4B-BD2C-FFDB9219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40375"/>
            <a:ext cx="7632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Тоа е бројот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10!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hr-HR" altLang="sr-Latn-R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65">
            <a:extLst>
              <a:ext uri="{FF2B5EF4-FFF2-40B4-BE49-F238E27FC236}">
                <a16:creationId xmlns:a16="http://schemas.microsoft.com/office/drawing/2014/main" id="{B7FAF843-3E69-4EE1-8BEA-F2406BA00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972175"/>
            <a:ext cx="7632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Целата равенка ја множиме со тој број, со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бројот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10!</a:t>
            </a:r>
          </a:p>
        </p:txBody>
      </p:sp>
      <p:grpSp>
        <p:nvGrpSpPr>
          <p:cNvPr id="26" name="Group 76">
            <a:extLst>
              <a:ext uri="{FF2B5EF4-FFF2-40B4-BE49-F238E27FC236}">
                <a16:creationId xmlns:a16="http://schemas.microsoft.com/office/drawing/2014/main" id="{4247BC69-40EA-42B0-97C2-CC0856DFDCE9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27" name="Text Box 68">
              <a:extLst>
                <a:ext uri="{FF2B5EF4-FFF2-40B4-BE49-F238E27FC236}">
                  <a16:creationId xmlns:a16="http://schemas.microsoft.com/office/drawing/2014/main" id="{9864F5C3-053F-470A-B998-7306D0562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Line 75">
              <a:extLst>
                <a:ext uri="{FF2B5EF4-FFF2-40B4-BE49-F238E27FC236}">
                  <a16:creationId xmlns:a16="http://schemas.microsoft.com/office/drawing/2014/main" id="{E4B2A7BA-F4AF-4819-AC33-33AC8C039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29" name="Text Box 77">
            <a:extLst>
              <a:ext uri="{FF2B5EF4-FFF2-40B4-BE49-F238E27FC236}">
                <a16:creationId xmlns:a16="http://schemas.microsoft.com/office/drawing/2014/main" id="{9FD26144-F9A3-44AC-9D12-CC2741FBD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49" y="404813"/>
            <a:ext cx="18018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</a:t>
            </a:r>
            <a:r>
              <a:rPr lang="en-US" altLang="sr-Latn-RS" sz="2000" u="sng" dirty="0">
                <a:latin typeface="Comic Sans MS" panose="030F0702030302020204" pitchFamily="66" charset="0"/>
              </a:rPr>
              <a:t>6</a:t>
            </a:r>
            <a:r>
              <a:rPr lang="hr-HR" altLang="sr-Latn-RS" sz="2000" u="sng" dirty="0">
                <a:latin typeface="Comic Sans MS" panose="030F0702030302020204" pitchFamily="66" charset="0"/>
              </a:rPr>
              <a:t>.:</a:t>
            </a:r>
          </a:p>
        </p:txBody>
      </p:sp>
    </p:spTree>
    <p:extLst>
      <p:ext uri="{BB962C8B-B14F-4D97-AF65-F5344CB8AC3E}">
        <p14:creationId xmlns:p14="http://schemas.microsoft.com/office/powerpoint/2010/main" val="21966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1" grpId="0" animBg="1"/>
      <p:bldP spid="21" grpId="1" animBg="1"/>
      <p:bldP spid="22" grpId="0" animBg="1"/>
      <p:bldP spid="22" grpId="1" animBg="1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4C7F4A9E-BE3A-4729-AE57-E76AD42AE72E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981075"/>
            <a:ext cx="3541712" cy="682625"/>
            <a:chOff x="876" y="709"/>
            <a:chExt cx="2231" cy="430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584AB16F-4DBA-4207-8FA3-CDE491092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1" name="Text Box 6">
                <a:extLst>
                  <a:ext uri="{FF2B5EF4-FFF2-40B4-BE49-F238E27FC236}">
                    <a16:creationId xmlns:a16="http://schemas.microsoft.com/office/drawing/2014/main" id="{B9161365-923C-4475-80E4-AC0FF40819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B591FA2E-FD88-418E-9FF2-504FBC1CB3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217559D8-7E02-42AF-95DA-F4DB6D494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1BFA388E-B907-41FA-A970-46DE98449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993E0659-1C79-4F6D-B1FF-0393355AC5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072C9AFE-DD7C-4B72-86F3-7D435C18AE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E6531BC2-52B5-4472-AD7A-596EF8D853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0" name="Line 13">
                <a:extLst>
                  <a:ext uri="{FF2B5EF4-FFF2-40B4-BE49-F238E27FC236}">
                    <a16:creationId xmlns:a16="http://schemas.microsoft.com/office/drawing/2014/main" id="{4223CE4D-BEEF-481B-9684-379AC32E5E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2B9C48BE-CDFA-4E40-9B50-94B8F4A33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</p:grpSp>
      <p:sp>
        <p:nvSpPr>
          <p:cNvPr id="14" name="Text Box 16">
            <a:extLst>
              <a:ext uri="{FF2B5EF4-FFF2-40B4-BE49-F238E27FC236}">
                <a16:creationId xmlns:a16="http://schemas.microsoft.com/office/drawing/2014/main" id="{52BE1748-3E71-4BC8-8955-470FD3D86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24175"/>
            <a:ext cx="741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Сега сметаме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 </a:t>
            </a:r>
            <a:r>
              <a:rPr lang="en-US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10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. </a:t>
            </a:r>
            <a:r>
              <a:rPr lang="mk-MK" altLang="sr-Latn-RS" sz="1600" b="1" dirty="0">
                <a:latin typeface="Comic Sans MS" panose="030F0702030302020204" pitchFamily="66" charset="0"/>
              </a:rPr>
              <a:t>Тоа е</a:t>
            </a:r>
            <a:r>
              <a:rPr lang="hr-HR" altLang="sr-Latn-RS" sz="1600" b="1" dirty="0">
                <a:latin typeface="Comic Sans MS" panose="030F0702030302020204" pitchFamily="66" charset="0"/>
              </a:rPr>
              <a:t>?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grpSp>
        <p:nvGrpSpPr>
          <p:cNvPr id="15" name="Group 18">
            <a:extLst>
              <a:ext uri="{FF2B5EF4-FFF2-40B4-BE49-F238E27FC236}">
                <a16:creationId xmlns:a16="http://schemas.microsoft.com/office/drawing/2014/main" id="{11AA1066-57B4-45D3-90F8-BC2E93E169E1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16" name="Text Box 19">
              <a:extLst>
                <a:ext uri="{FF2B5EF4-FFF2-40B4-BE49-F238E27FC236}">
                  <a16:creationId xmlns:a16="http://schemas.microsoft.com/office/drawing/2014/main" id="{387711BB-62D5-414C-8A75-991BF2ACE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B233AC58-D836-4397-B5D0-B48D44556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18" name="Oval 21">
            <a:extLst>
              <a:ext uri="{FF2B5EF4-FFF2-40B4-BE49-F238E27FC236}">
                <a16:creationId xmlns:a16="http://schemas.microsoft.com/office/drawing/2014/main" id="{E06A60F1-3FBE-4D7F-B877-AD79DCA8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25538"/>
            <a:ext cx="461963" cy="360362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19" name="Oval 22">
            <a:extLst>
              <a:ext uri="{FF2B5EF4-FFF2-40B4-BE49-F238E27FC236}">
                <a16:creationId xmlns:a16="http://schemas.microsoft.com/office/drawing/2014/main" id="{1D5AFCA0-5B92-4BE2-8B10-5DABF89D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123950"/>
            <a:ext cx="719137" cy="360363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0" name="Text Box 46">
            <a:extLst>
              <a:ext uri="{FF2B5EF4-FFF2-40B4-BE49-F238E27FC236}">
                <a16:creationId xmlns:a16="http://schemas.microsoft.com/office/drawing/2014/main" id="{7F9CDD4D-0DB7-4D29-9493-B62B0CAD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21" name="Text Box 47">
            <a:extLst>
              <a:ext uri="{FF2B5EF4-FFF2-40B4-BE49-F238E27FC236}">
                <a16:creationId xmlns:a16="http://schemas.microsoft.com/office/drawing/2014/main" id="{B0D73B5B-143B-4155-A041-539EC60DD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22" name="Text Box 48">
            <a:extLst>
              <a:ext uri="{FF2B5EF4-FFF2-40B4-BE49-F238E27FC236}">
                <a16:creationId xmlns:a16="http://schemas.microsoft.com/office/drawing/2014/main" id="{59EAF052-DF31-482D-96C8-A21DFE7B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4208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8" grpId="1" animBg="1"/>
      <p:bldP spid="19" grpId="0" animBg="1"/>
      <p:bldP spid="19" grpId="1" animBg="1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5BD65A50-F481-4A91-992A-5E9716FCCDEA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981075"/>
            <a:ext cx="3541712" cy="682625"/>
            <a:chOff x="876" y="709"/>
            <a:chExt cx="2231" cy="430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085F4F7B-67F7-4112-AFD4-E7F278D04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1" name="Text Box 6">
                <a:extLst>
                  <a:ext uri="{FF2B5EF4-FFF2-40B4-BE49-F238E27FC236}">
                    <a16:creationId xmlns:a16="http://schemas.microsoft.com/office/drawing/2014/main" id="{95312430-EBF9-4CAE-82D5-F11E177BB6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F5225BB1-74B5-405F-AE73-C05D9F3006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22CCCD46-BD18-4CE5-B343-B38109BAE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BF8AD23B-DB9E-48DD-B543-F2D7D80818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41CB2CBB-8ED4-40D0-AE0B-D2D6334FBA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94069DDD-6507-4AD3-A223-FE9B4ECCF8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35C64B76-DC67-4F94-A55A-8AB364AB5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0" name="Line 13">
                <a:extLst>
                  <a:ext uri="{FF2B5EF4-FFF2-40B4-BE49-F238E27FC236}">
                    <a16:creationId xmlns:a16="http://schemas.microsoft.com/office/drawing/2014/main" id="{1D59A90F-C00B-45E5-BB1D-0C081E583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5C6F569B-8D31-4F66-9485-8E52CFEE97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</p:grpSp>
      <p:grpSp>
        <p:nvGrpSpPr>
          <p:cNvPr id="14" name="Group 18">
            <a:extLst>
              <a:ext uri="{FF2B5EF4-FFF2-40B4-BE49-F238E27FC236}">
                <a16:creationId xmlns:a16="http://schemas.microsoft.com/office/drawing/2014/main" id="{2D6737A6-4826-45F7-BBC5-7870CD99CCD1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F55C572C-FCC2-4146-BBA7-A58E0F427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20">
              <a:extLst>
                <a:ext uri="{FF2B5EF4-FFF2-40B4-BE49-F238E27FC236}">
                  <a16:creationId xmlns:a16="http://schemas.microsoft.com/office/drawing/2014/main" id="{5D72910F-8911-4B23-BB84-F9167A98E4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17" name="Text Box 23">
            <a:extLst>
              <a:ext uri="{FF2B5EF4-FFF2-40B4-BE49-F238E27FC236}">
                <a16:creationId xmlns:a16="http://schemas.microsoft.com/office/drawing/2014/main" id="{D86CC016-D14C-40C8-A866-7DAE7034E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4A5A23E2-6BBF-4945-AEDE-89F882475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EC6F42E7-A303-48A5-B48B-D998986E0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0" name="Oval 26">
            <a:extLst>
              <a:ext uri="{FF2B5EF4-FFF2-40B4-BE49-F238E27FC236}">
                <a16:creationId xmlns:a16="http://schemas.microsoft.com/office/drawing/2014/main" id="{E30FA3DB-C36E-4FA0-9598-BAC79114F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981075"/>
            <a:ext cx="792162" cy="647700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1" name="Oval 27">
            <a:extLst>
              <a:ext uri="{FF2B5EF4-FFF2-40B4-BE49-F238E27FC236}">
                <a16:creationId xmlns:a16="http://schemas.microsoft.com/office/drawing/2014/main" id="{F9E32943-0BEB-49CF-A1BA-7C70E451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052513"/>
            <a:ext cx="792162" cy="504825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grpSp>
        <p:nvGrpSpPr>
          <p:cNvPr id="22" name="Group 45">
            <a:extLst>
              <a:ext uri="{FF2B5EF4-FFF2-40B4-BE49-F238E27FC236}">
                <a16:creationId xmlns:a16="http://schemas.microsoft.com/office/drawing/2014/main" id="{D35E6659-34DC-4402-AAEA-D6B8DA0EF59F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708275"/>
            <a:ext cx="4105275" cy="690563"/>
            <a:chOff x="748" y="1706"/>
            <a:chExt cx="2359" cy="435"/>
          </a:xfrm>
        </p:grpSpPr>
        <p:sp>
          <p:nvSpPr>
            <p:cNvPr id="23" name="Text Box 29">
              <a:extLst>
                <a:ext uri="{FF2B5EF4-FFF2-40B4-BE49-F238E27FC236}">
                  <a16:creationId xmlns:a16="http://schemas.microsoft.com/office/drawing/2014/main" id="{1B43F762-6ACF-4C55-BE47-EE5974394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1773"/>
              <a:ext cx="23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mk-MK" altLang="sr-Latn-RS" sz="1600" b="1" dirty="0">
                  <a:latin typeface="Comic Sans MS" panose="030F0702030302020204" pitchFamily="66" charset="0"/>
                </a:rPr>
                <a:t>Како да пресметаме</a:t>
              </a:r>
              <a:r>
                <a:rPr lang="hr-HR" altLang="sr-Latn-RS" sz="1600" b="1" dirty="0">
                  <a:latin typeface="Comic Sans MS" panose="030F0702030302020204" pitchFamily="66" charset="0"/>
                </a:rPr>
                <a:t>                ?</a:t>
              </a:r>
            </a:p>
          </p:txBody>
        </p:sp>
        <p:grpSp>
          <p:nvGrpSpPr>
            <p:cNvPr id="24" name="Group 30">
              <a:extLst>
                <a:ext uri="{FF2B5EF4-FFF2-40B4-BE49-F238E27FC236}">
                  <a16:creationId xmlns:a16="http://schemas.microsoft.com/office/drawing/2014/main" id="{A4EED309-57DD-45D2-95BD-D2CF18675C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" y="1706"/>
              <a:ext cx="854" cy="369"/>
              <a:chOff x="1600" y="2568"/>
              <a:chExt cx="854" cy="369"/>
            </a:xfrm>
          </p:grpSpPr>
          <p:grpSp>
            <p:nvGrpSpPr>
              <p:cNvPr id="25" name="Group 31">
                <a:extLst>
                  <a:ext uri="{FF2B5EF4-FFF2-40B4-BE49-F238E27FC236}">
                    <a16:creationId xmlns:a16="http://schemas.microsoft.com/office/drawing/2014/main" id="{A32CBB41-B9D1-4483-BAF6-01C0B2E54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00" y="2568"/>
                <a:ext cx="327" cy="369"/>
                <a:chOff x="3007" y="3400"/>
                <a:chExt cx="327" cy="369"/>
              </a:xfrm>
            </p:grpSpPr>
            <p:sp>
              <p:nvSpPr>
                <p:cNvPr id="27" name="Text Box 32">
                  <a:extLst>
                    <a:ext uri="{FF2B5EF4-FFF2-40B4-BE49-F238E27FC236}">
                      <a16:creationId xmlns:a16="http://schemas.microsoft.com/office/drawing/2014/main" id="{127BBBAE-44FB-4269-B309-0B6165D36C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07" y="3400"/>
                  <a:ext cx="31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hr-HR" altLang="sr-Latn-RS" sz="1600" b="1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  <p:sp>
              <p:nvSpPr>
                <p:cNvPr id="28" name="Text Box 33">
                  <a:extLst>
                    <a:ext uri="{FF2B5EF4-FFF2-40B4-BE49-F238E27FC236}">
                      <a16:creationId xmlns:a16="http://schemas.microsoft.com/office/drawing/2014/main" id="{47E20A6C-7DE6-428B-BF71-117C749A65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16" y="3557"/>
                  <a:ext cx="31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987425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hr-HR" altLang="sr-Latn-RS" sz="1600" b="1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29" name="Line 34">
                  <a:extLst>
                    <a:ext uri="{FF2B5EF4-FFF2-40B4-BE49-F238E27FC236}">
                      <a16:creationId xmlns:a16="http://schemas.microsoft.com/office/drawing/2014/main" id="{5A067F13-5F65-4204-8047-709C54BFD0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3" y="3575"/>
                  <a:ext cx="218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mk-MK"/>
                </a:p>
              </p:txBody>
            </p:sp>
          </p:grpSp>
          <p:sp>
            <p:nvSpPr>
              <p:cNvPr id="26" name="Text Box 35">
                <a:extLst>
                  <a:ext uri="{FF2B5EF4-FFF2-40B4-BE49-F238E27FC236}">
                    <a16:creationId xmlns:a16="http://schemas.microsoft.com/office/drawing/2014/main" id="{74DFDDEB-39EF-43A1-96F4-1199B7359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5" y="2632"/>
                <a:ext cx="5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sz="16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:r>
                  <a:rPr lang="en-US" altLang="sr-Latn-RS" sz="16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·</a:t>
                </a:r>
                <a:r>
                  <a:rPr lang="hr-HR" altLang="sr-Latn-RS" sz="1600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10</a:t>
                </a:r>
                <a:endParaRPr lang="en-US" altLang="sr-Latn-RS" sz="1600" b="1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30" name="Text Box 46">
            <a:extLst>
              <a:ext uri="{FF2B5EF4-FFF2-40B4-BE49-F238E27FC236}">
                <a16:creationId xmlns:a16="http://schemas.microsoft.com/office/drawing/2014/main" id="{03164BB1-2508-41AC-9D40-AC04773C5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284538"/>
            <a:ext cx="165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>
                <a:solidFill>
                  <a:srgbClr val="FF0000"/>
                </a:solidFill>
                <a:latin typeface="Comic Sans MS" panose="030F0702030302020204" pitchFamily="66" charset="0"/>
              </a:rPr>
              <a:t>10:2</a:t>
            </a:r>
            <a:r>
              <a:rPr lang="en-US" altLang="sr-Latn-RS" sz="1600" b="1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1600" b="1">
                <a:solidFill>
                  <a:srgbClr val="FF0000"/>
                </a:solidFill>
                <a:latin typeface="Comic Sans MS" panose="030F0702030302020204" pitchFamily="66" charset="0"/>
              </a:rPr>
              <a:t>3 = </a:t>
            </a:r>
            <a:endParaRPr lang="en-US" altLang="sr-Latn-RS" sz="1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 Box 47">
            <a:extLst>
              <a:ext uri="{FF2B5EF4-FFF2-40B4-BE49-F238E27FC236}">
                <a16:creationId xmlns:a16="http://schemas.microsoft.com/office/drawing/2014/main" id="{9FD1B76C-97CF-4912-8C37-DC84E4006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740150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dirty="0">
                <a:latin typeface="Comic Sans MS" panose="030F0702030302020204" pitchFamily="66" charset="0"/>
              </a:rPr>
              <a:t>A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</a:t>
            </a:r>
            <a:r>
              <a:rPr lang="mk-MK" altLang="sr-Latn-RS" sz="1600" b="1" dirty="0">
                <a:latin typeface="Comic Sans MS" panose="030F0702030302020204" pitchFamily="66" charset="0"/>
              </a:rPr>
              <a:t>само го препишеме до тој резултат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32" name="Text Box 48">
            <a:extLst>
              <a:ext uri="{FF2B5EF4-FFF2-40B4-BE49-F238E27FC236}">
                <a16:creationId xmlns:a16="http://schemas.microsoft.com/office/drawing/2014/main" id="{1C142260-6529-4CC1-82EC-1F483A146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284538"/>
            <a:ext cx="165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  <a:endParaRPr lang="en-US" altLang="sr-Latn-RS" sz="1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49">
            <a:extLst>
              <a:ext uri="{FF2B5EF4-FFF2-40B4-BE49-F238E27FC236}">
                <a16:creationId xmlns:a16="http://schemas.microsoft.com/office/drawing/2014/main" id="{2549DE0D-727B-4ED2-ABE5-ECBA853D5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15x</a:t>
            </a:r>
          </a:p>
        </p:txBody>
      </p:sp>
    </p:spTree>
    <p:extLst>
      <p:ext uri="{BB962C8B-B14F-4D97-AF65-F5344CB8AC3E}">
        <p14:creationId xmlns:p14="http://schemas.microsoft.com/office/powerpoint/2010/main" val="10865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0" grpId="0"/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F49240F8-BAC5-4653-BC94-768BEDBA03F9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981075"/>
            <a:ext cx="3541712" cy="682625"/>
            <a:chOff x="876" y="709"/>
            <a:chExt cx="2231" cy="430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09DDCBCB-4DEE-479A-9FF8-E5E5F5302D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1" name="Text Box 6">
                <a:extLst>
                  <a:ext uri="{FF2B5EF4-FFF2-40B4-BE49-F238E27FC236}">
                    <a16:creationId xmlns:a16="http://schemas.microsoft.com/office/drawing/2014/main" id="{3D5EF1ED-E433-4E4D-8048-4DA71AED3F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A7F23956-18E7-4AA0-8966-80FECFDF6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9F56B195-95F0-4B3A-8F32-B079EC30B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9DD4CF0C-3FDB-4575-801A-EDCFA0FFB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04D26A4E-714A-484C-854C-3A01009ECA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FF41E728-1822-4D9F-8DCC-89C2375DE2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7D2BD979-04A0-4A49-B977-224942DF21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0" name="Line 13">
                <a:extLst>
                  <a:ext uri="{FF2B5EF4-FFF2-40B4-BE49-F238E27FC236}">
                    <a16:creationId xmlns:a16="http://schemas.microsoft.com/office/drawing/2014/main" id="{A7608034-6504-41B1-981A-F64DC2567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1802A272-21C4-4860-B392-F6E16E0F8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</p:grpSp>
      <p:grpSp>
        <p:nvGrpSpPr>
          <p:cNvPr id="14" name="Group 17">
            <a:extLst>
              <a:ext uri="{FF2B5EF4-FFF2-40B4-BE49-F238E27FC236}">
                <a16:creationId xmlns:a16="http://schemas.microsoft.com/office/drawing/2014/main" id="{E5657A12-6FED-4D59-89C8-F2807082BE88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A7BD0501-1B2A-4571-8965-AD2CB15A8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BC0E34A3-F48C-4F73-8511-00AEFE3B6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17" name="Text Box 20">
            <a:extLst>
              <a:ext uri="{FF2B5EF4-FFF2-40B4-BE49-F238E27FC236}">
                <a16:creationId xmlns:a16="http://schemas.microsoft.com/office/drawing/2014/main" id="{5C805B6C-FD3B-48E6-841B-4DD036CE8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73C29924-5DDA-4226-8A8D-3049B4A37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FBF9F580-C4EF-467A-9244-87A1BC4B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0" name="Oval 23">
            <a:extLst>
              <a:ext uri="{FF2B5EF4-FFF2-40B4-BE49-F238E27FC236}">
                <a16:creationId xmlns:a16="http://schemas.microsoft.com/office/drawing/2014/main" id="{0C19BD3E-F14E-4D74-A755-D9AFD6524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1081088"/>
            <a:ext cx="576263" cy="431800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1" name="Oval 24">
            <a:extLst>
              <a:ext uri="{FF2B5EF4-FFF2-40B4-BE49-F238E27FC236}">
                <a16:creationId xmlns:a16="http://schemas.microsoft.com/office/drawing/2014/main" id="{E49C6B74-BDA6-468D-81C2-9717A854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8" y="1066800"/>
            <a:ext cx="647700" cy="431800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2" name="Text Box 34">
            <a:extLst>
              <a:ext uri="{FF2B5EF4-FFF2-40B4-BE49-F238E27FC236}">
                <a16:creationId xmlns:a16="http://schemas.microsoft.com/office/drawing/2014/main" id="{C9E84D01-D74D-4217-A77C-DFCE0902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805113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И на крај</a:t>
            </a:r>
            <a:r>
              <a:rPr lang="hr-HR" altLang="sr-Latn-RS" sz="1600" b="1" dirty="0">
                <a:latin typeface="Comic Sans MS" panose="030F0702030302020204" pitchFamily="66" charset="0"/>
              </a:rPr>
              <a:t>, 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en-US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 e...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23" name="Text Box 36">
            <a:extLst>
              <a:ext uri="{FF2B5EF4-FFF2-40B4-BE49-F238E27FC236}">
                <a16:creationId xmlns:a16="http://schemas.microsoft.com/office/drawing/2014/main" id="{25A5FDFA-353B-4989-9C5B-5CAC0C757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15x</a:t>
            </a:r>
          </a:p>
        </p:txBody>
      </p:sp>
      <p:sp>
        <p:nvSpPr>
          <p:cNvPr id="24" name="Text Box 37">
            <a:extLst>
              <a:ext uri="{FF2B5EF4-FFF2-40B4-BE49-F238E27FC236}">
                <a16:creationId xmlns:a16="http://schemas.microsoft.com/office/drawing/2014/main" id="{3F6B1BBF-0B98-4D6B-9F3D-D54300EF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- 40</a:t>
            </a:r>
          </a:p>
        </p:txBody>
      </p:sp>
    </p:spTree>
    <p:extLst>
      <p:ext uri="{BB962C8B-B14F-4D97-AF65-F5344CB8AC3E}">
        <p14:creationId xmlns:p14="http://schemas.microsoft.com/office/powerpoint/2010/main" val="33763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880275C-B96F-45FD-965C-CCE4C5E19888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981075"/>
            <a:ext cx="3541712" cy="682625"/>
            <a:chOff x="876" y="709"/>
            <a:chExt cx="2231" cy="430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CC2A23C0-5A55-4518-97C5-2E84AE26E3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1" name="Text Box 6">
                <a:extLst>
                  <a:ext uri="{FF2B5EF4-FFF2-40B4-BE49-F238E27FC236}">
                    <a16:creationId xmlns:a16="http://schemas.microsoft.com/office/drawing/2014/main" id="{6155239E-7F4A-4000-AA0E-2EC3C1628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6895DB22-666A-494F-B8C0-763B28F85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5888E10B-CE59-4979-93B0-0C4292990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A1007EF5-93F5-454F-80EF-19585CCED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E4CBFB99-B1F7-45B1-9997-AD9604DE1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0F938324-6DFD-4A6F-A48C-C10F80087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429611EB-5D14-4650-8D9F-7682C3A6B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0" name="Line 13">
                <a:extLst>
                  <a:ext uri="{FF2B5EF4-FFF2-40B4-BE49-F238E27FC236}">
                    <a16:creationId xmlns:a16="http://schemas.microsoft.com/office/drawing/2014/main" id="{4485CD11-84FF-416D-8F91-EB45311C00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293ABC72-4B9F-48FE-8277-3A50D2827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</p:grpSp>
      <p:grpSp>
        <p:nvGrpSpPr>
          <p:cNvPr id="14" name="Group 17">
            <a:extLst>
              <a:ext uri="{FF2B5EF4-FFF2-40B4-BE49-F238E27FC236}">
                <a16:creationId xmlns:a16="http://schemas.microsoft.com/office/drawing/2014/main" id="{BD266D25-1711-455E-9AFA-4E36C7B18C9E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7ED8E3E6-07FB-46C8-AD86-1AF69323B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8F4C6246-BA4B-48FC-8DE8-7062F80BBC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17" name="Text Box 20">
            <a:extLst>
              <a:ext uri="{FF2B5EF4-FFF2-40B4-BE49-F238E27FC236}">
                <a16:creationId xmlns:a16="http://schemas.microsoft.com/office/drawing/2014/main" id="{FC461BA2-6F7C-45FF-A71E-85F42FB11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7F3619AA-EDA6-4A55-B71F-7AAA9DE05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252B6A2D-8C3E-477B-8EB6-8CC267859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0" name="Text Box 25">
            <a:extLst>
              <a:ext uri="{FF2B5EF4-FFF2-40B4-BE49-F238E27FC236}">
                <a16:creationId xmlns:a16="http://schemas.microsoft.com/office/drawing/2014/main" id="{E8B15875-4962-451E-A8AB-C52ECAF67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573463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Сега</a:t>
            </a:r>
            <a:r>
              <a:rPr lang="hr-HR" altLang="sr-Latn-RS" sz="1600" b="1" dirty="0">
                <a:latin typeface="Comic Sans MS" panose="030F0702030302020204" pitchFamily="66" charset="0"/>
              </a:rPr>
              <a:t>?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1E72531F-1B8D-46D6-8908-0FA0BF6E5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15x</a:t>
            </a: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694505F0-617A-4152-BA7A-DD2625A44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- 40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46D40B91-F16A-41F4-9F34-4DE4E533C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956050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Непознатите на лева познатите на десна страна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F2EF37E1-0162-42E5-8832-F0B1D7D85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2276475"/>
            <a:ext cx="5746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5" name="Line 30">
            <a:extLst>
              <a:ext uri="{FF2B5EF4-FFF2-40B4-BE49-F238E27FC236}">
                <a16:creationId xmlns:a16="http://schemas.microsoft.com/office/drawing/2014/main" id="{17A98325-B39A-4D02-81D7-7230E9153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276475"/>
            <a:ext cx="360362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7271A139-2812-4D9A-A522-DB30D1E3B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4860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27" name="Text Box 32">
            <a:extLst>
              <a:ext uri="{FF2B5EF4-FFF2-40B4-BE49-F238E27FC236}">
                <a16:creationId xmlns:a16="http://schemas.microsoft.com/office/drawing/2014/main" id="{43513CFB-A39A-40ED-8C55-7AE0EBBE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- 15x</a:t>
            </a:r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E5B2D767-7146-450E-9B00-FB6534A8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F0EE18C8-7101-453E-BF6A-735C425F0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-40</a:t>
            </a:r>
          </a:p>
        </p:txBody>
      </p:sp>
      <p:sp>
        <p:nvSpPr>
          <p:cNvPr id="30" name="Text Box 35">
            <a:extLst>
              <a:ext uri="{FF2B5EF4-FFF2-40B4-BE49-F238E27FC236}">
                <a16:creationId xmlns:a16="http://schemas.microsoft.com/office/drawing/2014/main" id="{8C64CE78-B27D-4665-8E68-9B9BD815A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- 30</a:t>
            </a:r>
          </a:p>
        </p:txBody>
      </p:sp>
      <p:sp>
        <p:nvSpPr>
          <p:cNvPr id="31" name="Text Box 36">
            <a:extLst>
              <a:ext uri="{FF2B5EF4-FFF2-40B4-BE49-F238E27FC236}">
                <a16:creationId xmlns:a16="http://schemas.microsoft.com/office/drawing/2014/main" id="{44DE85AD-34F8-4C6E-A517-364E6717E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460875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600" b="1" dirty="0">
                <a:latin typeface="Comic Sans MS" panose="030F0702030302020204" pitchFamily="66" charset="0"/>
              </a:rPr>
              <a:t>?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32" name="Oval 37">
            <a:extLst>
              <a:ext uri="{FF2B5EF4-FFF2-40B4-BE49-F238E27FC236}">
                <a16:creationId xmlns:a16="http://schemas.microsoft.com/office/drawing/2014/main" id="{437AE31E-9526-45AB-993E-8EFE0EE89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492375"/>
            <a:ext cx="1512887" cy="360363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3" name="Oval 38">
            <a:extLst>
              <a:ext uri="{FF2B5EF4-FFF2-40B4-BE49-F238E27FC236}">
                <a16:creationId xmlns:a16="http://schemas.microsoft.com/office/drawing/2014/main" id="{A3223C81-45FF-437D-BB16-3C931E87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92375"/>
            <a:ext cx="1439863" cy="360363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4" name="Text Box 39">
            <a:extLst>
              <a:ext uri="{FF2B5EF4-FFF2-40B4-BE49-F238E27FC236}">
                <a16:creationId xmlns:a16="http://schemas.microsoft.com/office/drawing/2014/main" id="{9A8CAEE1-475E-492C-BBA5-B6DD620C8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99085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-7x</a:t>
            </a:r>
          </a:p>
        </p:txBody>
      </p:sp>
      <p:sp>
        <p:nvSpPr>
          <p:cNvPr id="35" name="Text Box 40">
            <a:extLst>
              <a:ext uri="{FF2B5EF4-FFF2-40B4-BE49-F238E27FC236}">
                <a16:creationId xmlns:a16="http://schemas.microsoft.com/office/drawing/2014/main" id="{76053391-205E-434C-B05D-3C8F6265F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6" name="Text Box 41">
            <a:extLst>
              <a:ext uri="{FF2B5EF4-FFF2-40B4-BE49-F238E27FC236}">
                <a16:creationId xmlns:a16="http://schemas.microsoft.com/office/drawing/2014/main" id="{A3E2E0D6-9ED1-4ED4-BD01-C06C76ED9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-70</a:t>
            </a:r>
          </a:p>
        </p:txBody>
      </p:sp>
    </p:spTree>
    <p:extLst>
      <p:ext uri="{BB962C8B-B14F-4D97-AF65-F5344CB8AC3E}">
        <p14:creationId xmlns:p14="http://schemas.microsoft.com/office/powerpoint/2010/main" val="34840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4">
            <a:extLst>
              <a:ext uri="{FF2B5EF4-FFF2-40B4-BE49-F238E27FC236}">
                <a16:creationId xmlns:a16="http://schemas.microsoft.com/office/drawing/2014/main" id="{793FA581-5494-459A-B76E-A0E0C779C07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981075"/>
            <a:ext cx="4176712" cy="682625"/>
            <a:chOff x="476" y="709"/>
            <a:chExt cx="2631" cy="430"/>
          </a:xfrm>
        </p:grpSpPr>
        <p:grpSp>
          <p:nvGrpSpPr>
            <p:cNvPr id="40" name="Group 5">
              <a:extLst>
                <a:ext uri="{FF2B5EF4-FFF2-40B4-BE49-F238E27FC236}">
                  <a16:creationId xmlns:a16="http://schemas.microsoft.com/office/drawing/2014/main" id="{B1B826CE-F5B0-4DB6-B120-27889BD44D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48" name="Text Box 6">
                <a:extLst>
                  <a:ext uri="{FF2B5EF4-FFF2-40B4-BE49-F238E27FC236}">
                    <a16:creationId xmlns:a16="http://schemas.microsoft.com/office/drawing/2014/main" id="{948B8E17-EBC5-4E46-86C9-92B3ECE094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49" name="Text Box 7">
                <a:extLst>
                  <a:ext uri="{FF2B5EF4-FFF2-40B4-BE49-F238E27FC236}">
                    <a16:creationId xmlns:a16="http://schemas.microsoft.com/office/drawing/2014/main" id="{5197BA7D-C757-4469-97E0-8A7A0A9F7D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50" name="Line 8">
                <a:extLst>
                  <a:ext uri="{FF2B5EF4-FFF2-40B4-BE49-F238E27FC236}">
                    <a16:creationId xmlns:a16="http://schemas.microsoft.com/office/drawing/2014/main" id="{DF90BAAA-02C7-4524-A2E6-ECDB1B934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1" name="Text Box 9">
              <a:extLst>
                <a:ext uri="{FF2B5EF4-FFF2-40B4-BE49-F238E27FC236}">
                  <a16:creationId xmlns:a16="http://schemas.microsoft.com/office/drawing/2014/main" id="{DC101E20-FDED-4029-ACE6-E76053694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42" name="Group 10">
              <a:extLst>
                <a:ext uri="{FF2B5EF4-FFF2-40B4-BE49-F238E27FC236}">
                  <a16:creationId xmlns:a16="http://schemas.microsoft.com/office/drawing/2014/main" id="{EEC44E9D-53C2-4E44-968F-5430ADF75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45" name="Text Box 11">
                <a:extLst>
                  <a:ext uri="{FF2B5EF4-FFF2-40B4-BE49-F238E27FC236}">
                    <a16:creationId xmlns:a16="http://schemas.microsoft.com/office/drawing/2014/main" id="{9EAFBCC5-2AD6-4DD3-889C-D22EF02600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46" name="Text Box 12">
                <a:extLst>
                  <a:ext uri="{FF2B5EF4-FFF2-40B4-BE49-F238E27FC236}">
                    <a16:creationId xmlns:a16="http://schemas.microsoft.com/office/drawing/2014/main" id="{3ADED7DB-5B8C-4CFF-BC86-0723D39860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47" name="Line 13">
                <a:extLst>
                  <a:ext uri="{FF2B5EF4-FFF2-40B4-BE49-F238E27FC236}">
                    <a16:creationId xmlns:a16="http://schemas.microsoft.com/office/drawing/2014/main" id="{D3D87DDE-847B-4D47-AD06-0DE0D4165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3" name="Text Box 14">
              <a:extLst>
                <a:ext uri="{FF2B5EF4-FFF2-40B4-BE49-F238E27FC236}">
                  <a16:creationId xmlns:a16="http://schemas.microsoft.com/office/drawing/2014/main" id="{9EE9B056-55C0-4ED1-B9CD-247B2E585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  <p:sp>
          <p:nvSpPr>
            <p:cNvPr id="44" name="Text Box 15">
              <a:extLst>
                <a:ext uri="{FF2B5EF4-FFF2-40B4-BE49-F238E27FC236}">
                  <a16:creationId xmlns:a16="http://schemas.microsoft.com/office/drawing/2014/main" id="{80D83905-67D5-48FF-8B25-E67B857B0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77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anose="030F0702030302020204" pitchFamily="66" charset="0"/>
                </a:rPr>
                <a:t>a)</a:t>
              </a:r>
            </a:p>
          </p:txBody>
        </p:sp>
      </p:grpSp>
      <p:grpSp>
        <p:nvGrpSpPr>
          <p:cNvPr id="51" name="Group 17">
            <a:extLst>
              <a:ext uri="{FF2B5EF4-FFF2-40B4-BE49-F238E27FC236}">
                <a16:creationId xmlns:a16="http://schemas.microsoft.com/office/drawing/2014/main" id="{B4FF9AAE-70A9-4DF3-9A78-70A7F211DF49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52" name="Text Box 18">
              <a:extLst>
                <a:ext uri="{FF2B5EF4-FFF2-40B4-BE49-F238E27FC236}">
                  <a16:creationId xmlns:a16="http://schemas.microsoft.com/office/drawing/2014/main" id="{C4A96AA6-8786-4F0C-80C0-3B13C19B6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51E1C075-CEFC-438B-AF4F-06EEB60AA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54" name="Text Box 20">
            <a:extLst>
              <a:ext uri="{FF2B5EF4-FFF2-40B4-BE49-F238E27FC236}">
                <a16:creationId xmlns:a16="http://schemas.microsoft.com/office/drawing/2014/main" id="{5109573D-2F25-4C44-94CD-BE367E473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55" name="Text Box 21">
            <a:extLst>
              <a:ext uri="{FF2B5EF4-FFF2-40B4-BE49-F238E27FC236}">
                <a16:creationId xmlns:a16="http://schemas.microsoft.com/office/drawing/2014/main" id="{9F4707BF-7CD8-4610-BC0E-3D9FCD9BF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56" name="Text Box 22">
            <a:extLst>
              <a:ext uri="{FF2B5EF4-FFF2-40B4-BE49-F238E27FC236}">
                <a16:creationId xmlns:a16="http://schemas.microsoft.com/office/drawing/2014/main" id="{CB4BA515-9E26-4F26-87E1-C1BC35BCC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E4B07D1F-14DA-4565-B3D0-6A7AF290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10088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Сега се делиме со бројот сто е до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58" name="Text Box 24">
            <a:extLst>
              <a:ext uri="{FF2B5EF4-FFF2-40B4-BE49-F238E27FC236}">
                <a16:creationId xmlns:a16="http://schemas.microsoft.com/office/drawing/2014/main" id="{83CA4776-681B-43EB-A4A9-7611CB590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15x</a:t>
            </a:r>
          </a:p>
        </p:txBody>
      </p:sp>
      <p:sp>
        <p:nvSpPr>
          <p:cNvPr id="59" name="Text Box 25">
            <a:extLst>
              <a:ext uri="{FF2B5EF4-FFF2-40B4-BE49-F238E27FC236}">
                <a16:creationId xmlns:a16="http://schemas.microsoft.com/office/drawing/2014/main" id="{BE15DCAC-D5C2-4283-B00C-700155355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- 40</a:t>
            </a:r>
          </a:p>
        </p:txBody>
      </p:sp>
      <p:sp>
        <p:nvSpPr>
          <p:cNvPr id="60" name="Line 27">
            <a:extLst>
              <a:ext uri="{FF2B5EF4-FFF2-40B4-BE49-F238E27FC236}">
                <a16:creationId xmlns:a16="http://schemas.microsoft.com/office/drawing/2014/main" id="{15DAD9F6-ED53-4CEB-9430-E2CFD5DED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2276475"/>
            <a:ext cx="5746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1" name="Line 28">
            <a:extLst>
              <a:ext uri="{FF2B5EF4-FFF2-40B4-BE49-F238E27FC236}">
                <a16:creationId xmlns:a16="http://schemas.microsoft.com/office/drawing/2014/main" id="{F0D936A4-2FA6-4442-9087-6FC8B472E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276475"/>
            <a:ext cx="360362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2" name="Text Box 29">
            <a:extLst>
              <a:ext uri="{FF2B5EF4-FFF2-40B4-BE49-F238E27FC236}">
                <a16:creationId xmlns:a16="http://schemas.microsoft.com/office/drawing/2014/main" id="{F25258A4-2455-4171-B74B-DAF04C459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4860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63" name="Text Box 30">
            <a:extLst>
              <a:ext uri="{FF2B5EF4-FFF2-40B4-BE49-F238E27FC236}">
                <a16:creationId xmlns:a16="http://schemas.microsoft.com/office/drawing/2014/main" id="{62E9B0E7-CADF-4DB7-B04D-C7B48C46C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- 15x</a:t>
            </a:r>
          </a:p>
        </p:txBody>
      </p:sp>
      <p:sp>
        <p:nvSpPr>
          <p:cNvPr id="64" name="Text Box 31">
            <a:extLst>
              <a:ext uri="{FF2B5EF4-FFF2-40B4-BE49-F238E27FC236}">
                <a16:creationId xmlns:a16="http://schemas.microsoft.com/office/drawing/2014/main" id="{69FAD669-4214-482D-B76B-0AF8287CC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5" name="Text Box 32">
            <a:extLst>
              <a:ext uri="{FF2B5EF4-FFF2-40B4-BE49-F238E27FC236}">
                <a16:creationId xmlns:a16="http://schemas.microsoft.com/office/drawing/2014/main" id="{6A304565-C4C8-4CA2-8850-A23BFC2A6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-40</a:t>
            </a: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85BD1453-4B2A-4BF4-B6B1-771B41D89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- 30</a:t>
            </a:r>
          </a:p>
        </p:txBody>
      </p:sp>
      <p:sp>
        <p:nvSpPr>
          <p:cNvPr id="67" name="Text Box 37">
            <a:extLst>
              <a:ext uri="{FF2B5EF4-FFF2-40B4-BE49-F238E27FC236}">
                <a16:creationId xmlns:a16="http://schemas.microsoft.com/office/drawing/2014/main" id="{E30C824D-D64D-4DF9-91E7-0702ABDE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99085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-7x</a:t>
            </a:r>
          </a:p>
        </p:txBody>
      </p:sp>
      <p:sp>
        <p:nvSpPr>
          <p:cNvPr id="68" name="Text Box 38">
            <a:extLst>
              <a:ext uri="{FF2B5EF4-FFF2-40B4-BE49-F238E27FC236}">
                <a16:creationId xmlns:a16="http://schemas.microsoft.com/office/drawing/2014/main" id="{041C18B0-E18C-4F49-92D0-DDE8795B5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9" name="Text Box 39">
            <a:extLst>
              <a:ext uri="{FF2B5EF4-FFF2-40B4-BE49-F238E27FC236}">
                <a16:creationId xmlns:a16="http://schemas.microsoft.com/office/drawing/2014/main" id="{87DCF055-0056-4B76-BBF9-3B38D433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-70</a:t>
            </a:r>
          </a:p>
        </p:txBody>
      </p:sp>
      <p:grpSp>
        <p:nvGrpSpPr>
          <p:cNvPr id="70" name="Group 40">
            <a:extLst>
              <a:ext uri="{FF2B5EF4-FFF2-40B4-BE49-F238E27FC236}">
                <a16:creationId xmlns:a16="http://schemas.microsoft.com/office/drawing/2014/main" id="{0695E810-E0AF-40FF-A338-A05418A4E66F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2852738"/>
            <a:ext cx="1512888" cy="579437"/>
            <a:chOff x="1519" y="416"/>
            <a:chExt cx="953" cy="365"/>
          </a:xfrm>
        </p:grpSpPr>
        <p:sp>
          <p:nvSpPr>
            <p:cNvPr id="71" name="Text Box 41">
              <a:extLst>
                <a:ext uri="{FF2B5EF4-FFF2-40B4-BE49-F238E27FC236}">
                  <a16:creationId xmlns:a16="http://schemas.microsoft.com/office/drawing/2014/main" id="{7627947D-4809-4D04-8D53-C9CE66885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" name="Text Box 42">
              <a:extLst>
                <a:ext uri="{FF2B5EF4-FFF2-40B4-BE49-F238E27FC236}">
                  <a16:creationId xmlns:a16="http://schemas.microsoft.com/office/drawing/2014/main" id="{86C4123F-AE82-4C2F-98E9-C23708D79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:(-7)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3" name="Text Box 43">
            <a:extLst>
              <a:ext uri="{FF2B5EF4-FFF2-40B4-BE49-F238E27FC236}">
                <a16:creationId xmlns:a16="http://schemas.microsoft.com/office/drawing/2014/main" id="{E100661D-EFA2-4AF0-87CA-3878F1EA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487738"/>
            <a:ext cx="938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4" name="Text Box 44">
            <a:extLst>
              <a:ext uri="{FF2B5EF4-FFF2-40B4-BE49-F238E27FC236}">
                <a16:creationId xmlns:a16="http://schemas.microsoft.com/office/drawing/2014/main" id="{33215288-34B2-4D07-97FD-59AC1530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3494088"/>
            <a:ext cx="938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5" name="Text Box 45">
            <a:extLst>
              <a:ext uri="{FF2B5EF4-FFF2-40B4-BE49-F238E27FC236}">
                <a16:creationId xmlns:a16="http://schemas.microsoft.com/office/drawing/2014/main" id="{9B0467CF-7CC1-4EAD-AF2C-4ED14161B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494088"/>
            <a:ext cx="938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6" name="Rectangle 46">
            <a:extLst>
              <a:ext uri="{FF2B5EF4-FFF2-40B4-BE49-F238E27FC236}">
                <a16:creationId xmlns:a16="http://schemas.microsoft.com/office/drawing/2014/main" id="{C5530B6F-6FC9-45D2-9EB6-855DDB2A1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3430588"/>
            <a:ext cx="1368425" cy="5032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</p:spTree>
    <p:extLst>
      <p:ext uri="{BB962C8B-B14F-4D97-AF65-F5344CB8AC3E}">
        <p14:creationId xmlns:p14="http://schemas.microsoft.com/office/powerpoint/2010/main" val="25761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3" grpId="0"/>
      <p:bldP spid="74" grpId="0"/>
      <p:bldP spid="75" grpId="0"/>
      <p:bldP spid="7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BAE59E48-2905-41AE-BEA4-5E5E4B1184D6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981075"/>
            <a:ext cx="4176712" cy="682625"/>
            <a:chOff x="476" y="709"/>
            <a:chExt cx="2631" cy="430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FAC550DB-8D83-448F-8AA8-9A9EFB789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6" y="709"/>
              <a:ext cx="327" cy="430"/>
              <a:chOff x="830" y="709"/>
              <a:chExt cx="327" cy="430"/>
            </a:xfrm>
          </p:grpSpPr>
          <p:sp>
            <p:nvSpPr>
              <p:cNvPr id="11" name="Text Box 6">
                <a:extLst>
                  <a:ext uri="{FF2B5EF4-FFF2-40B4-BE49-F238E27FC236}">
                    <a16:creationId xmlns:a16="http://schemas.microsoft.com/office/drawing/2014/main" id="{92079FEF-0358-44CC-8FBF-288C5A35C9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F8911845-2206-4D9A-90CF-85C89FE115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2002AA64-1822-4819-B87D-D7B46B9E37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2BB45394-6E54-453F-806E-94B272DEF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+ 3 =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7465DCB5-E2AE-4DC6-AF5C-9B9F17061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4" y="709"/>
              <a:ext cx="327" cy="430"/>
              <a:chOff x="830" y="709"/>
              <a:chExt cx="327" cy="430"/>
            </a:xfrm>
          </p:grpSpPr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C2ADCF84-E4F3-41E7-8C4E-6783E2B0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CAB576C3-105C-445B-8094-EE0CB7B171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0" name="Line 13">
                <a:extLst>
                  <a:ext uri="{FF2B5EF4-FFF2-40B4-BE49-F238E27FC236}">
                    <a16:creationId xmlns:a16="http://schemas.microsoft.com/office/drawing/2014/main" id="{B674273E-5803-4A17-BDF7-51CB282A1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26F9646D-83AE-4479-BB6E-E0CA9A4A9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790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- 4</a:t>
              </a:r>
            </a:p>
          </p:txBody>
        </p:sp>
        <p:sp>
          <p:nvSpPr>
            <p:cNvPr id="7" name="Text Box 15">
              <a:extLst>
                <a:ext uri="{FF2B5EF4-FFF2-40B4-BE49-F238E27FC236}">
                  <a16:creationId xmlns:a16="http://schemas.microsoft.com/office/drawing/2014/main" id="{95F1E714-4380-474C-874E-D2660C712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77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anose="030F0702030302020204" pitchFamily="66" charset="0"/>
                </a:rPr>
                <a:t>a)</a:t>
              </a:r>
            </a:p>
          </p:txBody>
        </p:sp>
      </p:grpSp>
      <p:grpSp>
        <p:nvGrpSpPr>
          <p:cNvPr id="14" name="Group 17">
            <a:extLst>
              <a:ext uri="{FF2B5EF4-FFF2-40B4-BE49-F238E27FC236}">
                <a16:creationId xmlns:a16="http://schemas.microsoft.com/office/drawing/2014/main" id="{F6BE32E1-974B-4AA9-900C-CD1D0DC5FE3E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022350"/>
            <a:ext cx="1395412" cy="649288"/>
            <a:chOff x="2727" y="662"/>
            <a:chExt cx="879" cy="409"/>
          </a:xfrm>
        </p:grpSpPr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4085105E-684D-4EFF-8C2D-696F47489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8C01BDEA-9CBB-4DA1-9F2F-E94AE9857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17" name="Text Box 20">
            <a:extLst>
              <a:ext uri="{FF2B5EF4-FFF2-40B4-BE49-F238E27FC236}">
                <a16:creationId xmlns:a16="http://schemas.microsoft.com/office/drawing/2014/main" id="{2BCD4F4C-EC5F-436D-8171-39562D8E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18B966FC-4FD8-4869-8547-7321B6DC3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+ 30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802B05FA-BFA4-4EA3-9112-40FF13B8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2EAE7154-A7EC-4E4A-A7DF-4BAE82A73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15x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6C67247B-EC9D-423D-A1E4-D4573810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- 40</a:t>
            </a:r>
          </a:p>
        </p:txBody>
      </p:sp>
      <p:sp>
        <p:nvSpPr>
          <p:cNvPr id="22" name="Line 26">
            <a:extLst>
              <a:ext uri="{FF2B5EF4-FFF2-40B4-BE49-F238E27FC236}">
                <a16:creationId xmlns:a16="http://schemas.microsoft.com/office/drawing/2014/main" id="{5C9B1B38-E9CD-47B4-9E4E-D963B5898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2276475"/>
            <a:ext cx="5746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3" name="Line 27">
            <a:extLst>
              <a:ext uri="{FF2B5EF4-FFF2-40B4-BE49-F238E27FC236}">
                <a16:creationId xmlns:a16="http://schemas.microsoft.com/office/drawing/2014/main" id="{FC66A661-A161-4972-853D-E89D4E7F6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276475"/>
            <a:ext cx="360362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B23F4A0F-FB01-4650-9B04-D1E218DFA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4860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013EBB2C-D06A-4504-A594-C4E4D5415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- 15x</a:t>
            </a:r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4D6185FF-1AD2-4032-8B6C-9C81A4798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5171F3B5-2013-49E4-9146-08A801E94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-40</a:t>
            </a:r>
          </a:p>
        </p:txBody>
      </p:sp>
      <p:sp>
        <p:nvSpPr>
          <p:cNvPr id="28" name="Text Box 32">
            <a:extLst>
              <a:ext uri="{FF2B5EF4-FFF2-40B4-BE49-F238E27FC236}">
                <a16:creationId xmlns:a16="http://schemas.microsoft.com/office/drawing/2014/main" id="{4FE56644-F48C-4E9D-A02C-003436030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923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- 30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50F6B77B-8053-4393-BAD1-9E1C8140E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99085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-7x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00A05C33-1584-49E9-9DF9-0204EF6E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0DD27F47-9AC2-4BA7-AB5E-C83E4A23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99720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-70</a:t>
            </a:r>
          </a:p>
        </p:txBody>
      </p:sp>
      <p:grpSp>
        <p:nvGrpSpPr>
          <p:cNvPr id="32" name="Group 36">
            <a:extLst>
              <a:ext uri="{FF2B5EF4-FFF2-40B4-BE49-F238E27FC236}">
                <a16:creationId xmlns:a16="http://schemas.microsoft.com/office/drawing/2014/main" id="{9CB6E581-C930-4E82-A3AA-F82D72132129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2852738"/>
            <a:ext cx="1512888" cy="579437"/>
            <a:chOff x="1519" y="416"/>
            <a:chExt cx="953" cy="365"/>
          </a:xfrm>
        </p:grpSpPr>
        <p:sp>
          <p:nvSpPr>
            <p:cNvPr id="33" name="Text Box 37">
              <a:extLst>
                <a:ext uri="{FF2B5EF4-FFF2-40B4-BE49-F238E27FC236}">
                  <a16:creationId xmlns:a16="http://schemas.microsoft.com/office/drawing/2014/main" id="{5862FC11-81E7-4C97-8C45-DC3596AE8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4" name="Text Box 38">
              <a:extLst>
                <a:ext uri="{FF2B5EF4-FFF2-40B4-BE49-F238E27FC236}">
                  <a16:creationId xmlns:a16="http://schemas.microsoft.com/office/drawing/2014/main" id="{CAB36F9F-8E41-4116-8037-59E40B8C8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:(-7)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Text Box 39">
            <a:extLst>
              <a:ext uri="{FF2B5EF4-FFF2-40B4-BE49-F238E27FC236}">
                <a16:creationId xmlns:a16="http://schemas.microsoft.com/office/drawing/2014/main" id="{2B503F7E-6EF9-46CC-BB0A-8F8FAF754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487738"/>
            <a:ext cx="938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E12617EE-31BA-427D-96E9-75E7AD176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3494088"/>
            <a:ext cx="938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7" name="Text Box 41">
            <a:extLst>
              <a:ext uri="{FF2B5EF4-FFF2-40B4-BE49-F238E27FC236}">
                <a16:creationId xmlns:a16="http://schemas.microsoft.com/office/drawing/2014/main" id="{76A335F0-7633-4821-9FAF-5594F79E8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494088"/>
            <a:ext cx="938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E66BFC4C-6370-4DBA-910F-3EAEF84D7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3430588"/>
            <a:ext cx="1368425" cy="5032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</p:spTree>
    <p:extLst>
      <p:ext uri="{BB962C8B-B14F-4D97-AF65-F5344CB8AC3E}">
        <p14:creationId xmlns:p14="http://schemas.microsoft.com/office/powerpoint/2010/main" val="2716091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E55AD91C-3921-4FE9-929F-40D70CACF3C7}"/>
              </a:ext>
            </a:extLst>
          </p:cNvPr>
          <p:cNvGrpSpPr>
            <a:grpSpLocks/>
          </p:cNvGrpSpPr>
          <p:nvPr/>
        </p:nvGrpSpPr>
        <p:grpSpPr bwMode="auto">
          <a:xfrm>
            <a:off x="584201" y="449943"/>
            <a:ext cx="3843338" cy="1213758"/>
            <a:chOff x="368" y="127"/>
            <a:chExt cx="2421" cy="921"/>
          </a:xfrm>
        </p:grpSpPr>
        <p:grpSp>
          <p:nvGrpSpPr>
            <p:cNvPr id="3" name="Group 5">
              <a:extLst>
                <a:ext uri="{FF2B5EF4-FFF2-40B4-BE49-F238E27FC236}">
                  <a16:creationId xmlns:a16="http://schemas.microsoft.com/office/drawing/2014/main" id="{6F4700EA-89EA-426A-9853-B0FEA76508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1" y="618"/>
              <a:ext cx="327" cy="430"/>
              <a:chOff x="830" y="709"/>
              <a:chExt cx="327" cy="430"/>
            </a:xfrm>
          </p:grpSpPr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9BA09055-4AEA-412C-8814-616CC96785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-x</a:t>
                </a:r>
              </a:p>
            </p:txBody>
          </p:sp>
          <p:sp>
            <p:nvSpPr>
              <p:cNvPr id="16" name="Text Box 7">
                <a:extLst>
                  <a:ext uri="{FF2B5EF4-FFF2-40B4-BE49-F238E27FC236}">
                    <a16:creationId xmlns:a16="http://schemas.microsoft.com/office/drawing/2014/main" id="{AFA8E50D-73A6-43C1-86FA-136177F0A6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17" name="Line 8">
                <a:extLst>
                  <a:ext uri="{FF2B5EF4-FFF2-40B4-BE49-F238E27FC236}">
                    <a16:creationId xmlns:a16="http://schemas.microsoft.com/office/drawing/2014/main" id="{A008EF20-7C94-49DC-B642-7F9D7E59D2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9F670965-8252-41FA-95BA-6F378D6AB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699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- </a:t>
              </a:r>
            </a:p>
          </p:txBody>
        </p:sp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63BDDA5B-9073-484E-9ADD-C5786A89A9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2" y="618"/>
              <a:ext cx="327" cy="430"/>
              <a:chOff x="830" y="709"/>
              <a:chExt cx="327" cy="430"/>
            </a:xfrm>
          </p:grpSpPr>
          <p:sp>
            <p:nvSpPr>
              <p:cNvPr id="12" name="Text Box 11">
                <a:extLst>
                  <a:ext uri="{FF2B5EF4-FFF2-40B4-BE49-F238E27FC236}">
                    <a16:creationId xmlns:a16="http://schemas.microsoft.com/office/drawing/2014/main" id="{4810E96E-17CC-4FE8-906E-458CF80274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2x</a:t>
                </a:r>
              </a:p>
            </p:txBody>
          </p:sp>
          <p:sp>
            <p:nvSpPr>
              <p:cNvPr id="13" name="Text Box 12">
                <a:extLst>
                  <a:ext uri="{FF2B5EF4-FFF2-40B4-BE49-F238E27FC236}">
                    <a16:creationId xmlns:a16="http://schemas.microsoft.com/office/drawing/2014/main" id="{9A846B36-570F-4C6C-A30B-5DA74F0DC9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4" name="Line 13">
                <a:extLst>
                  <a:ext uri="{FF2B5EF4-FFF2-40B4-BE49-F238E27FC236}">
                    <a16:creationId xmlns:a16="http://schemas.microsoft.com/office/drawing/2014/main" id="{E25517BC-C606-4DF9-B008-1D4B24180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3037292C-097C-44C2-893A-EC0F5F3A4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27"/>
              <a:ext cx="1348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mk-MK" altLang="sr-Latn-RS" sz="2000" dirty="0">
                  <a:latin typeface="Comic Sans MS" panose="030F0702030302020204" pitchFamily="66" charset="0"/>
                </a:rPr>
                <a:t>Пример 7</a:t>
              </a:r>
              <a:endParaRPr lang="hr-HR" altLang="sr-Latn-RS" sz="20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id="{D6B43D4E-9164-467C-B5A0-BA761FCA3D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4" y="618"/>
              <a:ext cx="327" cy="430"/>
              <a:chOff x="830" y="709"/>
              <a:chExt cx="327" cy="430"/>
            </a:xfrm>
          </p:grpSpPr>
          <p:sp>
            <p:nvSpPr>
              <p:cNvPr id="9" name="Text Box 16">
                <a:extLst>
                  <a:ext uri="{FF2B5EF4-FFF2-40B4-BE49-F238E27FC236}">
                    <a16:creationId xmlns:a16="http://schemas.microsoft.com/office/drawing/2014/main" id="{875E3920-93C8-4A0C-8FBA-AE903CDD7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29</a:t>
                </a:r>
              </a:p>
            </p:txBody>
          </p:sp>
          <p:sp>
            <p:nvSpPr>
              <p:cNvPr id="10" name="Text Box 17">
                <a:extLst>
                  <a:ext uri="{FF2B5EF4-FFF2-40B4-BE49-F238E27FC236}">
                    <a16:creationId xmlns:a16="http://schemas.microsoft.com/office/drawing/2014/main" id="{A6E69EA5-1B50-4002-AAC0-2ECE976B77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11" name="Line 18">
                <a:extLst>
                  <a:ext uri="{FF2B5EF4-FFF2-40B4-BE49-F238E27FC236}">
                    <a16:creationId xmlns:a16="http://schemas.microsoft.com/office/drawing/2014/main" id="{EBAE2AE8-6D41-4CFA-8495-7A7A0F93B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0C81218F-B32A-46D7-9642-9D3293553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704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=  -1 -</a:t>
              </a:r>
            </a:p>
          </p:txBody>
        </p:sp>
      </p:grpSp>
      <p:grpSp>
        <p:nvGrpSpPr>
          <p:cNvPr id="18" name="Group 20">
            <a:extLst>
              <a:ext uri="{FF2B5EF4-FFF2-40B4-BE49-F238E27FC236}">
                <a16:creationId xmlns:a16="http://schemas.microsoft.com/office/drawing/2014/main" id="{DC134C18-5DEA-4CDE-8762-66EDC7E5FEAA}"/>
              </a:ext>
            </a:extLst>
          </p:cNvPr>
          <p:cNvGrpSpPr>
            <a:grpSpLocks/>
          </p:cNvGrpSpPr>
          <p:nvPr/>
        </p:nvGrpSpPr>
        <p:grpSpPr bwMode="auto">
          <a:xfrm>
            <a:off x="5048250" y="1022350"/>
            <a:ext cx="1395413" cy="649288"/>
            <a:chOff x="2727" y="662"/>
            <a:chExt cx="879" cy="409"/>
          </a:xfrm>
        </p:grpSpPr>
        <p:sp>
          <p:nvSpPr>
            <p:cNvPr id="19" name="Text Box 21">
              <a:extLst>
                <a:ext uri="{FF2B5EF4-FFF2-40B4-BE49-F238E27FC236}">
                  <a16:creationId xmlns:a16="http://schemas.microsoft.com/office/drawing/2014/main" id="{E9424029-4D28-48A1-B0CC-BFFD42E9C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30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Line 22">
              <a:extLst>
                <a:ext uri="{FF2B5EF4-FFF2-40B4-BE49-F238E27FC236}">
                  <a16:creationId xmlns:a16="http://schemas.microsoft.com/office/drawing/2014/main" id="{ED26134B-D4E3-4289-B629-35F91849D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21" name="Text Box 23">
            <a:extLst>
              <a:ext uri="{FF2B5EF4-FFF2-40B4-BE49-F238E27FC236}">
                <a16:creationId xmlns:a16="http://schemas.microsoft.com/office/drawing/2014/main" id="{A7DDAA1A-8822-4A6B-BA5A-EF0D7552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-5x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CB53F8B2-1C73-42A9-BA97-6E514C7ED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71756A8B-3A9C-4A28-8BD5-9A5C72712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29</a:t>
            </a: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CEE94D29-76BB-44CC-B709-BCFB2779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EDF6D203-770F-42AB-982E-74DADF151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9304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-30</a:t>
            </a:r>
          </a:p>
        </p:txBody>
      </p:sp>
      <p:sp>
        <p:nvSpPr>
          <p:cNvPr id="26" name="Text Box 34">
            <a:extLst>
              <a:ext uri="{FF2B5EF4-FFF2-40B4-BE49-F238E27FC236}">
                <a16:creationId xmlns:a16="http://schemas.microsoft.com/office/drawing/2014/main" id="{BFE94C69-BA5B-42B9-BBE3-6CFF7B097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9304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7" name="Text Box 36">
            <a:extLst>
              <a:ext uri="{FF2B5EF4-FFF2-40B4-BE49-F238E27FC236}">
                <a16:creationId xmlns:a16="http://schemas.microsoft.com/office/drawing/2014/main" id="{CD941B90-03EA-4870-9A14-3DD29FA19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9161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12x</a:t>
            </a:r>
          </a:p>
        </p:txBody>
      </p:sp>
      <p:sp>
        <p:nvSpPr>
          <p:cNvPr id="28" name="Line 37">
            <a:extLst>
              <a:ext uri="{FF2B5EF4-FFF2-40B4-BE49-F238E27FC236}">
                <a16:creationId xmlns:a16="http://schemas.microsoft.com/office/drawing/2014/main" id="{3789DEA6-6B29-4FEA-8E35-B20A992DE3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6975" y="2270125"/>
            <a:ext cx="763588" cy="63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9" name="Line 38">
            <a:extLst>
              <a:ext uri="{FF2B5EF4-FFF2-40B4-BE49-F238E27FC236}">
                <a16:creationId xmlns:a16="http://schemas.microsoft.com/office/drawing/2014/main" id="{F22634A0-B3DD-46D3-8E3F-B1818CEB5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4775" y="2276475"/>
            <a:ext cx="50482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176BB1BA-FEBA-419D-888C-D78142F35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55111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-5x</a:t>
            </a: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2B5FD069-57FB-4898-B1E7-F7D788BB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5574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+ 12x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7B324F7C-F8CA-44E1-B876-9B0355B21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25574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3" name="Text Box 42">
            <a:extLst>
              <a:ext uri="{FF2B5EF4-FFF2-40B4-BE49-F238E27FC236}">
                <a16:creationId xmlns:a16="http://schemas.microsoft.com/office/drawing/2014/main" id="{BDBE244D-EB7C-4629-86FB-25DAF8B86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5574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-30</a:t>
            </a:r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id="{12A78077-A89B-417F-9F31-90DB44268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5574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+ 29</a:t>
            </a:r>
          </a:p>
        </p:txBody>
      </p:sp>
      <p:sp>
        <p:nvSpPr>
          <p:cNvPr id="35" name="Oval 44">
            <a:extLst>
              <a:ext uri="{FF2B5EF4-FFF2-40B4-BE49-F238E27FC236}">
                <a16:creationId xmlns:a16="http://schemas.microsoft.com/office/drawing/2014/main" id="{85E8BEAF-F32E-4C2C-A594-B7DEF6A8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557463"/>
            <a:ext cx="1441450" cy="360362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6" name="Oval 45">
            <a:extLst>
              <a:ext uri="{FF2B5EF4-FFF2-40B4-BE49-F238E27FC236}">
                <a16:creationId xmlns:a16="http://schemas.microsoft.com/office/drawing/2014/main" id="{68BB9CF5-1328-4653-A0C2-27C35A85A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2557463"/>
            <a:ext cx="1512888" cy="360362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7" name="Text Box 46">
            <a:extLst>
              <a:ext uri="{FF2B5EF4-FFF2-40B4-BE49-F238E27FC236}">
                <a16:creationId xmlns:a16="http://schemas.microsoft.com/office/drawing/2014/main" id="{1F88BC95-35AA-47AB-8CDC-E8D5E870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200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7x</a:t>
            </a:r>
          </a:p>
        </p:txBody>
      </p:sp>
      <p:sp>
        <p:nvSpPr>
          <p:cNvPr id="38" name="Text Box 47">
            <a:extLst>
              <a:ext uri="{FF2B5EF4-FFF2-40B4-BE49-F238E27FC236}">
                <a16:creationId xmlns:a16="http://schemas.microsoft.com/office/drawing/2014/main" id="{96265D9B-83EB-4154-BF14-2E1B22336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320675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39" name="Text Box 48">
            <a:extLst>
              <a:ext uri="{FF2B5EF4-FFF2-40B4-BE49-F238E27FC236}">
                <a16:creationId xmlns:a16="http://schemas.microsoft.com/office/drawing/2014/main" id="{8D469E0F-C5D3-4B74-8D33-146624898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320675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  <p:grpSp>
        <p:nvGrpSpPr>
          <p:cNvPr id="40" name="Group 73">
            <a:extLst>
              <a:ext uri="{FF2B5EF4-FFF2-40B4-BE49-F238E27FC236}">
                <a16:creationId xmlns:a16="http://schemas.microsoft.com/office/drawing/2014/main" id="{01614691-C45E-41A2-8542-630D775ACC70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3097213"/>
            <a:ext cx="1512887" cy="579437"/>
            <a:chOff x="1519" y="416"/>
            <a:chExt cx="953" cy="365"/>
          </a:xfrm>
        </p:grpSpPr>
        <p:sp>
          <p:nvSpPr>
            <p:cNvPr id="41" name="Text Box 74">
              <a:extLst>
                <a:ext uri="{FF2B5EF4-FFF2-40B4-BE49-F238E27FC236}">
                  <a16:creationId xmlns:a16="http://schemas.microsoft.com/office/drawing/2014/main" id="{7F96F7DC-97A1-4BE2-BBDB-DFC6B59E8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2" name="Text Box 75">
              <a:extLst>
                <a:ext uri="{FF2B5EF4-FFF2-40B4-BE49-F238E27FC236}">
                  <a16:creationId xmlns:a16="http://schemas.microsoft.com/office/drawing/2014/main" id="{D864AFB8-93E4-45F9-8691-1B987440C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:7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3" name="Text Box 76">
            <a:extLst>
              <a:ext uri="{FF2B5EF4-FFF2-40B4-BE49-F238E27FC236}">
                <a16:creationId xmlns:a16="http://schemas.microsoft.com/office/drawing/2014/main" id="{A9397E79-4EAB-4B28-BFCA-4417C36AE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3876675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44" name="Text Box 77">
            <a:extLst>
              <a:ext uri="{FF2B5EF4-FFF2-40B4-BE49-F238E27FC236}">
                <a16:creationId xmlns:a16="http://schemas.microsoft.com/office/drawing/2014/main" id="{B0081700-D83E-4EE6-96F2-FA531F7BC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0" y="3883025"/>
            <a:ext cx="474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5" name="Rectangle 83">
            <a:extLst>
              <a:ext uri="{FF2B5EF4-FFF2-40B4-BE49-F238E27FC236}">
                <a16:creationId xmlns:a16="http://schemas.microsoft.com/office/drawing/2014/main" id="{F5F9E5DD-36F6-4A11-8FAD-F3E9209E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716338"/>
            <a:ext cx="1652587" cy="720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grpSp>
        <p:nvGrpSpPr>
          <p:cNvPr id="46" name="Group 84">
            <a:extLst>
              <a:ext uri="{FF2B5EF4-FFF2-40B4-BE49-F238E27FC236}">
                <a16:creationId xmlns:a16="http://schemas.microsoft.com/office/drawing/2014/main" id="{B32A38DC-3C30-4B31-8647-715411C41887}"/>
              </a:ext>
            </a:extLst>
          </p:cNvPr>
          <p:cNvGrpSpPr>
            <a:grpSpLocks/>
          </p:cNvGrpSpPr>
          <p:nvPr/>
        </p:nvGrpSpPr>
        <p:grpSpPr bwMode="auto">
          <a:xfrm>
            <a:off x="3052763" y="3698875"/>
            <a:ext cx="649287" cy="719138"/>
            <a:chOff x="1926" y="2267"/>
            <a:chExt cx="409" cy="453"/>
          </a:xfrm>
        </p:grpSpPr>
        <p:sp>
          <p:nvSpPr>
            <p:cNvPr id="47" name="Text Box 85">
              <a:extLst>
                <a:ext uri="{FF2B5EF4-FFF2-40B4-BE49-F238E27FC236}">
                  <a16:creationId xmlns:a16="http://schemas.microsoft.com/office/drawing/2014/main" id="{3376732B-C598-40F4-AF41-3F1D5B9E4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2267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-1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8" name="Text Box 86">
              <a:extLst>
                <a:ext uri="{FF2B5EF4-FFF2-40B4-BE49-F238E27FC236}">
                  <a16:creationId xmlns:a16="http://schemas.microsoft.com/office/drawing/2014/main" id="{2A017EDC-1A41-40C6-B0C5-47AE7C8DC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2489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7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9" name="Line 87">
              <a:extLst>
                <a:ext uri="{FF2B5EF4-FFF2-40B4-BE49-F238E27FC236}">
                  <a16:creationId xmlns:a16="http://schemas.microsoft.com/office/drawing/2014/main" id="{4AE84D5C-B132-4CAB-A787-CE581209C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2" y="2487"/>
              <a:ext cx="3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</p:spTree>
    <p:extLst>
      <p:ext uri="{BB962C8B-B14F-4D97-AF65-F5344CB8AC3E}">
        <p14:creationId xmlns:p14="http://schemas.microsoft.com/office/powerpoint/2010/main" val="125014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 animBg="1"/>
      <p:bldP spid="35" grpId="1" animBg="1"/>
      <p:bldP spid="36" grpId="0" animBg="1"/>
      <p:bldP spid="36" grpId="1" animBg="1"/>
      <p:bldP spid="37" grpId="0"/>
      <p:bldP spid="38" grpId="0"/>
      <p:bldP spid="39" grpId="0"/>
      <p:bldP spid="43" grpId="0"/>
      <p:bldP spid="44" grpId="0"/>
      <p:bldP spid="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A5AB19E-4FAB-4124-A54F-C6C10C32A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2089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8</a:t>
            </a:r>
            <a:r>
              <a:rPr lang="hr-HR" altLang="sr-Latn-RS" sz="2000" u="sng" dirty="0">
                <a:latin typeface="Comic Sans MS" panose="030F0702030302020204" pitchFamily="66" charset="0"/>
              </a:rPr>
              <a:t>.: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45243B2-56B3-46EE-B256-391F57B02DC9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981075"/>
            <a:ext cx="4319587" cy="654050"/>
            <a:chOff x="295" y="618"/>
            <a:chExt cx="2721" cy="412"/>
          </a:xfrm>
        </p:grpSpPr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316285BA-10B7-41BA-924F-8B1E48BDE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699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0.3</a:t>
              </a:r>
              <a:r>
                <a:rPr lang="hr-HR" altLang="sr-Latn-RS" sz="1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 - 2  =  1</a:t>
              </a: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3C1E4A8-33AF-430C-A48F-562A3B080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699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- x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9AB96504-928C-4F10-92C3-600F96551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685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anose="030F0702030302020204" pitchFamily="66" charset="0"/>
                </a:rPr>
                <a:t>a)</a:t>
              </a:r>
            </a:p>
          </p:txBody>
        </p:sp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9B80B06C-A4D0-437A-9020-CD4DC25D53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" y="618"/>
              <a:ext cx="318" cy="412"/>
              <a:chOff x="1973" y="1186"/>
              <a:chExt cx="318" cy="412"/>
            </a:xfrm>
          </p:grpSpPr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C0C93D5E-0CC4-4ECD-B9E7-663BAAD57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1186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0C40555C-DB4E-43EA-9E18-B9D7BE8AD2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136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1" name="Line 11">
                <a:extLst>
                  <a:ext uri="{FF2B5EF4-FFF2-40B4-BE49-F238E27FC236}">
                    <a16:creationId xmlns:a16="http://schemas.microsoft.com/office/drawing/2014/main" id="{0D9ABE03-CB8B-4996-A309-A875C845E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36" y="1394"/>
                <a:ext cx="16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2F35B811-413B-44A5-8A10-BC36FDCAED38}"/>
              </a:ext>
            </a:extLst>
          </p:cNvPr>
          <p:cNvGrpSpPr>
            <a:grpSpLocks/>
          </p:cNvGrpSpPr>
          <p:nvPr/>
        </p:nvGrpSpPr>
        <p:grpSpPr bwMode="auto">
          <a:xfrm>
            <a:off x="1100138" y="1666875"/>
            <a:ext cx="908050" cy="682625"/>
            <a:chOff x="693" y="1050"/>
            <a:chExt cx="572" cy="430"/>
          </a:xfrm>
        </p:grpSpPr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1BA2060E-DBDB-4818-9451-B21F279435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3" y="1050"/>
              <a:ext cx="327" cy="430"/>
              <a:chOff x="830" y="709"/>
              <a:chExt cx="327" cy="430"/>
            </a:xfrm>
          </p:grpSpPr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BBDFD4BD-72B4-44E7-B5FC-AB79F0D1BA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0" y="709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16" name="Text Box 15">
                <a:extLst>
                  <a:ext uri="{FF2B5EF4-FFF2-40B4-BE49-F238E27FC236}">
                    <a16:creationId xmlns:a16="http://schemas.microsoft.com/office/drawing/2014/main" id="{076D1580-C1D4-4AA2-9864-341443534B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908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8742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17" name="Line 16">
                <a:extLst>
                  <a:ext uri="{FF2B5EF4-FFF2-40B4-BE49-F238E27FC236}">
                    <a16:creationId xmlns:a16="http://schemas.microsoft.com/office/drawing/2014/main" id="{67BD4B8D-68A5-4FB3-A72F-FC1E335A03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8" y="917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A38B08B5-975E-42BC-8B0D-6BA0EE34A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" y="1126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sp>
        <p:nvSpPr>
          <p:cNvPr id="18" name="Text Box 18">
            <a:extLst>
              <a:ext uri="{FF2B5EF4-FFF2-40B4-BE49-F238E27FC236}">
                <a16:creationId xmlns:a16="http://schemas.microsoft.com/office/drawing/2014/main" id="{FFCBBADC-1A7C-4539-9E2F-9C2F68003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17732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425AB093-5CD6-4822-B02B-A82252EAE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7668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8CEEFAC-DA25-4ECB-971F-127AB303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450" y="17668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254E890C-DDFC-4B87-B168-FA5E81303D50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1638300"/>
            <a:ext cx="504825" cy="654050"/>
            <a:chOff x="1973" y="1186"/>
            <a:chExt cx="318" cy="412"/>
          </a:xfrm>
        </p:grpSpPr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3C052E8E-C2E1-4132-B0EF-B81ADEB92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1186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0DD9242-ADC5-49A2-AA27-3A56908E8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13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88AD9094-FE7C-4C82-B5E0-C98E9E33C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6" y="1394"/>
              <a:ext cx="1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25" name="Text Box 25">
            <a:extLst>
              <a:ext uri="{FF2B5EF4-FFF2-40B4-BE49-F238E27FC236}">
                <a16:creationId xmlns:a16="http://schemas.microsoft.com/office/drawing/2014/main" id="{99CBEA64-13B8-47D1-8C17-87C3F047E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x</a:t>
            </a:r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19DC4921-62A6-49C7-A971-3FABF7F6E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</a:p>
        </p:txBody>
      </p:sp>
      <p:grpSp>
        <p:nvGrpSpPr>
          <p:cNvPr id="27" name="Group 29">
            <a:extLst>
              <a:ext uri="{FF2B5EF4-FFF2-40B4-BE49-F238E27FC236}">
                <a16:creationId xmlns:a16="http://schemas.microsoft.com/office/drawing/2014/main" id="{D4139B18-B06E-4D3D-8CF2-082DF10CB93A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1700213"/>
            <a:ext cx="1395412" cy="649287"/>
            <a:chOff x="2727" y="662"/>
            <a:chExt cx="879" cy="409"/>
          </a:xfrm>
        </p:grpSpPr>
        <p:sp>
          <p:nvSpPr>
            <p:cNvPr id="28" name="Text Box 30">
              <a:extLst>
                <a:ext uri="{FF2B5EF4-FFF2-40B4-BE49-F238E27FC236}">
                  <a16:creationId xmlns:a16="http://schemas.microsoft.com/office/drawing/2014/main" id="{873379B7-A651-417B-B8E8-37CD9BC28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731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42EA787A-0EC1-40D3-B7ED-5310D7EB69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7" y="662"/>
              <a:ext cx="153" cy="4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30" name="Text Box 35">
            <a:extLst>
              <a:ext uri="{FF2B5EF4-FFF2-40B4-BE49-F238E27FC236}">
                <a16:creationId xmlns:a16="http://schemas.microsoft.com/office/drawing/2014/main" id="{554A5137-6F50-4E1E-BFE5-D9394D94C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1" name="Text Box 37">
            <a:extLst>
              <a:ext uri="{FF2B5EF4-FFF2-40B4-BE49-F238E27FC236}">
                <a16:creationId xmlns:a16="http://schemas.microsoft.com/office/drawing/2014/main" id="{6BD9586D-08C7-4DD1-B7E7-FC61DD3A1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2" name="Text Box 39">
            <a:extLst>
              <a:ext uri="{FF2B5EF4-FFF2-40B4-BE49-F238E27FC236}">
                <a16:creationId xmlns:a16="http://schemas.microsoft.com/office/drawing/2014/main" id="{38ADF224-666E-41AB-815B-E55C64A06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F68B4C25-64CA-42C3-A648-22D905F5A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24860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id="{D37BB7B5-C47B-4C54-9234-CC1923E23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4860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10x</a:t>
            </a:r>
          </a:p>
        </p:txBody>
      </p:sp>
      <p:sp>
        <p:nvSpPr>
          <p:cNvPr id="35" name="Text Box 44">
            <a:extLst>
              <a:ext uri="{FF2B5EF4-FFF2-40B4-BE49-F238E27FC236}">
                <a16:creationId xmlns:a16="http://schemas.microsoft.com/office/drawing/2014/main" id="{844C0437-9B70-4FA0-9640-7A7DDD982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6" name="Line 45">
            <a:extLst>
              <a:ext uri="{FF2B5EF4-FFF2-40B4-BE49-F238E27FC236}">
                <a16:creationId xmlns:a16="http://schemas.microsoft.com/office/drawing/2014/main" id="{C2346A47-B0B1-4897-A90F-F7834A449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2846388"/>
            <a:ext cx="763588" cy="63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7" name="Line 46">
            <a:extLst>
              <a:ext uri="{FF2B5EF4-FFF2-40B4-BE49-F238E27FC236}">
                <a16:creationId xmlns:a16="http://schemas.microsoft.com/office/drawing/2014/main" id="{CD832FB9-45D8-42A9-B9CA-DA20ABC183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13" y="2852738"/>
            <a:ext cx="360362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8" name="Text Box 47">
            <a:extLst>
              <a:ext uri="{FF2B5EF4-FFF2-40B4-BE49-F238E27FC236}">
                <a16:creationId xmlns:a16="http://schemas.microsoft.com/office/drawing/2014/main" id="{10E00055-35C6-4FC7-9DE5-9C1A9B03A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1273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</a:p>
        </p:txBody>
      </p:sp>
      <p:sp>
        <p:nvSpPr>
          <p:cNvPr id="39" name="Text Box 48">
            <a:extLst>
              <a:ext uri="{FF2B5EF4-FFF2-40B4-BE49-F238E27FC236}">
                <a16:creationId xmlns:a16="http://schemas.microsoft.com/office/drawing/2014/main" id="{386C1488-7BA5-4A76-9CC5-5438B52AB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337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+ 10x</a:t>
            </a:r>
          </a:p>
        </p:txBody>
      </p:sp>
      <p:sp>
        <p:nvSpPr>
          <p:cNvPr id="40" name="Text Box 49">
            <a:extLst>
              <a:ext uri="{FF2B5EF4-FFF2-40B4-BE49-F238E27FC236}">
                <a16:creationId xmlns:a16="http://schemas.microsoft.com/office/drawing/2014/main" id="{B9CD4053-7B2C-4063-A65E-6DD8B513E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1337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id="{C7C89AA2-E38B-476B-A1E1-CF8AC211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31337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42" name="Text Box 51">
            <a:extLst>
              <a:ext uri="{FF2B5EF4-FFF2-40B4-BE49-F238E27FC236}">
                <a16:creationId xmlns:a16="http://schemas.microsoft.com/office/drawing/2014/main" id="{17266306-93EC-4DE7-A3F8-B7A229537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1337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+ 20</a:t>
            </a:r>
          </a:p>
        </p:txBody>
      </p:sp>
      <p:sp>
        <p:nvSpPr>
          <p:cNvPr id="43" name="Oval 52">
            <a:extLst>
              <a:ext uri="{FF2B5EF4-FFF2-40B4-BE49-F238E27FC236}">
                <a16:creationId xmlns:a16="http://schemas.microsoft.com/office/drawing/2014/main" id="{E6CCA6F8-81F0-4280-ABEE-C42759F0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133725"/>
            <a:ext cx="1441450" cy="360363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4" name="Oval 53">
            <a:extLst>
              <a:ext uri="{FF2B5EF4-FFF2-40B4-BE49-F238E27FC236}">
                <a16:creationId xmlns:a16="http://schemas.microsoft.com/office/drawing/2014/main" id="{3C5308DE-AE58-4FA2-B4F1-572133997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3133725"/>
            <a:ext cx="1512888" cy="360363"/>
          </a:xfrm>
          <a:prstGeom prst="ellips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5" name="Text Box 54">
            <a:extLst>
              <a:ext uri="{FF2B5EF4-FFF2-40B4-BE49-F238E27FC236}">
                <a16:creationId xmlns:a16="http://schemas.microsoft.com/office/drawing/2014/main" id="{BFF47290-6DBE-4353-B6BA-224196D86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7766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13x</a:t>
            </a:r>
          </a:p>
        </p:txBody>
      </p:sp>
      <p:sp>
        <p:nvSpPr>
          <p:cNvPr id="46" name="Text Box 55">
            <a:extLst>
              <a:ext uri="{FF2B5EF4-FFF2-40B4-BE49-F238E27FC236}">
                <a16:creationId xmlns:a16="http://schemas.microsoft.com/office/drawing/2014/main" id="{6E82E735-8D89-49C1-9BE9-052210B88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3783013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47" name="Text Box 56">
            <a:extLst>
              <a:ext uri="{FF2B5EF4-FFF2-40B4-BE49-F238E27FC236}">
                <a16:creationId xmlns:a16="http://schemas.microsoft.com/office/drawing/2014/main" id="{1944D6D2-1590-4DD5-852F-CDCA20FDA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3783013"/>
            <a:ext cx="938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35</a:t>
            </a:r>
          </a:p>
        </p:txBody>
      </p:sp>
      <p:grpSp>
        <p:nvGrpSpPr>
          <p:cNvPr id="48" name="Group 57">
            <a:extLst>
              <a:ext uri="{FF2B5EF4-FFF2-40B4-BE49-F238E27FC236}">
                <a16:creationId xmlns:a16="http://schemas.microsoft.com/office/drawing/2014/main" id="{2F1677B1-EA58-4D21-B8DF-C0918BD2666B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3673475"/>
            <a:ext cx="1512888" cy="579438"/>
            <a:chOff x="1519" y="416"/>
            <a:chExt cx="953" cy="365"/>
          </a:xfrm>
        </p:grpSpPr>
        <p:sp>
          <p:nvSpPr>
            <p:cNvPr id="49" name="Text Box 58">
              <a:extLst>
                <a:ext uri="{FF2B5EF4-FFF2-40B4-BE49-F238E27FC236}">
                  <a16:creationId xmlns:a16="http://schemas.microsoft.com/office/drawing/2014/main" id="{3F5EB607-BDD7-4B8A-BB92-09530490E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0" name="Text Box 59">
              <a:extLst>
                <a:ext uri="{FF2B5EF4-FFF2-40B4-BE49-F238E27FC236}">
                  <a16:creationId xmlns:a16="http://schemas.microsoft.com/office/drawing/2014/main" id="{83DEE7A1-C139-4FF7-9BB2-32AE4518C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:13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1" name="Text Box 60">
            <a:extLst>
              <a:ext uri="{FF2B5EF4-FFF2-40B4-BE49-F238E27FC236}">
                <a16:creationId xmlns:a16="http://schemas.microsoft.com/office/drawing/2014/main" id="{1C57070C-B576-4B88-AC75-CF1CD24B4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445293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2" name="Text Box 61">
            <a:extLst>
              <a:ext uri="{FF2B5EF4-FFF2-40B4-BE49-F238E27FC236}">
                <a16:creationId xmlns:a16="http://schemas.microsoft.com/office/drawing/2014/main" id="{4AD7F99F-47E9-40DF-A636-40C9787C7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459288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grpSp>
        <p:nvGrpSpPr>
          <p:cNvPr id="53" name="Group 63">
            <a:extLst>
              <a:ext uri="{FF2B5EF4-FFF2-40B4-BE49-F238E27FC236}">
                <a16:creationId xmlns:a16="http://schemas.microsoft.com/office/drawing/2014/main" id="{590663AD-1883-4C76-A395-3FF74A397C47}"/>
              </a:ext>
            </a:extLst>
          </p:cNvPr>
          <p:cNvGrpSpPr>
            <a:grpSpLocks/>
          </p:cNvGrpSpPr>
          <p:nvPr/>
        </p:nvGrpSpPr>
        <p:grpSpPr bwMode="auto">
          <a:xfrm>
            <a:off x="2836863" y="4275138"/>
            <a:ext cx="649287" cy="719137"/>
            <a:chOff x="1926" y="2267"/>
            <a:chExt cx="409" cy="453"/>
          </a:xfrm>
        </p:grpSpPr>
        <p:sp>
          <p:nvSpPr>
            <p:cNvPr id="54" name="Text Box 64">
              <a:extLst>
                <a:ext uri="{FF2B5EF4-FFF2-40B4-BE49-F238E27FC236}">
                  <a16:creationId xmlns:a16="http://schemas.microsoft.com/office/drawing/2014/main" id="{F5A3D3CC-B5CB-40F7-A436-1F329262B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2267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35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5" name="Text Box 65">
              <a:extLst>
                <a:ext uri="{FF2B5EF4-FFF2-40B4-BE49-F238E27FC236}">
                  <a16:creationId xmlns:a16="http://schemas.microsoft.com/office/drawing/2014/main" id="{E49BDB65-964D-4065-9FDE-E0D89C2E5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6" y="2489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13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6" name="Line 66">
              <a:extLst>
                <a:ext uri="{FF2B5EF4-FFF2-40B4-BE49-F238E27FC236}">
                  <a16:creationId xmlns:a16="http://schemas.microsoft.com/office/drawing/2014/main" id="{C399B0BB-A766-43A7-A8E2-626EED12F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2" y="2487"/>
              <a:ext cx="3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57" name="Text Box 67">
            <a:extLst>
              <a:ext uri="{FF2B5EF4-FFF2-40B4-BE49-F238E27FC236}">
                <a16:creationId xmlns:a16="http://schemas.microsoft.com/office/drawing/2014/main" id="{C88371C7-EBD0-4A1F-B8FB-E71A3E0A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28796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8" name="Text Box 68">
            <a:extLst>
              <a:ext uri="{FF2B5EF4-FFF2-40B4-BE49-F238E27FC236}">
                <a16:creationId xmlns:a16="http://schemas.microsoft.com/office/drawing/2014/main" id="{277F79D9-80BA-4AA3-8290-2B038CAE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5294313"/>
            <a:ext cx="474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59" name="Text Box 72">
            <a:extLst>
              <a:ext uri="{FF2B5EF4-FFF2-40B4-BE49-F238E27FC236}">
                <a16:creationId xmlns:a16="http://schemas.microsoft.com/office/drawing/2014/main" id="{DF26EC23-CFF1-467A-ADB9-D2EF9D622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51212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 Box 73">
            <a:extLst>
              <a:ext uri="{FF2B5EF4-FFF2-40B4-BE49-F238E27FC236}">
                <a16:creationId xmlns:a16="http://schemas.microsoft.com/office/drawing/2014/main" id="{FCC8DCEC-E473-451D-9945-207B954BB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543718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1" name="Group 77">
            <a:extLst>
              <a:ext uri="{FF2B5EF4-FFF2-40B4-BE49-F238E27FC236}">
                <a16:creationId xmlns:a16="http://schemas.microsoft.com/office/drawing/2014/main" id="{B6A9BE73-68C4-4372-8783-5E69D12389C6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5287963"/>
            <a:ext cx="792162" cy="366712"/>
            <a:chOff x="1791" y="3331"/>
            <a:chExt cx="499" cy="231"/>
          </a:xfrm>
        </p:grpSpPr>
        <p:sp>
          <p:nvSpPr>
            <p:cNvPr id="62" name="Text Box 69">
              <a:extLst>
                <a:ext uri="{FF2B5EF4-FFF2-40B4-BE49-F238E27FC236}">
                  <a16:creationId xmlns:a16="http://schemas.microsoft.com/office/drawing/2014/main" id="{A60F0603-0ECF-48D2-9F5E-519038048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331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3" name="Line 74">
              <a:extLst>
                <a:ext uri="{FF2B5EF4-FFF2-40B4-BE49-F238E27FC236}">
                  <a16:creationId xmlns:a16="http://schemas.microsoft.com/office/drawing/2014/main" id="{B3F0849C-C9C9-4A5B-BF09-BA17E90AC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2" y="3439"/>
              <a:ext cx="3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64" name="Rectangle 76">
            <a:extLst>
              <a:ext uri="{FF2B5EF4-FFF2-40B4-BE49-F238E27FC236}">
                <a16:creationId xmlns:a16="http://schemas.microsoft.com/office/drawing/2014/main" id="{6646FB48-EC8A-4A78-958B-7A5F7B7A1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5099050"/>
            <a:ext cx="1800225" cy="720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</p:spTree>
    <p:extLst>
      <p:ext uri="{BB962C8B-B14F-4D97-AF65-F5344CB8AC3E}">
        <p14:creationId xmlns:p14="http://schemas.microsoft.com/office/powerpoint/2010/main" val="33418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 animBg="1"/>
      <p:bldP spid="43" grpId="1" animBg="1"/>
      <p:bldP spid="44" grpId="0" animBg="1"/>
      <p:bldP spid="44" grpId="1" animBg="1"/>
      <p:bldP spid="45" grpId="0"/>
      <p:bldP spid="46" grpId="0"/>
      <p:bldP spid="47" grpId="0"/>
      <p:bldP spid="51" grpId="0"/>
      <p:bldP spid="52" grpId="0"/>
      <p:bldP spid="57" grpId="0"/>
      <p:bldP spid="58" grpId="0"/>
      <p:bldP spid="59" grpId="0"/>
      <p:bldP spid="60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1651FB-C72D-4CAE-9F1A-631D5E58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 fontScale="90000"/>
          </a:bodyPr>
          <a:lstStyle/>
          <a:p>
            <a:r>
              <a:rPr lang="mk-MK" dirty="0"/>
              <a:t>Ние ќе работиме </a:t>
            </a:r>
            <a:r>
              <a:rPr lang="mk-MK" b="1" i="1" dirty="0"/>
              <a:t>линеарни равенки со една непозната</a:t>
            </a:r>
            <a:r>
              <a:rPr lang="mk-MK" dirty="0"/>
              <a:t> која може да се сведе на облик </a:t>
            </a:r>
            <a:r>
              <a:rPr lang="en-US" b="1" dirty="0"/>
              <a:t>ax=b</a:t>
            </a:r>
            <a:br>
              <a:rPr lang="en-US" dirty="0"/>
            </a:br>
            <a:r>
              <a:rPr lang="en-US" dirty="0"/>
              <a:t>(</a:t>
            </a:r>
            <a:r>
              <a:rPr lang="mk-MK" dirty="0"/>
              <a:t>каде </a:t>
            </a:r>
            <a:r>
              <a:rPr lang="en-US" dirty="0"/>
              <a:t>a </a:t>
            </a:r>
            <a:r>
              <a:rPr lang="mk-MK" dirty="0"/>
              <a:t>и </a:t>
            </a:r>
            <a:r>
              <a:rPr lang="en-US" dirty="0"/>
              <a:t>b </a:t>
            </a:r>
            <a:r>
              <a:rPr lang="mk-MK" dirty="0"/>
              <a:t>секои било реални броеви)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06A367A-5783-4E0B-932C-E99204DBD6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62629"/>
                <a:ext cx="10515600" cy="3879397"/>
              </a:xfrm>
            </p:spPr>
            <p:txBody>
              <a:bodyPr>
                <a:normAutofit/>
              </a:bodyPr>
              <a:lstStyle/>
              <a:p>
                <a:r>
                  <a:rPr lang="mk-MK" dirty="0"/>
                  <a:t>За решавање равенки се служиме со следниот алгоритам:</a:t>
                </a:r>
              </a:p>
              <a:p>
                <a:pPr marL="342900" indent="-342900">
                  <a:buFontTx/>
                  <a:buChar char="-"/>
                </a:pPr>
                <a:r>
                  <a:rPr lang="mk-MK" dirty="0"/>
                  <a:t>Се ослободуваме од именителот, множејки ги сите членови од равенката со НЗС на именителите</a:t>
                </a:r>
              </a:p>
              <a:p>
                <a:pPr marL="342900" indent="-342900">
                  <a:buFontTx/>
                  <a:buChar char="-"/>
                </a:pPr>
                <a:r>
                  <a:rPr lang="mk-MK" dirty="0"/>
                  <a:t>Се ослободуваме од заградите</a:t>
                </a:r>
              </a:p>
              <a:p>
                <a:pPr marL="342900" indent="-342900">
                  <a:buFontTx/>
                  <a:buChar char="-"/>
                </a:pPr>
                <a:r>
                  <a:rPr lang="mk-MK" dirty="0"/>
                  <a:t>Се групираат познатите од една , непознатите од друга страна</a:t>
                </a:r>
              </a:p>
              <a:p>
                <a:pPr marL="342900" indent="-342900">
                  <a:buFontTx/>
                  <a:buChar char="-"/>
                </a:pPr>
                <a:r>
                  <a:rPr lang="mk-MK" dirty="0"/>
                  <a:t>Ја доведуваме равенката во облик </a:t>
                </a:r>
                <a:r>
                  <a:rPr lang="en-US" dirty="0"/>
                  <a:t>ax=b</a:t>
                </a:r>
              </a:p>
              <a:p>
                <a:pPr marL="342900" indent="-342900">
                  <a:buFontTx/>
                  <a:buChar char="-"/>
                </a:pPr>
                <a:r>
                  <a:rPr lang="mk-MK" dirty="0"/>
                  <a:t>Решението е </a:t>
                </a:r>
                <a:r>
                  <a:rPr lang="en-US" sz="3200" b="1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3200" dirty="0"/>
                  <a:t> ( </a:t>
                </a:r>
                <a:r>
                  <a:rPr lang="mk-MK" sz="3200" dirty="0"/>
                  <a:t>или </a:t>
                </a:r>
                <a:r>
                  <a:rPr lang="en-US" sz="3200" dirty="0"/>
                  <a:t>x=</a:t>
                </a:r>
                <a:r>
                  <a:rPr lang="en-US" sz="3200" dirty="0" err="1"/>
                  <a:t>b:a</a:t>
                </a:r>
                <a:r>
                  <a:rPr lang="en-US" sz="3200" dirty="0"/>
                  <a:t>)</a:t>
                </a:r>
                <a:endParaRPr lang="mk-MK" sz="3200" dirty="0"/>
              </a:p>
              <a:p>
                <a:endParaRPr lang="mk-MK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06A367A-5783-4E0B-932C-E99204DBD6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62629"/>
                <a:ext cx="10515600" cy="3879397"/>
              </a:xfrm>
              <a:blipFill>
                <a:blip r:embed="rId2"/>
                <a:stretch>
                  <a:fillRect l="-1217" t="-267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A7BA92E5-F72A-45B6-9859-178D13761BB8}"/>
              </a:ext>
            </a:extLst>
          </p:cNvPr>
          <p:cNvSpPr txBox="1">
            <a:spLocks/>
          </p:cNvSpPr>
          <p:nvPr/>
        </p:nvSpPr>
        <p:spPr>
          <a:xfrm>
            <a:off x="990600" y="1466943"/>
            <a:ext cx="10515600" cy="2426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79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2715-6E5E-49F2-A924-3844DEF4D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Следната презентација е продолжение – примена на равенки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09893-6640-4FFE-A11B-BAAC876ED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mk-MK" sz="7200" b="1" dirty="0">
                <a:solidFill>
                  <a:srgbClr val="FF0000"/>
                </a:solidFill>
              </a:rPr>
              <a:t>Поздрав</a:t>
            </a:r>
          </a:p>
        </p:txBody>
      </p:sp>
    </p:spTree>
    <p:extLst>
      <p:ext uri="{BB962C8B-B14F-4D97-AF65-F5344CB8AC3E}">
        <p14:creationId xmlns:p14="http://schemas.microsoft.com/office/powerpoint/2010/main" val="33869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>
            <a:extLst>
              <a:ext uri="{FF2B5EF4-FFF2-40B4-BE49-F238E27FC236}">
                <a16:creationId xmlns:a16="http://schemas.microsoft.com/office/drawing/2014/main" id="{1365A9A0-C9F2-4D98-92E7-313306DA0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333376"/>
            <a:ext cx="807402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mk-MK" altLang="sr-Latn-RS" sz="2000" dirty="0">
                <a:latin typeface="Comic Sans MS" pitchFamily="66" charset="0"/>
              </a:rPr>
              <a:t>Нека имаме директно добиено равенка од вудот </a:t>
            </a:r>
            <a:r>
              <a:rPr lang="hr-HR" altLang="sr-Latn-R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x = b </a:t>
            </a:r>
            <a:r>
              <a:rPr lang="hr-HR" altLang="sr-Latn-RS" sz="2000" dirty="0">
                <a:latin typeface="Comic Sans MS" pitchFamily="66" charset="0"/>
              </a:rPr>
              <a:t>.</a:t>
            </a:r>
            <a:endParaRPr lang="en-US" altLang="sr-Latn-RS" sz="2000" dirty="0">
              <a:latin typeface="Comic Sans MS" pitchFamily="66" charset="0"/>
            </a:endParaRP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2FEC25E6-FE65-431B-98D8-B4A0E5A9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427" y="878892"/>
            <a:ext cx="2087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dirty="0"/>
              <a:t>Потсетување</a:t>
            </a:r>
            <a:r>
              <a:rPr lang="hr-HR" altLang="sr-Latn-RS" sz="2000" dirty="0"/>
              <a:t>...</a:t>
            </a:r>
            <a:endParaRPr lang="en-US" altLang="sr-Latn-RS" sz="2000" dirty="0"/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ACFBA8AD-EA74-49FA-BBAE-DD6B90D47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337" y="1663701"/>
            <a:ext cx="4246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dirty="0"/>
              <a:t>1.Да ги решиме равенките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9401336D-D76A-4415-B237-03470767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2365376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-3 x = -21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A44B79A7-A93E-4672-83C7-385D66014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225" y="2870201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6D87D611-4774-49BE-98C9-B9937956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2870201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7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472" name="Rectangle 16">
            <a:extLst>
              <a:ext uri="{FF2B5EF4-FFF2-40B4-BE49-F238E27FC236}">
                <a16:creationId xmlns:a16="http://schemas.microsoft.com/office/drawing/2014/main" id="{B6897959-E99B-4688-BB8B-C817E778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9" y="2870200"/>
            <a:ext cx="1081087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grpSp>
        <p:nvGrpSpPr>
          <p:cNvPr id="19473" name="Group 17">
            <a:extLst>
              <a:ext uri="{FF2B5EF4-FFF2-40B4-BE49-F238E27FC236}">
                <a16:creationId xmlns:a16="http://schemas.microsoft.com/office/drawing/2014/main" id="{5CCBF926-A24A-46E8-A354-9C3C349DFF4A}"/>
              </a:ext>
            </a:extLst>
          </p:cNvPr>
          <p:cNvGrpSpPr>
            <a:grpSpLocks/>
          </p:cNvGrpSpPr>
          <p:nvPr/>
        </p:nvGrpSpPr>
        <p:grpSpPr bwMode="auto">
          <a:xfrm>
            <a:off x="4367214" y="2232025"/>
            <a:ext cx="1512887" cy="579438"/>
            <a:chOff x="1519" y="416"/>
            <a:chExt cx="953" cy="365"/>
          </a:xfrm>
        </p:grpSpPr>
        <p:sp>
          <p:nvSpPr>
            <p:cNvPr id="3109" name="Text Box 18">
              <a:extLst>
                <a:ext uri="{FF2B5EF4-FFF2-40B4-BE49-F238E27FC236}">
                  <a16:creationId xmlns:a16="http://schemas.microsoft.com/office/drawing/2014/main" id="{90852DBB-0468-4F5E-BE97-FFE77A2AD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3110" name="Text Box 19">
              <a:extLst>
                <a:ext uri="{FF2B5EF4-FFF2-40B4-BE49-F238E27FC236}">
                  <a16:creationId xmlns:a16="http://schemas.microsoft.com/office/drawing/2014/main" id="{4C60B59F-9109-4F4E-9755-3B58A89E4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:(-3)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19476" name="Text Box 20">
            <a:extLst>
              <a:ext uri="{FF2B5EF4-FFF2-40B4-BE49-F238E27FC236}">
                <a16:creationId xmlns:a16="http://schemas.microsoft.com/office/drawing/2014/main" id="{4C69ED7C-131F-4658-9049-3B8C20FAB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347914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a)</a:t>
            </a:r>
            <a:endParaRPr lang="en-US" altLang="sr-Latn-RS" sz="2000"/>
          </a:p>
        </p:txBody>
      </p:sp>
      <p:sp>
        <p:nvSpPr>
          <p:cNvPr id="19496" name="Text Box 40">
            <a:extLst>
              <a:ext uri="{FF2B5EF4-FFF2-40B4-BE49-F238E27FC236}">
                <a16:creationId xmlns:a16="http://schemas.microsoft.com/office/drawing/2014/main" id="{B123279D-04BA-451A-8D46-9BA045122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3716339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b)</a:t>
            </a:r>
            <a:endParaRPr lang="en-US" altLang="sr-Latn-RS" sz="2000"/>
          </a:p>
        </p:txBody>
      </p:sp>
      <p:sp>
        <p:nvSpPr>
          <p:cNvPr id="19497" name="Text Box 41">
            <a:extLst>
              <a:ext uri="{FF2B5EF4-FFF2-40B4-BE49-F238E27FC236}">
                <a16:creationId xmlns:a16="http://schemas.microsoft.com/office/drawing/2014/main" id="{6E323EA1-3B8C-442A-A3EB-B1B8382EA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3752851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-48 x = 18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19498" name="Group 42">
            <a:extLst>
              <a:ext uri="{FF2B5EF4-FFF2-40B4-BE49-F238E27FC236}">
                <a16:creationId xmlns:a16="http://schemas.microsoft.com/office/drawing/2014/main" id="{9E8D1F98-1AA1-4CD5-8CC4-A149D98DDF2C}"/>
              </a:ext>
            </a:extLst>
          </p:cNvPr>
          <p:cNvGrpSpPr>
            <a:grpSpLocks/>
          </p:cNvGrpSpPr>
          <p:nvPr/>
        </p:nvGrpSpPr>
        <p:grpSpPr bwMode="auto">
          <a:xfrm>
            <a:off x="4367214" y="3644900"/>
            <a:ext cx="1512887" cy="579438"/>
            <a:chOff x="1519" y="416"/>
            <a:chExt cx="953" cy="365"/>
          </a:xfrm>
        </p:grpSpPr>
        <p:sp>
          <p:nvSpPr>
            <p:cNvPr id="3107" name="Text Box 43">
              <a:extLst>
                <a:ext uri="{FF2B5EF4-FFF2-40B4-BE49-F238E27FC236}">
                  <a16:creationId xmlns:a16="http://schemas.microsoft.com/office/drawing/2014/main" id="{2524395D-E7D5-4128-8306-414A85F79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3108" name="Text Box 44">
              <a:extLst>
                <a:ext uri="{FF2B5EF4-FFF2-40B4-BE49-F238E27FC236}">
                  <a16:creationId xmlns:a16="http://schemas.microsoft.com/office/drawing/2014/main" id="{BA31ECEB-ACA7-4528-B3C6-69B3B974E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:(-48)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19501" name="Text Box 45">
            <a:extLst>
              <a:ext uri="{FF2B5EF4-FFF2-40B4-BE49-F238E27FC236}">
                <a16:creationId xmlns:a16="http://schemas.microsoft.com/office/drawing/2014/main" id="{71C9CA14-33C1-48CF-8B34-B00F491F7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287839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19523" name="Group 67">
            <a:extLst>
              <a:ext uri="{FF2B5EF4-FFF2-40B4-BE49-F238E27FC236}">
                <a16:creationId xmlns:a16="http://schemas.microsoft.com/office/drawing/2014/main" id="{BA32C5D4-E5DE-420B-9C5E-8AFBB7BF14BD}"/>
              </a:ext>
            </a:extLst>
          </p:cNvPr>
          <p:cNvGrpSpPr>
            <a:grpSpLocks/>
          </p:cNvGrpSpPr>
          <p:nvPr/>
        </p:nvGrpSpPr>
        <p:grpSpPr bwMode="auto">
          <a:xfrm>
            <a:off x="3649663" y="4151314"/>
            <a:ext cx="793750" cy="719137"/>
            <a:chOff x="2744" y="2298"/>
            <a:chExt cx="500" cy="453"/>
          </a:xfrm>
        </p:grpSpPr>
        <p:sp>
          <p:nvSpPr>
            <p:cNvPr id="3104" name="Text Box 47">
              <a:extLst>
                <a:ext uri="{FF2B5EF4-FFF2-40B4-BE49-F238E27FC236}">
                  <a16:creationId xmlns:a16="http://schemas.microsoft.com/office/drawing/2014/main" id="{26F5D085-4F49-470B-A5A7-570F34658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" y="2298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-18</a:t>
              </a:r>
              <a:endParaRPr lang="en-US" altLang="sr-Latn-RS" sz="1800"/>
            </a:p>
          </p:txBody>
        </p:sp>
        <p:sp>
          <p:nvSpPr>
            <p:cNvPr id="3105" name="Text Box 48">
              <a:extLst>
                <a:ext uri="{FF2B5EF4-FFF2-40B4-BE49-F238E27FC236}">
                  <a16:creationId xmlns:a16="http://schemas.microsoft.com/office/drawing/2014/main" id="{073C8DC1-19B1-45AD-BFA6-A19C1C6B6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2520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48</a:t>
              </a:r>
              <a:endParaRPr lang="en-US" altLang="sr-Latn-RS" sz="1800"/>
            </a:p>
          </p:txBody>
        </p:sp>
        <p:sp>
          <p:nvSpPr>
            <p:cNvPr id="3106" name="Text Box 49">
              <a:extLst>
                <a:ext uri="{FF2B5EF4-FFF2-40B4-BE49-F238E27FC236}">
                  <a16:creationId xmlns:a16="http://schemas.microsoft.com/office/drawing/2014/main" id="{6EA4228C-1A57-4B23-BB0B-7B05ABA60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298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___</a:t>
              </a:r>
              <a:endParaRPr lang="en-US" altLang="sr-Latn-RS" sz="2400"/>
            </a:p>
          </p:txBody>
        </p:sp>
      </p:grpSp>
      <p:sp>
        <p:nvSpPr>
          <p:cNvPr id="19506" name="Line 50">
            <a:extLst>
              <a:ext uri="{FF2B5EF4-FFF2-40B4-BE49-F238E27FC236}">
                <a16:creationId xmlns:a16="http://schemas.microsoft.com/office/drawing/2014/main" id="{CFB30355-280B-4829-B801-75C5BCD0C7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8588" y="4222750"/>
            <a:ext cx="304800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9507" name="Line 51">
            <a:extLst>
              <a:ext uri="{FF2B5EF4-FFF2-40B4-BE49-F238E27FC236}">
                <a16:creationId xmlns:a16="http://schemas.microsoft.com/office/drawing/2014/main" id="{2629F6E9-E45B-4BAE-A5EF-2816F7B34F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3975" y="4581525"/>
            <a:ext cx="387350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9508" name="Text Box 52">
            <a:extLst>
              <a:ext uri="{FF2B5EF4-FFF2-40B4-BE49-F238E27FC236}">
                <a16:creationId xmlns:a16="http://schemas.microsoft.com/office/drawing/2014/main" id="{931198EA-2A60-43D2-AA0D-5E67D83B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1" y="4076700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3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19509" name="Text Box 53">
            <a:extLst>
              <a:ext uri="{FF2B5EF4-FFF2-40B4-BE49-F238E27FC236}">
                <a16:creationId xmlns:a16="http://schemas.microsoft.com/office/drawing/2014/main" id="{B00CC8ED-8E0F-4FEB-8627-35B04126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605338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8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19510" name="Text Box 54">
            <a:extLst>
              <a:ext uri="{FF2B5EF4-FFF2-40B4-BE49-F238E27FC236}">
                <a16:creationId xmlns:a16="http://schemas.microsoft.com/office/drawing/2014/main" id="{FCAA9557-6FF4-4977-9E2B-53DB5F1A2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078414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9515" name="Rectangle 59">
            <a:extLst>
              <a:ext uri="{FF2B5EF4-FFF2-40B4-BE49-F238E27FC236}">
                <a16:creationId xmlns:a16="http://schemas.microsoft.com/office/drawing/2014/main" id="{1F0A4240-5BAD-45D4-B7AB-43F9AF35C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4941889"/>
            <a:ext cx="1223962" cy="719137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grpSp>
        <p:nvGrpSpPr>
          <p:cNvPr id="19525" name="Group 69">
            <a:extLst>
              <a:ext uri="{FF2B5EF4-FFF2-40B4-BE49-F238E27FC236}">
                <a16:creationId xmlns:a16="http://schemas.microsoft.com/office/drawing/2014/main" id="{768FC1D2-A39D-4E7F-9060-0B947DA45E38}"/>
              </a:ext>
            </a:extLst>
          </p:cNvPr>
          <p:cNvGrpSpPr>
            <a:grpSpLocks/>
          </p:cNvGrpSpPr>
          <p:nvPr/>
        </p:nvGrpSpPr>
        <p:grpSpPr bwMode="auto">
          <a:xfrm>
            <a:off x="3578225" y="4941889"/>
            <a:ext cx="793750" cy="719137"/>
            <a:chOff x="2018" y="2796"/>
            <a:chExt cx="500" cy="453"/>
          </a:xfrm>
        </p:grpSpPr>
        <p:sp>
          <p:nvSpPr>
            <p:cNvPr id="3101" name="Text Box 63">
              <a:extLst>
                <a:ext uri="{FF2B5EF4-FFF2-40B4-BE49-F238E27FC236}">
                  <a16:creationId xmlns:a16="http://schemas.microsoft.com/office/drawing/2014/main" id="{91BF737B-49AA-4EA1-8668-54E460C21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2796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-3</a:t>
              </a:r>
              <a:endParaRPr lang="en-US" altLang="sr-Latn-RS" sz="1800"/>
            </a:p>
          </p:txBody>
        </p:sp>
        <p:sp>
          <p:nvSpPr>
            <p:cNvPr id="3102" name="Text Box 64">
              <a:extLst>
                <a:ext uri="{FF2B5EF4-FFF2-40B4-BE49-F238E27FC236}">
                  <a16:creationId xmlns:a16="http://schemas.microsoft.com/office/drawing/2014/main" id="{DB2038DF-908A-42AB-8336-B5C184CDE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3018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8</a:t>
              </a:r>
              <a:endParaRPr lang="en-US" altLang="sr-Latn-RS" sz="1800"/>
            </a:p>
          </p:txBody>
        </p:sp>
        <p:sp>
          <p:nvSpPr>
            <p:cNvPr id="3103" name="Text Box 65">
              <a:extLst>
                <a:ext uri="{FF2B5EF4-FFF2-40B4-BE49-F238E27FC236}">
                  <a16:creationId xmlns:a16="http://schemas.microsoft.com/office/drawing/2014/main" id="{13C9E6D9-2D1F-4443-AA6C-CE9A09264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796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</a:t>
              </a:r>
              <a:endParaRPr lang="en-US" altLang="sr-Latn-RS" sz="2400"/>
            </a:p>
          </p:txBody>
        </p:sp>
      </p:grpSp>
      <p:sp>
        <p:nvSpPr>
          <p:cNvPr id="19526" name="Text Box 70">
            <a:extLst>
              <a:ext uri="{FF2B5EF4-FFF2-40B4-BE49-F238E27FC236}">
                <a16:creationId xmlns:a16="http://schemas.microsoft.com/office/drawing/2014/main" id="{F99BE975-A2F9-4366-B3D4-030F49B2B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917" y="2224089"/>
            <a:ext cx="546054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Двете страни ги делиме со бројот кој е до </a:t>
            </a:r>
            <a:r>
              <a:rPr lang="hr-HR" altLang="sr-Latn-RS" sz="1800" b="1" dirty="0">
                <a:solidFill>
                  <a:srgbClr val="0000CC"/>
                </a:solidFill>
              </a:rPr>
              <a:t>x </a:t>
            </a:r>
            <a:r>
              <a:rPr lang="hr-HR" altLang="sr-Latn-RS" sz="1800" dirty="0"/>
              <a:t>!</a:t>
            </a:r>
            <a:endParaRPr lang="en-US" altLang="sr-Latn-RS" sz="1800" dirty="0"/>
          </a:p>
        </p:txBody>
      </p:sp>
      <p:sp>
        <p:nvSpPr>
          <p:cNvPr id="19527" name="Text Box 71">
            <a:extLst>
              <a:ext uri="{FF2B5EF4-FFF2-40B4-BE49-F238E27FC236}">
                <a16:creationId xmlns:a16="http://schemas.microsoft.com/office/drawing/2014/main" id="{680361AF-653C-49B1-B5A4-9F1D7CED3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2650093"/>
            <a:ext cx="6104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Што добиваме кога левата страна ја делиме со</a:t>
            </a:r>
            <a:r>
              <a:rPr lang="hr-HR" altLang="sr-Latn-RS" sz="1800" b="1" dirty="0">
                <a:solidFill>
                  <a:srgbClr val="0000CC"/>
                </a:solidFill>
              </a:rPr>
              <a:t>-3 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19528" name="Text Box 72">
            <a:extLst>
              <a:ext uri="{FF2B5EF4-FFF2-40B4-BE49-F238E27FC236}">
                <a16:creationId xmlns:a16="http://schemas.microsoft.com/office/drawing/2014/main" id="{27F55474-FBE3-4788-8F8B-3B75133D7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176" y="2912309"/>
            <a:ext cx="65699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mk-MK" altLang="sr-Latn-RS" sz="1800" dirty="0"/>
              <a:t>Што добиваме кога десната страна ја делиме со </a:t>
            </a:r>
            <a:r>
              <a:rPr lang="hr-HR" altLang="sr-Latn-RS" sz="1800" b="1" dirty="0">
                <a:solidFill>
                  <a:srgbClr val="0000CC"/>
                </a:solidFill>
              </a:rPr>
              <a:t>-3 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19529" name="Text Box 73">
            <a:extLst>
              <a:ext uri="{FF2B5EF4-FFF2-40B4-BE49-F238E27FC236}">
                <a16:creationId xmlns:a16="http://schemas.microsoft.com/office/drawing/2014/main" id="{FDF6FB1C-FE7E-49A7-9550-46507F432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453" y="3177144"/>
            <a:ext cx="3744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Со тоа равенката е решена</a:t>
            </a:r>
            <a:r>
              <a:rPr lang="hr-HR" altLang="sr-Latn-RS" sz="1800" dirty="0"/>
              <a:t>!</a:t>
            </a:r>
            <a:endParaRPr lang="en-US" altLang="sr-Latn-RS" sz="1800" dirty="0"/>
          </a:p>
        </p:txBody>
      </p:sp>
      <p:sp>
        <p:nvSpPr>
          <p:cNvPr id="19530" name="Text Box 74">
            <a:extLst>
              <a:ext uri="{FF2B5EF4-FFF2-40B4-BE49-F238E27FC236}">
                <a16:creationId xmlns:a16="http://schemas.microsoft.com/office/drawing/2014/main" id="{0521BCBF-9CC0-4F15-8C5E-BD3E42543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435768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Кратиме со </a:t>
            </a:r>
            <a:r>
              <a:rPr lang="hr-HR" altLang="sr-Latn-RS" sz="1800" dirty="0"/>
              <a:t>__.</a:t>
            </a:r>
            <a:endParaRPr lang="en-US" altLang="sr-Latn-RS" sz="1800" dirty="0"/>
          </a:p>
        </p:txBody>
      </p:sp>
      <p:sp>
        <p:nvSpPr>
          <p:cNvPr id="19531" name="Text Box 75">
            <a:extLst>
              <a:ext uri="{FF2B5EF4-FFF2-40B4-BE49-F238E27FC236}">
                <a16:creationId xmlns:a16="http://schemas.microsoft.com/office/drawing/2014/main" id="{8073D290-E07B-4A2C-A2A8-7ACDF1A3E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542" y="4320382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dirty="0"/>
              <a:t>6</a:t>
            </a:r>
            <a:endParaRPr lang="en-U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19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9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9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1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7" grpId="0"/>
      <p:bldP spid="19468" grpId="0"/>
      <p:bldP spid="19469" grpId="0"/>
      <p:bldP spid="19470" grpId="0"/>
      <p:bldP spid="19471" grpId="0"/>
      <p:bldP spid="19472" grpId="0" animBg="1"/>
      <p:bldP spid="19476" grpId="0"/>
      <p:bldP spid="19496" grpId="0"/>
      <p:bldP spid="19497" grpId="0"/>
      <p:bldP spid="19501" grpId="0"/>
      <p:bldP spid="19508" grpId="0"/>
      <p:bldP spid="19509" grpId="0"/>
      <p:bldP spid="19510" grpId="0"/>
      <p:bldP spid="19515" grpId="0" animBg="1"/>
      <p:bldP spid="19526" grpId="0"/>
      <p:bldP spid="19527" grpId="0"/>
      <p:bldP spid="19528" grpId="0"/>
      <p:bldP spid="19529" grpId="0"/>
      <p:bldP spid="19530" grpId="0"/>
      <p:bldP spid="19530" grpId="1"/>
      <p:bldP spid="19531" grpId="0"/>
      <p:bldP spid="195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759A993-19DD-4E60-AEF9-3B06A5CA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8074025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mk-MK" altLang="sr-Latn-RS" sz="2000" dirty="0">
                <a:latin typeface="Comic Sans MS" pitchFamily="66" charset="0"/>
              </a:rPr>
              <a:t>Оваа презентација ја продолжува презентацијата за решавање од обликот</a:t>
            </a:r>
            <a:r>
              <a:rPr lang="hr-HR" altLang="sr-Latn-RS" sz="2000" dirty="0">
                <a:latin typeface="Comic Sans MS" pitchFamily="66" charset="0"/>
              </a:rPr>
              <a:t> </a:t>
            </a:r>
            <a:r>
              <a:rPr lang="hr-HR" altLang="sr-Latn-R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 x = b </a:t>
            </a:r>
            <a:r>
              <a:rPr lang="hr-HR" altLang="sr-Latn-RS" sz="2000" dirty="0">
                <a:latin typeface="Comic Sans MS" pitchFamily="66" charset="0"/>
              </a:rPr>
              <a:t>.</a:t>
            </a:r>
            <a:endParaRPr lang="en-US" altLang="sr-Latn-RS" sz="2000" dirty="0">
              <a:latin typeface="Comic Sans MS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191F8F6-7B50-45F0-AB96-10EAB2BCA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208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dirty="0"/>
              <a:t>Потсетник</a:t>
            </a:r>
            <a:r>
              <a:rPr lang="hr-HR" altLang="sr-Latn-RS" sz="2000" dirty="0"/>
              <a:t>...</a:t>
            </a:r>
            <a:endParaRPr lang="en-US" altLang="sr-Latn-RS" sz="20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04DA263D-4C7E-4793-B6CF-DBC5AE265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" y="1663700"/>
            <a:ext cx="3598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dirty="0"/>
              <a:t>Да ги решиме равенките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5C53EC8-057B-4519-9F51-EFDA50B1C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2365375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-3 x = -21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B6A8463E-A4D7-4DB2-9E58-650423017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8702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465D94C-F3A7-4CF3-836B-668DEF85C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8702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7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56CB1F8-AF65-4E14-B6D4-0F0211C2F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870200"/>
            <a:ext cx="1081087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6C74A739-5F43-429E-83F7-24AFCEE46EA3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2232025"/>
            <a:ext cx="1512887" cy="579438"/>
            <a:chOff x="1519" y="416"/>
            <a:chExt cx="953" cy="365"/>
          </a:xfrm>
        </p:grpSpPr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21413A89-76C4-40F3-9802-1540DC3FD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CEB7FEA7-A439-4049-B27F-B843BAF62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:(-3)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12" name="Text Box 12">
            <a:extLst>
              <a:ext uri="{FF2B5EF4-FFF2-40B4-BE49-F238E27FC236}">
                <a16:creationId xmlns:a16="http://schemas.microsoft.com/office/drawing/2014/main" id="{D093264A-ACD8-4AE4-B5B6-FC7FD0CA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347913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a)</a:t>
            </a:r>
            <a:endParaRPr lang="en-US" altLang="sr-Latn-RS" sz="200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412721D-2AF1-4CCA-B537-80F9CC4F7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16338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b)</a:t>
            </a:r>
            <a:endParaRPr lang="en-US" altLang="sr-Latn-RS" sz="2000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4B68A3E0-3D41-4385-98F0-B13145D40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752850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-48 x = 18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EDAE8488-257C-4937-9FAE-79F5AF192FDF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3644900"/>
            <a:ext cx="1512887" cy="579438"/>
            <a:chOff x="1519" y="416"/>
            <a:chExt cx="953" cy="365"/>
          </a:xfrm>
        </p:grpSpPr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DA66B7C-EC66-4B77-A4EA-CF5685DAA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38E27AD9-B778-4FC1-B6EB-242C41D26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:(-48)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18" name="Text Box 37">
            <a:extLst>
              <a:ext uri="{FF2B5EF4-FFF2-40B4-BE49-F238E27FC236}">
                <a16:creationId xmlns:a16="http://schemas.microsoft.com/office/drawing/2014/main" id="{5CE00947-ADCF-4331-AC76-2B5C48E9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381250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9 x = -51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19" name="Group 38">
            <a:extLst>
              <a:ext uri="{FF2B5EF4-FFF2-40B4-BE49-F238E27FC236}">
                <a16:creationId xmlns:a16="http://schemas.microsoft.com/office/drawing/2014/main" id="{C6FFEC9B-2B9B-4EE8-9C3C-9892355A3E6A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2276475"/>
            <a:ext cx="930275" cy="579438"/>
            <a:chOff x="1519" y="436"/>
            <a:chExt cx="586" cy="365"/>
          </a:xfrm>
        </p:grpSpPr>
        <p:sp>
          <p:nvSpPr>
            <p:cNvPr id="20" name="Text Box 39">
              <a:extLst>
                <a:ext uri="{FF2B5EF4-FFF2-40B4-BE49-F238E27FC236}">
                  <a16:creationId xmlns:a16="http://schemas.microsoft.com/office/drawing/2014/main" id="{15C92C4D-138F-4717-8395-28811B3FD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36"/>
              <a:ext cx="4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21" name="Text Box 40">
              <a:extLst>
                <a:ext uri="{FF2B5EF4-FFF2-40B4-BE49-F238E27FC236}">
                  <a16:creationId xmlns:a16="http://schemas.microsoft.com/office/drawing/2014/main" id="{782C1910-D063-4D5D-AC8C-9CDAC9DD0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504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:9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22" name="Text Box 41">
            <a:extLst>
              <a:ext uri="{FF2B5EF4-FFF2-40B4-BE49-F238E27FC236}">
                <a16:creationId xmlns:a16="http://schemas.microsoft.com/office/drawing/2014/main" id="{436132DD-4493-4A94-9841-8C4A9DF49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302895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23" name="Group 65">
            <a:extLst>
              <a:ext uri="{FF2B5EF4-FFF2-40B4-BE49-F238E27FC236}">
                <a16:creationId xmlns:a16="http://schemas.microsoft.com/office/drawing/2014/main" id="{8C295A8E-4081-46FE-A28A-A9B9D9E38941}"/>
              </a:ext>
            </a:extLst>
          </p:cNvPr>
          <p:cNvGrpSpPr>
            <a:grpSpLocks/>
          </p:cNvGrpSpPr>
          <p:nvPr/>
        </p:nvGrpSpPr>
        <p:grpSpPr bwMode="auto">
          <a:xfrm>
            <a:off x="6437313" y="2884488"/>
            <a:ext cx="865187" cy="744537"/>
            <a:chOff x="4876" y="1817"/>
            <a:chExt cx="545" cy="469"/>
          </a:xfrm>
        </p:grpSpPr>
        <p:sp>
          <p:nvSpPr>
            <p:cNvPr id="24" name="Text Box 43">
              <a:extLst>
                <a:ext uri="{FF2B5EF4-FFF2-40B4-BE49-F238E27FC236}">
                  <a16:creationId xmlns:a16="http://schemas.microsoft.com/office/drawing/2014/main" id="{C703CCCC-DA5C-488C-B0FB-F3B7143DA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" y="1833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-51</a:t>
              </a:r>
              <a:endParaRPr lang="en-US" altLang="sr-Latn-RS" sz="1800"/>
            </a:p>
          </p:txBody>
        </p:sp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7C046F3E-A1C2-41DA-B482-0B7FE6D51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" y="2055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9</a:t>
              </a:r>
              <a:endParaRPr lang="en-US" altLang="sr-Latn-RS" sz="1800"/>
            </a:p>
          </p:txBody>
        </p:sp>
        <p:sp>
          <p:nvSpPr>
            <p:cNvPr id="26" name="Text Box 45">
              <a:extLst>
                <a:ext uri="{FF2B5EF4-FFF2-40B4-BE49-F238E27FC236}">
                  <a16:creationId xmlns:a16="http://schemas.microsoft.com/office/drawing/2014/main" id="{7D62E434-6E2E-493D-84A6-1414E2364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1817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___</a:t>
              </a:r>
              <a:endParaRPr lang="en-US" altLang="sr-Latn-RS" sz="2400"/>
            </a:p>
          </p:txBody>
        </p:sp>
      </p:grpSp>
      <p:sp>
        <p:nvSpPr>
          <p:cNvPr id="27" name="Text Box 46">
            <a:extLst>
              <a:ext uri="{FF2B5EF4-FFF2-40B4-BE49-F238E27FC236}">
                <a16:creationId xmlns:a16="http://schemas.microsoft.com/office/drawing/2014/main" id="{78409100-D464-4708-81A0-26AE19C9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37480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8" name="Text Box 47">
            <a:extLst>
              <a:ext uri="{FF2B5EF4-FFF2-40B4-BE49-F238E27FC236}">
                <a16:creationId xmlns:a16="http://schemas.microsoft.com/office/drawing/2014/main" id="{58F7A853-92A3-4F5C-A071-27AA97890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35734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00CC"/>
                </a:solidFill>
              </a:rPr>
              <a:t>6</a:t>
            </a:r>
            <a:endParaRPr lang="en-US" altLang="sr-Latn-RS" sz="1800"/>
          </a:p>
        </p:txBody>
      </p:sp>
      <p:sp>
        <p:nvSpPr>
          <p:cNvPr id="29" name="Text Box 48">
            <a:extLst>
              <a:ext uri="{FF2B5EF4-FFF2-40B4-BE49-F238E27FC236}">
                <a16:creationId xmlns:a16="http://schemas.microsoft.com/office/drawing/2014/main" id="{DC15F6B6-4B16-4BE7-A940-D63E03B99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390842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00CC"/>
                </a:solidFill>
              </a:rPr>
              <a:t>9</a:t>
            </a:r>
            <a:endParaRPr lang="en-US" altLang="sr-Latn-RS" sz="1800"/>
          </a:p>
        </p:txBody>
      </p:sp>
      <p:grpSp>
        <p:nvGrpSpPr>
          <p:cNvPr id="30" name="Group 49">
            <a:extLst>
              <a:ext uri="{FF2B5EF4-FFF2-40B4-BE49-F238E27FC236}">
                <a16:creationId xmlns:a16="http://schemas.microsoft.com/office/drawing/2014/main" id="{3653831F-B26A-4029-A679-43788F0A50EA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3544888"/>
            <a:ext cx="1003300" cy="576262"/>
            <a:chOff x="1156" y="3203"/>
            <a:chExt cx="545" cy="363"/>
          </a:xfrm>
        </p:grpSpPr>
        <p:sp>
          <p:nvSpPr>
            <p:cNvPr id="31" name="Text Box 50">
              <a:extLst>
                <a:ext uri="{FF2B5EF4-FFF2-40B4-BE49-F238E27FC236}">
                  <a16:creationId xmlns:a16="http://schemas.microsoft.com/office/drawing/2014/main" id="{9480DE1F-9B5D-4860-8BF0-012395723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20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</a:t>
              </a:r>
              <a:endParaRPr lang="en-US" altLang="sr-Latn-RS" sz="2400"/>
            </a:p>
          </p:txBody>
        </p:sp>
        <p:sp>
          <p:nvSpPr>
            <p:cNvPr id="32" name="Text Box 51">
              <a:extLst>
                <a:ext uri="{FF2B5EF4-FFF2-40B4-BE49-F238E27FC236}">
                  <a16:creationId xmlns:a16="http://schemas.microsoft.com/office/drawing/2014/main" id="{1BCFE051-D6D1-485A-93A0-0FD263873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316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-5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33" name="Line 52">
            <a:extLst>
              <a:ext uri="{FF2B5EF4-FFF2-40B4-BE49-F238E27FC236}">
                <a16:creationId xmlns:a16="http://schemas.microsoft.com/office/drawing/2014/main" id="{C5F72B5A-1D92-4398-81A5-5AEF512BB1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6100" y="3678238"/>
            <a:ext cx="304800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4" name="Line 53">
            <a:extLst>
              <a:ext uri="{FF2B5EF4-FFF2-40B4-BE49-F238E27FC236}">
                <a16:creationId xmlns:a16="http://schemas.microsoft.com/office/drawing/2014/main" id="{CBC7AA4D-9AC9-4DAC-9D07-60BE4C2162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6263" y="3979863"/>
            <a:ext cx="260350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5" name="Text Box 54">
            <a:extLst>
              <a:ext uri="{FF2B5EF4-FFF2-40B4-BE49-F238E27FC236}">
                <a16:creationId xmlns:a16="http://schemas.microsoft.com/office/drawing/2014/main" id="{F5278482-9B53-45BF-A6A5-F6A5F67FE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038" y="35321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2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36" name="Text Box 55">
            <a:extLst>
              <a:ext uri="{FF2B5EF4-FFF2-40B4-BE49-F238E27FC236}">
                <a16:creationId xmlns:a16="http://schemas.microsoft.com/office/drawing/2014/main" id="{7EC9B88C-1226-4065-BD1D-97908D8AB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038" y="4005263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3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37" name="Text Box 56">
            <a:extLst>
              <a:ext uri="{FF2B5EF4-FFF2-40B4-BE49-F238E27FC236}">
                <a16:creationId xmlns:a16="http://schemas.microsoft.com/office/drawing/2014/main" id="{FD2663F8-B887-4A13-ACA2-417E5C16C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013" y="454025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38" name="Rectangle 63">
            <a:extLst>
              <a:ext uri="{FF2B5EF4-FFF2-40B4-BE49-F238E27FC236}">
                <a16:creationId xmlns:a16="http://schemas.microsoft.com/office/drawing/2014/main" id="{D734C2CF-213E-49D5-A902-D7ABD05EF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4381500"/>
            <a:ext cx="1649413" cy="73501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39" name="Text Box 64">
            <a:extLst>
              <a:ext uri="{FF2B5EF4-FFF2-40B4-BE49-F238E27FC236}">
                <a16:creationId xmlns:a16="http://schemas.microsoft.com/office/drawing/2014/main" id="{072618F3-47EA-4698-93DA-F396CB1B3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3495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c)</a:t>
            </a:r>
            <a:endParaRPr lang="en-US" altLang="sr-Latn-RS" sz="2000"/>
          </a:p>
        </p:txBody>
      </p:sp>
      <p:grpSp>
        <p:nvGrpSpPr>
          <p:cNvPr id="40" name="Group 76">
            <a:extLst>
              <a:ext uri="{FF2B5EF4-FFF2-40B4-BE49-F238E27FC236}">
                <a16:creationId xmlns:a16="http://schemas.microsoft.com/office/drawing/2014/main" id="{1F186FCF-E605-417B-B2D1-A434259DD36C}"/>
              </a:ext>
            </a:extLst>
          </p:cNvPr>
          <p:cNvGrpSpPr>
            <a:grpSpLocks/>
          </p:cNvGrpSpPr>
          <p:nvPr/>
        </p:nvGrpSpPr>
        <p:grpSpPr bwMode="auto">
          <a:xfrm>
            <a:off x="6445250" y="4365625"/>
            <a:ext cx="1144588" cy="744538"/>
            <a:chOff x="4246" y="2780"/>
            <a:chExt cx="721" cy="469"/>
          </a:xfrm>
        </p:grpSpPr>
        <p:sp>
          <p:nvSpPr>
            <p:cNvPr id="41" name="Text Box 62">
              <a:extLst>
                <a:ext uri="{FF2B5EF4-FFF2-40B4-BE49-F238E27FC236}">
                  <a16:creationId xmlns:a16="http://schemas.microsoft.com/office/drawing/2014/main" id="{DC956746-3A81-4623-80E8-283B224A5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6" y="2882"/>
              <a:ext cx="4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-5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  <p:grpSp>
          <p:nvGrpSpPr>
            <p:cNvPr id="42" name="Group 75">
              <a:extLst>
                <a:ext uri="{FF2B5EF4-FFF2-40B4-BE49-F238E27FC236}">
                  <a16:creationId xmlns:a16="http://schemas.microsoft.com/office/drawing/2014/main" id="{55A3795F-2AC8-4486-9F2E-CC4CDC2F5B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2" y="2780"/>
              <a:ext cx="545" cy="469"/>
              <a:chOff x="4286" y="2780"/>
              <a:chExt cx="545" cy="469"/>
            </a:xfrm>
          </p:grpSpPr>
          <p:sp>
            <p:nvSpPr>
              <p:cNvPr id="43" name="Text Box 71">
                <a:extLst>
                  <a:ext uri="{FF2B5EF4-FFF2-40B4-BE49-F238E27FC236}">
                    <a16:creationId xmlns:a16="http://schemas.microsoft.com/office/drawing/2014/main" id="{AA4B241C-07F6-4F37-988F-180E5CC09D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0" y="2796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800" b="1">
                    <a:solidFill>
                      <a:srgbClr val="0000CC"/>
                    </a:solidFill>
                  </a:rPr>
                  <a:t>2</a:t>
                </a:r>
                <a:endParaRPr lang="en-US" altLang="sr-Latn-RS" sz="1800"/>
              </a:p>
            </p:txBody>
          </p:sp>
          <p:sp>
            <p:nvSpPr>
              <p:cNvPr id="44" name="Text Box 72">
                <a:extLst>
                  <a:ext uri="{FF2B5EF4-FFF2-40B4-BE49-F238E27FC236}">
                    <a16:creationId xmlns:a16="http://schemas.microsoft.com/office/drawing/2014/main" id="{617EFB2D-04C0-4340-AD31-7B4F5AAAC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0" y="3018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800" b="1">
                    <a:solidFill>
                      <a:srgbClr val="0000CC"/>
                    </a:solidFill>
                  </a:rPr>
                  <a:t>3</a:t>
                </a:r>
                <a:endParaRPr lang="en-US" altLang="sr-Latn-RS" sz="1800"/>
              </a:p>
            </p:txBody>
          </p:sp>
          <p:sp>
            <p:nvSpPr>
              <p:cNvPr id="45" name="Text Box 73">
                <a:extLst>
                  <a:ext uri="{FF2B5EF4-FFF2-40B4-BE49-F238E27FC236}">
                    <a16:creationId xmlns:a16="http://schemas.microsoft.com/office/drawing/2014/main" id="{87F44FA3-EBCC-4590-8F85-75DC8126E0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6" y="2780"/>
                <a:ext cx="5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400">
                    <a:solidFill>
                      <a:srgbClr val="0000CC"/>
                    </a:solidFill>
                  </a:rPr>
                  <a:t>__</a:t>
                </a:r>
                <a:endParaRPr lang="en-US" altLang="sr-Latn-RS" sz="2400"/>
              </a:p>
            </p:txBody>
          </p:sp>
        </p:grpSp>
      </p:grpSp>
      <p:sp>
        <p:nvSpPr>
          <p:cNvPr id="46" name="Text Box 77">
            <a:extLst>
              <a:ext uri="{FF2B5EF4-FFF2-40B4-BE49-F238E27FC236}">
                <a16:creationId xmlns:a16="http://schemas.microsoft.com/office/drawing/2014/main" id="{8571ADD6-D1E4-499B-A176-890F525BB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44512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d)</a:t>
            </a:r>
            <a:endParaRPr lang="en-US" altLang="sr-Latn-RS" sz="2000"/>
          </a:p>
        </p:txBody>
      </p:sp>
      <p:sp>
        <p:nvSpPr>
          <p:cNvPr id="47" name="Text Box 78">
            <a:extLst>
              <a:ext uri="{FF2B5EF4-FFF2-40B4-BE49-F238E27FC236}">
                <a16:creationId xmlns:a16="http://schemas.microsoft.com/office/drawing/2014/main" id="{091D7008-75FA-4A4B-AA4F-6889666C6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5445125"/>
            <a:ext cx="169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-x = 16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8" name="Text Box 79">
            <a:extLst>
              <a:ext uri="{FF2B5EF4-FFF2-40B4-BE49-F238E27FC236}">
                <a16:creationId xmlns:a16="http://schemas.microsoft.com/office/drawing/2014/main" id="{DFB2F0FA-0DB1-4915-94F7-625DEEB2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594995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9" name="Text Box 80">
            <a:extLst>
              <a:ext uri="{FF2B5EF4-FFF2-40B4-BE49-F238E27FC236}">
                <a16:creationId xmlns:a16="http://schemas.microsoft.com/office/drawing/2014/main" id="{75D56D52-37D2-4B9E-8E7F-5B21E26D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9499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-16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50" name="Rectangle 81">
            <a:extLst>
              <a:ext uri="{FF2B5EF4-FFF2-40B4-BE49-F238E27FC236}">
                <a16:creationId xmlns:a16="http://schemas.microsoft.com/office/drawing/2014/main" id="{EA31A813-CAB4-4147-8831-45512257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949950"/>
            <a:ext cx="1368425" cy="431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grpSp>
        <p:nvGrpSpPr>
          <p:cNvPr id="51" name="Group 82">
            <a:extLst>
              <a:ext uri="{FF2B5EF4-FFF2-40B4-BE49-F238E27FC236}">
                <a16:creationId xmlns:a16="http://schemas.microsoft.com/office/drawing/2014/main" id="{061B56C2-2527-415B-9C39-166497394184}"/>
              </a:ext>
            </a:extLst>
          </p:cNvPr>
          <p:cNvGrpSpPr>
            <a:grpSpLocks/>
          </p:cNvGrpSpPr>
          <p:nvPr/>
        </p:nvGrpSpPr>
        <p:grpSpPr bwMode="auto">
          <a:xfrm>
            <a:off x="7164388" y="5356225"/>
            <a:ext cx="1512887" cy="579438"/>
            <a:chOff x="1519" y="416"/>
            <a:chExt cx="953" cy="365"/>
          </a:xfrm>
        </p:grpSpPr>
        <p:sp>
          <p:nvSpPr>
            <p:cNvPr id="52" name="Text Box 83">
              <a:extLst>
                <a:ext uri="{FF2B5EF4-FFF2-40B4-BE49-F238E27FC236}">
                  <a16:creationId xmlns:a16="http://schemas.microsoft.com/office/drawing/2014/main" id="{059922C0-A381-4275-B291-FA6710FF4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53" name="Text Box 84">
              <a:extLst>
                <a:ext uri="{FF2B5EF4-FFF2-40B4-BE49-F238E27FC236}">
                  <a16:creationId xmlns:a16="http://schemas.microsoft.com/office/drawing/2014/main" id="{211EC754-4770-4D8C-B38B-530C2E0A7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:(-1)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54" name="Text Box 85">
            <a:extLst>
              <a:ext uri="{FF2B5EF4-FFF2-40B4-BE49-F238E27FC236}">
                <a16:creationId xmlns:a16="http://schemas.microsoft.com/office/drawing/2014/main" id="{B88B404E-B770-4DED-AB34-372BEA8B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287838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55" name="Group 86">
            <a:extLst>
              <a:ext uri="{FF2B5EF4-FFF2-40B4-BE49-F238E27FC236}">
                <a16:creationId xmlns:a16="http://schemas.microsoft.com/office/drawing/2014/main" id="{1EE44FD4-E654-4837-AD2E-3D443CD175F4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4151313"/>
            <a:ext cx="793750" cy="719137"/>
            <a:chOff x="2744" y="2298"/>
            <a:chExt cx="500" cy="453"/>
          </a:xfrm>
        </p:grpSpPr>
        <p:sp>
          <p:nvSpPr>
            <p:cNvPr id="56" name="Text Box 87">
              <a:extLst>
                <a:ext uri="{FF2B5EF4-FFF2-40B4-BE49-F238E27FC236}">
                  <a16:creationId xmlns:a16="http://schemas.microsoft.com/office/drawing/2014/main" id="{996DA64B-B05C-4605-BFB3-55A1856E1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" y="2298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-18</a:t>
              </a:r>
              <a:endParaRPr lang="en-US" altLang="sr-Latn-RS" sz="1800"/>
            </a:p>
          </p:txBody>
        </p:sp>
        <p:sp>
          <p:nvSpPr>
            <p:cNvPr id="57" name="Text Box 88">
              <a:extLst>
                <a:ext uri="{FF2B5EF4-FFF2-40B4-BE49-F238E27FC236}">
                  <a16:creationId xmlns:a16="http://schemas.microsoft.com/office/drawing/2014/main" id="{C94021D7-FF40-47E0-BCDC-1C7AF75D4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2520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48</a:t>
              </a:r>
              <a:endParaRPr lang="en-US" altLang="sr-Latn-RS" sz="1800"/>
            </a:p>
          </p:txBody>
        </p:sp>
        <p:sp>
          <p:nvSpPr>
            <p:cNvPr id="58" name="Text Box 89">
              <a:extLst>
                <a:ext uri="{FF2B5EF4-FFF2-40B4-BE49-F238E27FC236}">
                  <a16:creationId xmlns:a16="http://schemas.microsoft.com/office/drawing/2014/main" id="{73EF5F00-0892-446E-8C3A-3C3CD9712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298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___</a:t>
              </a:r>
              <a:endParaRPr lang="en-US" altLang="sr-Latn-RS" sz="2400"/>
            </a:p>
          </p:txBody>
        </p:sp>
      </p:grpSp>
      <p:sp>
        <p:nvSpPr>
          <p:cNvPr id="59" name="Line 90">
            <a:extLst>
              <a:ext uri="{FF2B5EF4-FFF2-40B4-BE49-F238E27FC236}">
                <a16:creationId xmlns:a16="http://schemas.microsoft.com/office/drawing/2014/main" id="{4B708FF1-CD62-45A1-9A6F-355A5981E3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4588" y="4222750"/>
            <a:ext cx="304800" cy="1587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0" name="Line 91">
            <a:extLst>
              <a:ext uri="{FF2B5EF4-FFF2-40B4-BE49-F238E27FC236}">
                <a16:creationId xmlns:a16="http://schemas.microsoft.com/office/drawing/2014/main" id="{7C6C8CCC-4AE9-4044-A891-95BEFE8EB4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4581525"/>
            <a:ext cx="387350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61" name="Text Box 92">
            <a:extLst>
              <a:ext uri="{FF2B5EF4-FFF2-40B4-BE49-F238E27FC236}">
                <a16:creationId xmlns:a16="http://schemas.microsoft.com/office/drawing/2014/main" id="{6A1CF35F-B613-4441-94F3-DD77673EE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076700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3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62" name="Text Box 93">
            <a:extLst>
              <a:ext uri="{FF2B5EF4-FFF2-40B4-BE49-F238E27FC236}">
                <a16:creationId xmlns:a16="http://schemas.microsoft.com/office/drawing/2014/main" id="{6A8A102E-570C-4E3F-BF33-94CFA8E71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605338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CC"/>
                </a:solidFill>
              </a:rPr>
              <a:t>8</a:t>
            </a:r>
            <a:endParaRPr lang="en-US" altLang="sr-Latn-RS" sz="1600" b="1">
              <a:solidFill>
                <a:srgbClr val="0000CC"/>
              </a:solidFill>
            </a:endParaRPr>
          </a:p>
        </p:txBody>
      </p:sp>
      <p:sp>
        <p:nvSpPr>
          <p:cNvPr id="63" name="Text Box 94">
            <a:extLst>
              <a:ext uri="{FF2B5EF4-FFF2-40B4-BE49-F238E27FC236}">
                <a16:creationId xmlns:a16="http://schemas.microsoft.com/office/drawing/2014/main" id="{45CA91FB-E163-4181-814B-BA0DE90E7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078413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64" name="Rectangle 95">
            <a:extLst>
              <a:ext uri="{FF2B5EF4-FFF2-40B4-BE49-F238E27FC236}">
                <a16:creationId xmlns:a16="http://schemas.microsoft.com/office/drawing/2014/main" id="{6C334439-998C-4F5F-8569-14B4FE85F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4941888"/>
            <a:ext cx="1223962" cy="719137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grpSp>
        <p:nvGrpSpPr>
          <p:cNvPr id="65" name="Group 96">
            <a:extLst>
              <a:ext uri="{FF2B5EF4-FFF2-40B4-BE49-F238E27FC236}">
                <a16:creationId xmlns:a16="http://schemas.microsoft.com/office/drawing/2014/main" id="{68E08CCF-FFCD-495B-9BBD-F5A63EF19CCA}"/>
              </a:ext>
            </a:extLst>
          </p:cNvPr>
          <p:cNvGrpSpPr>
            <a:grpSpLocks/>
          </p:cNvGrpSpPr>
          <p:nvPr/>
        </p:nvGrpSpPr>
        <p:grpSpPr bwMode="auto">
          <a:xfrm>
            <a:off x="2054225" y="4941888"/>
            <a:ext cx="793750" cy="719137"/>
            <a:chOff x="2018" y="2796"/>
            <a:chExt cx="500" cy="453"/>
          </a:xfrm>
        </p:grpSpPr>
        <p:sp>
          <p:nvSpPr>
            <p:cNvPr id="66" name="Text Box 97">
              <a:extLst>
                <a:ext uri="{FF2B5EF4-FFF2-40B4-BE49-F238E27FC236}">
                  <a16:creationId xmlns:a16="http://schemas.microsoft.com/office/drawing/2014/main" id="{2D7BA8AF-964B-4CE9-B6D7-342E471A8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2796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-3</a:t>
              </a:r>
              <a:endParaRPr lang="en-US" altLang="sr-Latn-RS" sz="1800"/>
            </a:p>
          </p:txBody>
        </p:sp>
        <p:sp>
          <p:nvSpPr>
            <p:cNvPr id="67" name="Text Box 98">
              <a:extLst>
                <a:ext uri="{FF2B5EF4-FFF2-40B4-BE49-F238E27FC236}">
                  <a16:creationId xmlns:a16="http://schemas.microsoft.com/office/drawing/2014/main" id="{96A95C73-4220-4636-A04F-1AAB18AF8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3018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CC"/>
                  </a:solidFill>
                </a:rPr>
                <a:t>8</a:t>
              </a:r>
              <a:endParaRPr lang="en-US" altLang="sr-Latn-RS" sz="1800"/>
            </a:p>
          </p:txBody>
        </p:sp>
        <p:sp>
          <p:nvSpPr>
            <p:cNvPr id="68" name="Text Box 99">
              <a:extLst>
                <a:ext uri="{FF2B5EF4-FFF2-40B4-BE49-F238E27FC236}">
                  <a16:creationId xmlns:a16="http://schemas.microsoft.com/office/drawing/2014/main" id="{D6DCDF0C-EAC6-4246-BD29-E532C2229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796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CC"/>
                  </a:solidFill>
                </a:rPr>
                <a:t>__</a:t>
              </a:r>
              <a:endParaRPr lang="en-US" altLang="sr-Latn-RS" sz="2400"/>
            </a:p>
          </p:txBody>
        </p:sp>
      </p:grpSp>
    </p:spTree>
    <p:extLst>
      <p:ext uri="{BB962C8B-B14F-4D97-AF65-F5344CB8AC3E}">
        <p14:creationId xmlns:p14="http://schemas.microsoft.com/office/powerpoint/2010/main" val="24432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7" grpId="0"/>
      <p:bldP spid="28" grpId="0"/>
      <p:bldP spid="29" grpId="0"/>
      <p:bldP spid="35" grpId="0"/>
      <p:bldP spid="36" grpId="0"/>
      <p:bldP spid="37" grpId="0"/>
      <p:bldP spid="38" grpId="0" animBg="1"/>
      <p:bldP spid="39" grpId="0"/>
      <p:bldP spid="46" grpId="0"/>
      <p:bldP spid="47" grpId="0"/>
      <p:bldP spid="48" grpId="0"/>
      <p:bldP spid="49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>
            <a:extLst>
              <a:ext uri="{FF2B5EF4-FFF2-40B4-BE49-F238E27FC236}">
                <a16:creationId xmlns:a16="http://schemas.microsoft.com/office/drawing/2014/main" id="{DF6D8D5E-A01B-4624-8548-BF138D20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</a:t>
            </a:r>
            <a:r>
              <a:rPr lang="hr-HR" altLang="sr-Latn-RS" sz="2000" u="sng" dirty="0"/>
              <a:t> </a:t>
            </a:r>
            <a:r>
              <a:rPr lang="mk-MK" altLang="sr-Latn-RS" sz="2000" u="sng" dirty="0"/>
              <a:t>2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849184C2-8BF3-4F59-A6D8-B0584B40D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5x + 3x  = 30 - 6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28AA4558-82ED-4E5D-889D-38C4A569A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765175"/>
            <a:ext cx="3960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Имаш идеа овде што да правиш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483EB3E0-4F69-469F-AC15-ACE14F95D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621" y="1733550"/>
            <a:ext cx="50768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Верувам дека имаш</a:t>
            </a:r>
            <a:r>
              <a:rPr lang="hr-HR" altLang="sr-Latn-RS" sz="1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Прво ги собираме</a:t>
            </a:r>
            <a:r>
              <a:rPr lang="hr-HR" altLang="sr-Latn-RS" sz="1800" b="1" dirty="0">
                <a:solidFill>
                  <a:srgbClr val="0000CC"/>
                </a:solidFill>
              </a:rPr>
              <a:t>5x </a:t>
            </a:r>
            <a:r>
              <a:rPr lang="hr-HR" altLang="sr-Latn-RS" sz="1800" dirty="0"/>
              <a:t>i</a:t>
            </a:r>
            <a:r>
              <a:rPr lang="hr-HR" altLang="sr-Latn-RS" sz="1800" b="1" dirty="0">
                <a:solidFill>
                  <a:srgbClr val="0000CC"/>
                </a:solidFill>
              </a:rPr>
              <a:t> 3x</a:t>
            </a:r>
            <a:r>
              <a:rPr lang="hr-HR" altLang="sr-Latn-RS" sz="1800" b="1" dirty="0"/>
              <a:t> </a:t>
            </a:r>
            <a:r>
              <a:rPr lang="mk-MK" altLang="sr-Latn-RS" sz="1800" dirty="0"/>
              <a:t>налевата страна</a:t>
            </a:r>
            <a:r>
              <a:rPr lang="hr-HR" altLang="sr-Latn-RS" sz="1800" dirty="0"/>
              <a:t>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Тоа е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24" name="Oval 6">
            <a:extLst>
              <a:ext uri="{FF2B5EF4-FFF2-40B4-BE49-F238E27FC236}">
                <a16:creationId xmlns:a16="http://schemas.microsoft.com/office/drawing/2014/main" id="{ADE9B71D-8C0C-4E3D-AFE5-A8E7707BE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06438"/>
            <a:ext cx="1295400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DDB97810-3E2E-4A99-8A99-B85C2779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8x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6F935D60-5597-4AAD-8002-25E7A597F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76" y="3020979"/>
            <a:ext cx="53109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Потоа го сметаме изразот на десната страна</a:t>
            </a:r>
            <a:r>
              <a:rPr lang="hr-HR" altLang="sr-Latn-RS" sz="1800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Тоа изнесува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F72DE027-B938-4294-80F3-B6E35FB98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692150"/>
            <a:ext cx="1150937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3EC95203-359F-4698-A9BA-696848B9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1268413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24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419E22EF-4387-410C-B395-F8568B534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76" y="3864127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Што сега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12D72428-4309-4310-B355-1BC8C08B2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621" y="4552883"/>
            <a:ext cx="55451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Вакви равенки веке знаеме да решаваме</a:t>
            </a:r>
            <a:r>
              <a:rPr lang="hr-HR" altLang="sr-Latn-RS" sz="1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Двете страни ги делиме со бројот до </a:t>
            </a:r>
            <a:r>
              <a:rPr lang="hr-HR" altLang="sr-Latn-RS" sz="1800" b="1" dirty="0">
                <a:solidFill>
                  <a:srgbClr val="0000CC"/>
                </a:solidFill>
              </a:rPr>
              <a:t>x </a:t>
            </a:r>
            <a:r>
              <a:rPr lang="hr-HR" altLang="sr-Latn-RS" sz="1800" dirty="0"/>
              <a:t>!</a:t>
            </a:r>
            <a:endParaRPr lang="en-US" altLang="sr-Latn-RS" sz="1800" dirty="0"/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id="{FF0DD5A8-6A9B-46E1-8449-29D492181192}"/>
              </a:ext>
            </a:extLst>
          </p:cNvPr>
          <p:cNvGrpSpPr>
            <a:grpSpLocks/>
          </p:cNvGrpSpPr>
          <p:nvPr/>
        </p:nvGrpSpPr>
        <p:grpSpPr bwMode="auto">
          <a:xfrm>
            <a:off x="3133725" y="1154113"/>
            <a:ext cx="790575" cy="579437"/>
            <a:chOff x="1656" y="436"/>
            <a:chExt cx="498" cy="365"/>
          </a:xfrm>
        </p:grpSpPr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1C0ECBA9-274E-431E-BE8A-0909721C3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33" name="Text Box 15">
              <a:extLst>
                <a:ext uri="{FF2B5EF4-FFF2-40B4-BE49-F238E27FC236}">
                  <a16:creationId xmlns:a16="http://schemas.microsoft.com/office/drawing/2014/main" id="{74F35EED-D496-4D01-8438-28BFD85C2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:8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34" name="Text Box 16">
            <a:extLst>
              <a:ext uri="{FF2B5EF4-FFF2-40B4-BE49-F238E27FC236}">
                <a16:creationId xmlns:a16="http://schemas.microsoft.com/office/drawing/2014/main" id="{D04DE47F-7127-4CCD-B563-37FB97E03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1808163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99382904-F6AA-4E96-8DAE-A86652DFB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1808163"/>
            <a:ext cx="115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8E8B0CBC-3869-4B48-80E8-C71C957B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773238"/>
            <a:ext cx="1223962" cy="503237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2" grpId="1"/>
      <p:bldP spid="23" grpId="0"/>
      <p:bldP spid="23" grpId="1"/>
      <p:bldP spid="24" grpId="0" animBg="1"/>
      <p:bldP spid="24" grpId="1" animBg="1"/>
      <p:bldP spid="25" grpId="0"/>
      <p:bldP spid="26" grpId="0"/>
      <p:bldP spid="26" grpId="1"/>
      <p:bldP spid="27" grpId="0" animBg="1"/>
      <p:bldP spid="27" grpId="1" animBg="1"/>
      <p:bldP spid="28" grpId="0"/>
      <p:bldP spid="29" grpId="0"/>
      <p:bldP spid="29" grpId="1"/>
      <p:bldP spid="30" grpId="0"/>
      <p:bldP spid="30" grpId="1"/>
      <p:bldP spid="34" grpId="0"/>
      <p:bldP spid="35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3E0F143-720A-4ECF-B3D8-FEBEE4F8A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</a:t>
            </a:r>
            <a:r>
              <a:rPr lang="hr-HR" altLang="sr-Latn-RS" sz="2000" u="sng" dirty="0"/>
              <a:t> </a:t>
            </a:r>
            <a:r>
              <a:rPr lang="mk-MK" altLang="sr-Latn-RS" sz="2000" u="sng" dirty="0"/>
              <a:t>3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FABFA71-F939-4433-A0F1-4D7E64642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4x  =  35 - 3x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70535B3-B2FB-401C-B269-85E5DCC5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4" y="2519363"/>
            <a:ext cx="7988755" cy="108491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k-MK" altLang="sr-Latn-RS" sz="1800" dirty="0"/>
              <a:t>Прво препишуваме </a:t>
            </a:r>
            <a:r>
              <a:rPr lang="hr-HR" altLang="sr-Latn-RS" sz="1800" b="1" dirty="0">
                <a:solidFill>
                  <a:srgbClr val="0000CC"/>
                </a:solidFill>
              </a:rPr>
              <a:t>4x </a:t>
            </a:r>
            <a:r>
              <a:rPr lang="mk-MK" altLang="sr-Latn-RS" sz="1800" dirty="0"/>
              <a:t>кој е на левата и ќе остане на левата страна</a:t>
            </a:r>
            <a:r>
              <a:rPr lang="hr-HR" altLang="sr-Latn-RS" sz="18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r-HR" altLang="sr-Latn-RS" sz="105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k-MK" altLang="sr-Latn-RS" sz="1800" dirty="0"/>
              <a:t>Имено, секој член што ќе остане на истата страна само го препишуваме</a:t>
            </a:r>
            <a:endParaRPr lang="en-US" altLang="sr-Latn-RS" sz="1800" dirty="0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C8AD6A1D-AEA1-4790-99C6-046094B9E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319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4x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6" name="Oval 11">
            <a:extLst>
              <a:ext uri="{FF2B5EF4-FFF2-40B4-BE49-F238E27FC236}">
                <a16:creationId xmlns:a16="http://schemas.microsoft.com/office/drawing/2014/main" id="{5B966982-D4EA-4C66-83DB-68BFDBB62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06438"/>
            <a:ext cx="5762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EF9D8493-FE80-4D8F-828D-C726AE5D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5548312"/>
            <a:ext cx="8062912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Сега</a:t>
            </a:r>
            <a:r>
              <a:rPr lang="hr-HR" altLang="sr-Latn-RS" sz="1800" dirty="0"/>
              <a:t> </a:t>
            </a:r>
            <a:r>
              <a:rPr lang="hr-HR" altLang="sr-Latn-RS" sz="1800" b="1" dirty="0">
                <a:solidFill>
                  <a:srgbClr val="0000CC"/>
                </a:solidFill>
              </a:rPr>
              <a:t>-3x </a:t>
            </a:r>
            <a:r>
              <a:rPr lang="mk-MK" altLang="sr-Latn-RS" sz="1800" dirty="0"/>
              <a:t>кој е на десната страна</a:t>
            </a:r>
            <a:r>
              <a:rPr lang="hr-HR" altLang="sr-Latn-RS" sz="1800" dirty="0"/>
              <a:t>, </a:t>
            </a:r>
            <a:r>
              <a:rPr lang="mk-MK" altLang="sr-Latn-RS" sz="1800" dirty="0"/>
              <a:t>го преместуваме на левата страна</a:t>
            </a:r>
            <a:r>
              <a:rPr lang="hr-HR" altLang="sr-Latn-R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Во тој случај тој член ќе го смени предзнакот</a:t>
            </a:r>
            <a:r>
              <a:rPr lang="hr-HR" altLang="sr-Latn-RS" sz="1800" dirty="0"/>
              <a:t> (</a:t>
            </a:r>
            <a:r>
              <a:rPr lang="mk-MK" altLang="sr-Latn-RS" sz="1800" dirty="0"/>
              <a:t>менува страна</a:t>
            </a:r>
            <a:r>
              <a:rPr lang="hr-HR" altLang="sr-Latn-RS" sz="1800" dirty="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Значи</a:t>
            </a:r>
            <a:r>
              <a:rPr lang="hr-HR" altLang="sr-Latn-RS" sz="1800" dirty="0"/>
              <a:t>, </a:t>
            </a:r>
            <a:r>
              <a:rPr lang="mk-MK" altLang="sr-Latn-RS" sz="1800" dirty="0"/>
              <a:t>ќе стане </a:t>
            </a:r>
            <a:r>
              <a:rPr lang="hr-HR" altLang="sr-Latn-RS" sz="1800" b="1" dirty="0">
                <a:solidFill>
                  <a:srgbClr val="0000CC"/>
                </a:solidFill>
              </a:rPr>
              <a:t>+3x </a:t>
            </a:r>
            <a:r>
              <a:rPr lang="hr-HR" altLang="sr-Latn-RS" sz="1800" dirty="0"/>
              <a:t>.</a:t>
            </a:r>
            <a:endParaRPr lang="en-US" altLang="sr-Latn-RS" sz="1800" dirty="0"/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5D562D3C-3BDF-43C5-B57F-DA7C2607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92150"/>
            <a:ext cx="935038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255052A5-7726-4E9B-B875-4023DE88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31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+ 3x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4039D5B4-4225-4878-8C40-6023EF35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300" y="1561306"/>
            <a:ext cx="6551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Со тоа завршивме со непознатите(променливата)</a:t>
            </a:r>
            <a:r>
              <a:rPr lang="hr-HR" altLang="sr-Latn-R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Па го пишуваме знакот</a:t>
            </a:r>
            <a:r>
              <a:rPr lang="hr-HR" altLang="sr-Latn-RS" sz="1800" b="1" dirty="0">
                <a:solidFill>
                  <a:srgbClr val="0000CC"/>
                </a:solidFill>
              </a:rPr>
              <a:t> = </a:t>
            </a:r>
            <a:r>
              <a:rPr lang="hr-HR" altLang="sr-Latn-RS" sz="1800" dirty="0"/>
              <a:t>...</a:t>
            </a:r>
            <a:endParaRPr lang="en-US" altLang="sr-Latn-RS" sz="1800" dirty="0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4A424CFE-21A7-4B74-BAC8-55812841C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23190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314DE3FE-8C69-42F8-BDB8-D7D70584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7180" y="3929063"/>
            <a:ext cx="8115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Сега се на ред познатите</a:t>
            </a:r>
            <a:r>
              <a:rPr lang="hr-HR" altLang="sr-Latn-R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0000CC"/>
                </a:solidFill>
              </a:rPr>
              <a:t>35 </a:t>
            </a:r>
            <a:r>
              <a:rPr lang="mk-MK" altLang="sr-Latn-RS" sz="1800" dirty="0"/>
              <a:t>бил на десната страна</a:t>
            </a:r>
            <a:r>
              <a:rPr lang="hr-HR" altLang="sr-Latn-RS" sz="1800" dirty="0"/>
              <a:t>(</a:t>
            </a:r>
            <a:r>
              <a:rPr lang="mk-MK" altLang="sr-Latn-RS" sz="1800" dirty="0"/>
              <a:t>т.е.десно од знакот</a:t>
            </a:r>
            <a:r>
              <a:rPr lang="hr-HR" altLang="sr-Latn-RS" sz="1800" dirty="0"/>
              <a:t>"="),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И ќе остане на десна странадесно од знакот</a:t>
            </a:r>
            <a:r>
              <a:rPr lang="hr-HR" altLang="sr-Latn-RS" sz="1800" dirty="0"/>
              <a:t>"="),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Па само ќе го препишеме</a:t>
            </a:r>
            <a:r>
              <a:rPr lang="hr-HR" altLang="sr-Latn-RS" sz="1800" dirty="0"/>
              <a:t>(</a:t>
            </a:r>
            <a:r>
              <a:rPr lang="mk-MK" altLang="sr-Latn-RS" sz="1800" dirty="0"/>
              <a:t>останал на истата страна на која и бил</a:t>
            </a:r>
            <a:r>
              <a:rPr lang="hr-HR" altLang="sr-Latn-RS" sz="1800" dirty="0"/>
              <a:t>).</a:t>
            </a:r>
            <a:endParaRPr lang="en-US" altLang="sr-Latn-RS" sz="1800" dirty="0"/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309A3D39-C4FB-4830-8A9F-C4E0772B4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231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35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4" name="Oval 19">
            <a:extLst>
              <a:ext uri="{FF2B5EF4-FFF2-40B4-BE49-F238E27FC236}">
                <a16:creationId xmlns:a16="http://schemas.microsoft.com/office/drawing/2014/main" id="{8BCB1A20-06DB-4B6E-A6C1-078151BC4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692150"/>
            <a:ext cx="517525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19D8354A-F319-419D-A5CA-F1A3BB4A5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3096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Што сега</a:t>
            </a:r>
            <a:r>
              <a:rPr lang="hr-HR" altLang="sr-Latn-RS" sz="1800" dirty="0"/>
              <a:t>?</a:t>
            </a:r>
            <a:endParaRPr lang="en-US" altLang="sr-Latn-RS" sz="1800" dirty="0"/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3DB8FAE8-CCA0-4C45-B0B5-2D7AF5099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66370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7x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D99B507A-16D3-4487-B143-6D90EB1C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6637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35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grpSp>
        <p:nvGrpSpPr>
          <p:cNvPr id="18" name="Group 26">
            <a:extLst>
              <a:ext uri="{FF2B5EF4-FFF2-40B4-BE49-F238E27FC236}">
                <a16:creationId xmlns:a16="http://schemas.microsoft.com/office/drawing/2014/main" id="{666665C3-B4CE-4B20-A2EE-5570B4E8651B}"/>
              </a:ext>
            </a:extLst>
          </p:cNvPr>
          <p:cNvGrpSpPr>
            <a:grpSpLocks/>
          </p:cNvGrpSpPr>
          <p:nvPr/>
        </p:nvGrpSpPr>
        <p:grpSpPr bwMode="auto">
          <a:xfrm>
            <a:off x="3133725" y="1554163"/>
            <a:ext cx="790575" cy="579437"/>
            <a:chOff x="1656" y="436"/>
            <a:chExt cx="498" cy="365"/>
          </a:xfrm>
        </p:grpSpPr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CFFF720B-4047-4DDE-ACF1-D87728043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" y="436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00CC"/>
                  </a:solidFill>
                </a:rPr>
                <a:t>/</a:t>
              </a:r>
              <a:endParaRPr lang="en-US" altLang="sr-Latn-RS">
                <a:solidFill>
                  <a:srgbClr val="0000CC"/>
                </a:solidFill>
              </a:endParaRPr>
            </a:p>
          </p:txBody>
        </p:sp>
        <p:sp>
          <p:nvSpPr>
            <p:cNvPr id="20" name="Text Box 28">
              <a:extLst>
                <a:ext uri="{FF2B5EF4-FFF2-40B4-BE49-F238E27FC236}">
                  <a16:creationId xmlns:a16="http://schemas.microsoft.com/office/drawing/2014/main" id="{16390479-0187-4260-A725-E988D883B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504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>
                  <a:solidFill>
                    <a:srgbClr val="0000CC"/>
                  </a:solidFill>
                </a:rPr>
                <a:t>:7</a:t>
              </a:r>
              <a:endParaRPr lang="en-US" altLang="sr-Latn-RS" sz="2000" b="1">
                <a:solidFill>
                  <a:srgbClr val="0000CC"/>
                </a:solidFill>
              </a:endParaRPr>
            </a:p>
          </p:txBody>
        </p:sp>
      </p:grpSp>
      <p:sp>
        <p:nvSpPr>
          <p:cNvPr id="21" name="Text Box 29">
            <a:extLst>
              <a:ext uri="{FF2B5EF4-FFF2-40B4-BE49-F238E27FC236}">
                <a16:creationId xmlns:a16="http://schemas.microsoft.com/office/drawing/2014/main" id="{AB771549-5E68-4FCA-AF5B-DB6C19F45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095500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x 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2" name="Text Box 30">
            <a:extLst>
              <a:ext uri="{FF2B5EF4-FFF2-40B4-BE49-F238E27FC236}">
                <a16:creationId xmlns:a16="http://schemas.microsoft.com/office/drawing/2014/main" id="{1E24CFF5-E7A9-4373-9491-66A5CC722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0955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5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23" name="Rectangle 31">
            <a:extLst>
              <a:ext uri="{FF2B5EF4-FFF2-40B4-BE49-F238E27FC236}">
                <a16:creationId xmlns:a16="http://schemas.microsoft.com/office/drawing/2014/main" id="{E2FA9397-8E4A-4F8A-93D8-D87A4D3B6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089150"/>
            <a:ext cx="1223963" cy="40322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24" name="Text Box 32">
            <a:extLst>
              <a:ext uri="{FF2B5EF4-FFF2-40B4-BE49-F238E27FC236}">
                <a16:creationId xmlns:a16="http://schemas.microsoft.com/office/drawing/2014/main" id="{C56CFF3C-C67E-4737-92ED-5BD741AB4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330" y="1068784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Да го примениме во равенката</a:t>
            </a:r>
            <a:r>
              <a:rPr lang="hr-HR" altLang="sr-Latn-RS" sz="1800" dirty="0"/>
              <a:t>!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2484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 animBg="1"/>
      <p:bldP spid="14" grpId="1" animBg="1"/>
      <p:bldP spid="15" grpId="0"/>
      <p:bldP spid="15" grpId="1"/>
      <p:bldP spid="16" grpId="0"/>
      <p:bldP spid="17" grpId="0"/>
      <p:bldP spid="21" grpId="0"/>
      <p:bldP spid="22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2">
            <a:extLst>
              <a:ext uri="{FF2B5EF4-FFF2-40B4-BE49-F238E27FC236}">
                <a16:creationId xmlns:a16="http://schemas.microsoft.com/office/drawing/2014/main" id="{2560FE46-BF7D-4485-82B7-9822714C9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CDC83D7D-3882-477A-BF23-F7693287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C4C0068-BAEF-472B-9289-1C3679F3C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2000" u="sng" dirty="0"/>
              <a:t>Пример 4</a:t>
            </a:r>
            <a:r>
              <a:rPr lang="hr-HR" altLang="sr-Latn-RS" sz="2000" u="sng" dirty="0"/>
              <a:t>.</a:t>
            </a:r>
            <a:r>
              <a:rPr lang="hr-HR" altLang="sr-Latn-RS" sz="2000" dirty="0"/>
              <a:t>:</a:t>
            </a:r>
            <a:endParaRPr lang="en-US" altLang="sr-Latn-RS" sz="20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E1AE968-1F5E-485E-B14D-4F1EB6B2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 - 12 - 5x - 1  =  14 + 7x + 3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343C1DA-B1C4-4CF1-9A4C-65F5E9E8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13360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Познати од една непознати од друга страна</a:t>
            </a:r>
            <a:endParaRPr lang="en-US" altLang="sr-Latn-RS" sz="1600" b="1" dirty="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62D851A-8C2E-432C-82EC-3F0B3ADE5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08856"/>
            <a:ext cx="84906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Меѓу нив ги воочуваме членовите кои веќе се на левата страна(лево од =) </a:t>
            </a:r>
            <a:endParaRPr lang="en-US" altLang="sr-Latn-RS" sz="1800" dirty="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A623FEA-2080-4DB7-B404-2933B639C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65FBB7BD-2DEB-46A6-9835-8959AB585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1125538"/>
            <a:ext cx="433387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6DC684EE-7DB8-49CD-8767-6ADEC573B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125538"/>
            <a:ext cx="6477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AD63CBE2-C5B9-425B-BCA9-81E1233CA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1D13FC57-F707-43DC-A60E-BA553074CF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7D62311-4DC2-46EA-9A5F-377EE3698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998913"/>
            <a:ext cx="77041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Нив ги препишуваме заедно со предзнаците</a:t>
            </a:r>
            <a:endParaRPr lang="hr-HR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1800" dirty="0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166729F-7EEE-40E0-8C25-218AF4B1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6637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2x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35047C5-7F5A-46EB-86F2-E2F195C05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- 5x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F765426F-F1A6-46AC-BB9C-A76F59398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494432"/>
            <a:ext cx="770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 Сега ја гледаме непознатата која е на десната страна.....</a:t>
            </a:r>
            <a:endParaRPr lang="en-US" altLang="sr-Latn-RS" sz="1800" dirty="0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8F7AD6-9812-4EE4-A21B-BB681AC6D6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1969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99D49E42-F511-49F7-B063-0EFBCA7F0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672" y="5091112"/>
            <a:ext cx="824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Неа ја селиме од десната на левата страна и го менуваме предзнакот</a:t>
            </a:r>
            <a:r>
              <a:rPr lang="hr-HR" altLang="sr-Latn-RS" sz="1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Значи наместо</a:t>
            </a:r>
            <a:r>
              <a:rPr lang="hr-HR" altLang="sr-Latn-RS" sz="1800" b="1" dirty="0">
                <a:solidFill>
                  <a:srgbClr val="0000CC"/>
                </a:solidFill>
              </a:rPr>
              <a:t> +7x </a:t>
            </a:r>
            <a:r>
              <a:rPr lang="mk-MK" altLang="sr-Latn-RS" sz="1800" dirty="0"/>
              <a:t>ќе запишема </a:t>
            </a:r>
            <a:r>
              <a:rPr lang="hr-HR" altLang="sr-Latn-RS" sz="1800" b="1" dirty="0">
                <a:solidFill>
                  <a:srgbClr val="0000CC"/>
                </a:solidFill>
              </a:rPr>
              <a:t>-7x </a:t>
            </a:r>
            <a:r>
              <a:rPr lang="hr-HR" altLang="sr-Latn-RS" sz="1800" dirty="0"/>
              <a:t>.</a:t>
            </a:r>
            <a:endParaRPr lang="en-US" altLang="sr-Latn-RS" sz="1800" dirty="0"/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DF687729-4378-4D9C-AEA3-95ECE8DA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- 7x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AC1A897D-94A8-434F-9E7E-6D5983B2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099175"/>
            <a:ext cx="770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k-MK" altLang="sr-Latn-RS" sz="1800" dirty="0"/>
              <a:t>Со тоа завршивме со непознатите па ќе го напишеме знакот</a:t>
            </a:r>
            <a:r>
              <a:rPr lang="hr-HR" altLang="sr-Latn-RS" sz="1800" b="1" dirty="0">
                <a:solidFill>
                  <a:srgbClr val="0000CC"/>
                </a:solidFill>
              </a:rPr>
              <a:t> = </a:t>
            </a:r>
            <a:r>
              <a:rPr lang="hr-HR" altLang="sr-Latn-RS" sz="1800" dirty="0"/>
              <a:t>.</a:t>
            </a:r>
            <a:endParaRPr lang="en-US" altLang="sr-Latn-RS" sz="1800" dirty="0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64CB24EA-EBCF-48DB-A685-D4944210C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1663700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CC"/>
                </a:solidFill>
              </a:rPr>
              <a:t>=</a:t>
            </a:r>
            <a:endParaRPr lang="en-US" altLang="sr-Latn-RS" sz="20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652</TotalTime>
  <Words>1993</Words>
  <Application>Microsoft Office PowerPoint</Application>
  <PresentationFormat>Widescreen</PresentationFormat>
  <Paragraphs>546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Comic Sans MS</vt:lpstr>
      <vt:lpstr>Office Theme</vt:lpstr>
      <vt:lpstr>РАВЕНКИ</vt:lpstr>
      <vt:lpstr>Два рационални изрази сврзани со знакот = се нарекуваат равенство Равенства се: 1+1=2 7+3=3-1 x+1=0 P=πr^2 НАПОМЕНА: Равенства со променливи се нарекуваат равенки</vt:lpstr>
      <vt:lpstr>Ние ќе работиме линеарни равенки со една непозната која може да се сведе на облик ax=b (каде a и b секои било реални броеви)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Следната презентација е продолжение – примена на равенки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РАВЕНКИ</dc:title>
  <dc:creator>pc</dc:creator>
  <cp:lastModifiedBy>pc</cp:lastModifiedBy>
  <cp:revision>47</cp:revision>
  <dcterms:created xsi:type="dcterms:W3CDTF">2020-04-12T06:32:55Z</dcterms:created>
  <dcterms:modified xsi:type="dcterms:W3CDTF">2020-04-13T13:29:05Z</dcterms:modified>
</cp:coreProperties>
</file>