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77" r:id="rId3"/>
    <p:sldId id="257" r:id="rId4"/>
    <p:sldId id="258" r:id="rId5"/>
    <p:sldId id="259" r:id="rId6"/>
    <p:sldId id="260" r:id="rId7"/>
    <p:sldId id="281" r:id="rId8"/>
    <p:sldId id="261" r:id="rId9"/>
    <p:sldId id="262" r:id="rId10"/>
    <p:sldId id="263" r:id="rId11"/>
    <p:sldId id="264" r:id="rId12"/>
    <p:sldId id="278" r:id="rId13"/>
    <p:sldId id="265" r:id="rId14"/>
    <p:sldId id="266" r:id="rId15"/>
    <p:sldId id="267" r:id="rId16"/>
    <p:sldId id="268" r:id="rId17"/>
    <p:sldId id="269" r:id="rId18"/>
    <p:sldId id="270" r:id="rId19"/>
    <p:sldId id="272" r:id="rId20"/>
    <p:sldId id="273" r:id="rId21"/>
    <p:sldId id="274" r:id="rId22"/>
    <p:sldId id="275" r:id="rId23"/>
    <p:sldId id="276"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075"/>
    <a:srgbClr val="8922C2"/>
    <a:srgbClr val="F7FD7B"/>
    <a:srgbClr val="14CBCD"/>
    <a:srgbClr val="FFFAD0"/>
    <a:srgbClr val="1CFF3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3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98945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320389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203855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59FDF-EA84-5A4D-8D56-8B35C296B34A}"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16214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59FDF-EA84-5A4D-8D56-8B35C296B34A}"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678924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59FDF-EA84-5A4D-8D56-8B35C296B34A}"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324854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59FDF-EA84-5A4D-8D56-8B35C296B34A}"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226878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59FDF-EA84-5A4D-8D56-8B35C296B34A}"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401886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59FDF-EA84-5A4D-8D56-8B35C296B34A}"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407442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59FDF-EA84-5A4D-8D56-8B35C296B34A}"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302459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59FDF-EA84-5A4D-8D56-8B35C296B34A}"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395663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59FDF-EA84-5A4D-8D56-8B35C296B34A}" type="datetimeFigureOut">
              <a:rPr lang="en-US" smtClean="0"/>
              <a:pPr/>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61E41-EAEB-3045-A46E-116D7CF678F0}" type="slidenum">
              <a:rPr lang="en-US" smtClean="0"/>
              <a:pPr/>
              <a:t>‹#›</a:t>
            </a:fld>
            <a:endParaRPr lang="en-US"/>
          </a:p>
        </p:txBody>
      </p:sp>
    </p:spTree>
    <p:extLst>
      <p:ext uri="{BB962C8B-B14F-4D97-AF65-F5344CB8AC3E}">
        <p14:creationId xmlns="" xmlns:p14="http://schemas.microsoft.com/office/powerpoint/2010/main" val="42123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1114930" y="2523442"/>
            <a:ext cx="2650374" cy="3415431"/>
          </a:xfrm>
          <a:prstGeom prst="rect">
            <a:avLst/>
          </a:prstGeom>
        </p:spPr>
      </p:pic>
      <p:sp>
        <p:nvSpPr>
          <p:cNvPr id="5" name="TextBox 4"/>
          <p:cNvSpPr txBox="1"/>
          <p:nvPr/>
        </p:nvSpPr>
        <p:spPr>
          <a:xfrm>
            <a:off x="3765304" y="1353624"/>
            <a:ext cx="4104635" cy="415498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mk-MK" sz="6600" b="1" dirty="0" smtClean="0">
                <a:ln w="11430"/>
                <a:solidFill>
                  <a:srgbClr val="0000FF"/>
                </a:solidFill>
                <a:effectLst>
                  <a:outerShdw blurRad="50800" dist="39000" dir="5460000" algn="tl">
                    <a:srgbClr val="000000">
                      <a:alpha val="38000"/>
                    </a:srgbClr>
                  </a:outerShdw>
                </a:effectLst>
                <a:cs typeface="Apple Casual"/>
              </a:rPr>
              <a:t>Што е тоа Ден на планетата земја?</a:t>
            </a:r>
            <a:endParaRPr lang="en-US" sz="6600" b="1" dirty="0">
              <a:ln w="11430"/>
              <a:solidFill>
                <a:srgbClr val="0000FF"/>
              </a:solidFill>
              <a:effectLst>
                <a:outerShdw blurRad="50800" dist="39000" dir="5460000" algn="tl">
                  <a:srgbClr val="000000">
                    <a:alpha val="38000"/>
                  </a:srgbClr>
                </a:outerShdw>
              </a:effectLst>
              <a:cs typeface="Apple Casual"/>
            </a:endParaRPr>
          </a:p>
        </p:txBody>
      </p:sp>
      <p:pic>
        <p:nvPicPr>
          <p:cNvPr id="7" name="Picture 6" descr="lizard.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583791" y="4629111"/>
            <a:ext cx="1936472" cy="1476883"/>
          </a:xfrm>
          <a:prstGeom prst="rect">
            <a:avLst/>
          </a:prstGeom>
        </p:spPr>
      </p:pic>
      <p:pic>
        <p:nvPicPr>
          <p:cNvPr id="8" name="Picture 7" descr="sun and cloud.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50591" y="635039"/>
            <a:ext cx="3831598" cy="1711447"/>
          </a:xfrm>
          <a:prstGeom prst="rect">
            <a:avLst/>
          </a:prstGeom>
        </p:spPr>
      </p:pic>
      <p:pic>
        <p:nvPicPr>
          <p:cNvPr id="9" name="Picture 8" descr="fly1.p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569190" y="2696832"/>
            <a:ext cx="912999" cy="919127"/>
          </a:xfrm>
          <a:prstGeom prst="rect">
            <a:avLst/>
          </a:prstGeom>
        </p:spPr>
      </p:pic>
      <p:pic>
        <p:nvPicPr>
          <p:cNvPr id="10" name="Picture 9"/>
          <p:cNvPicPr>
            <a:picLocks noChangeAspect="1"/>
          </p:cNvPicPr>
          <p:nvPr/>
        </p:nvPicPr>
        <p:blipFill>
          <a:blip r:embed="rId7">
            <a:extLst>
              <a:ext uri="{BEBA8EAE-BF5A-486C-A8C5-ECC9F3942E4B}">
                <a14:imgProps xmlns="" xmlns:a14="http://schemas.microsoft.com/office/drawing/2010/main">
                  <a14:imgLayer r:embed="rId8">
                    <a14:imgEffect>
                      <a14:backgroundRemoval t="410" b="99454" l="0" r="100000"/>
                    </a14:imgEffect>
                  </a14:imgLayer>
                </a14:imgProps>
              </a:ext>
            </a:extLst>
          </a:blip>
          <a:stretch>
            <a:fillRect/>
          </a:stretch>
        </p:blipFill>
        <p:spPr>
          <a:xfrm>
            <a:off x="6187540" y="731069"/>
            <a:ext cx="1816072" cy="1107805"/>
          </a:xfrm>
          <a:prstGeom prst="rect">
            <a:avLst/>
          </a:prstGeom>
        </p:spPr>
      </p:pic>
      <p:sp>
        <p:nvSpPr>
          <p:cNvPr id="11" name="TextBox 10"/>
          <p:cNvSpPr txBox="1"/>
          <p:nvPr/>
        </p:nvSpPr>
        <p:spPr>
          <a:xfrm>
            <a:off x="3569190" y="5569541"/>
            <a:ext cx="2818487" cy="400110"/>
          </a:xfrm>
          <a:prstGeom prst="rect">
            <a:avLst/>
          </a:prstGeom>
          <a:noFill/>
        </p:spPr>
        <p:txBody>
          <a:bodyPr wrap="square" rtlCol="0">
            <a:spAutoFit/>
          </a:bodyPr>
          <a:lstStyle/>
          <a:p>
            <a:r>
              <a:rPr lang="mk-MK" sz="2000" dirty="0" smtClean="0"/>
              <a:t>Маја Саридис</a:t>
            </a:r>
            <a:endParaRPr lang="mk-MK" sz="2000" dirty="0"/>
          </a:p>
        </p:txBody>
      </p:sp>
    </p:spTree>
    <p:extLst>
      <p:ext uri="{BB962C8B-B14F-4D97-AF65-F5344CB8AC3E}">
        <p14:creationId xmlns="" xmlns:p14="http://schemas.microsoft.com/office/powerpoint/2010/main" val="361573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768731"/>
            <a:ext cx="9174040" cy="6089269"/>
          </a:xfrm>
          <a:prstGeom prst="rect">
            <a:avLst/>
          </a:prstGeom>
        </p:spPr>
      </p:pic>
      <p:sp>
        <p:nvSpPr>
          <p:cNvPr id="2" name="TextBox 1"/>
          <p:cNvSpPr txBox="1"/>
          <p:nvPr/>
        </p:nvSpPr>
        <p:spPr>
          <a:xfrm>
            <a:off x="0" y="19258"/>
            <a:ext cx="914400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2800" dirty="0" smtClean="0"/>
              <a:t>Денот на планетата Земја 1970 беше организиран за промовирање на свеста за нашата животна средина, и да се поттикнат сите луѓе</a:t>
            </a:r>
            <a:r>
              <a:rPr lang="en-US" sz="2800" dirty="0" smtClean="0"/>
              <a:t> </a:t>
            </a:r>
            <a:r>
              <a:rPr lang="mk-MK" sz="2800" dirty="0" smtClean="0"/>
              <a:t>за</a:t>
            </a:r>
            <a:r>
              <a:rPr lang="ru-RU" sz="2800" dirty="0" smtClean="0"/>
              <a:t> да се подобри грижата за животната средина.</a:t>
            </a:r>
            <a:endParaRPr lang="en-US" sz="2800" dirty="0"/>
          </a:p>
        </p:txBody>
      </p:sp>
    </p:spTree>
    <p:extLst>
      <p:ext uri="{BB962C8B-B14F-4D97-AF65-F5344CB8AC3E}">
        <p14:creationId xmlns="" xmlns:p14="http://schemas.microsoft.com/office/powerpoint/2010/main" val="150682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3400"/>
          </a:xfrm>
          <a:prstGeom prst="rect">
            <a:avLst/>
          </a:prstGeom>
        </p:spPr>
      </p:pic>
      <p:sp>
        <p:nvSpPr>
          <p:cNvPr id="2" name="TextBox 1"/>
          <p:cNvSpPr txBox="1"/>
          <p:nvPr/>
        </p:nvSpPr>
        <p:spPr>
          <a:xfrm>
            <a:off x="4406524" y="96580"/>
            <a:ext cx="4531751" cy="3600986"/>
          </a:xfrm>
          <a:prstGeom prst="rect">
            <a:avLst/>
          </a:prstGeom>
          <a:noFill/>
        </p:spPr>
        <p:txBody>
          <a:bodyPr wrap="square" rtlCol="0">
            <a:spAutoFit/>
          </a:bodyPr>
          <a:lstStyle/>
          <a:p>
            <a:pPr algn="ctr"/>
            <a:r>
              <a:rPr lang="ru-RU" sz="2400" dirty="0" smtClean="0">
                <a:solidFill>
                  <a:srgbClr val="FFFAD0"/>
                </a:solidFill>
              </a:rPr>
              <a:t>Гејлорд Нелсон, американски сенатор од Висконсин, предложи да се организира првиот Ден на планетата Земја во 1970 година Како резултат на тоа, на 20 април, 1970 година, 20 милиони Американци  се </a:t>
            </a:r>
            <a:r>
              <a:rPr lang="ru-RU" sz="2800" dirty="0" smtClean="0">
                <a:solidFill>
                  <a:srgbClr val="FFFAD0"/>
                </a:solidFill>
              </a:rPr>
              <a:t>дигнаа за заштита на животната средина и протестираа.</a:t>
            </a:r>
            <a:endParaRPr lang="en-US" sz="2800" dirty="0">
              <a:solidFill>
                <a:srgbClr val="FFFAD0"/>
              </a:solidFill>
            </a:endParaRPr>
          </a:p>
        </p:txBody>
      </p:sp>
      <p:pic>
        <p:nvPicPr>
          <p:cNvPr id="4" name="Picture 3" descr="earthday197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06524" y="3810512"/>
            <a:ext cx="4531751" cy="2798128"/>
          </a:xfrm>
          <a:prstGeom prst="rect">
            <a:avLst/>
          </a:prstGeom>
          <a:ln w="190500" cap="sq">
            <a:solidFill>
              <a:srgbClr val="1CFF3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170px-GaylordNelson.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91146" y="464644"/>
            <a:ext cx="3318506" cy="4099331"/>
          </a:xfrm>
          <a:prstGeom prst="rect">
            <a:avLst/>
          </a:prstGeom>
          <a:solidFill>
            <a:srgbClr val="FFFF00"/>
          </a:solidFill>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2.jpg"/>
          <p:cNvPicPr>
            <a:picLocks noChangeAspect="1"/>
          </p:cNvPicPr>
          <p:nvPr/>
        </p:nvPicPr>
        <p:blipFill>
          <a:blip r:embed="rId5">
            <a:extLst>
              <a:ext uri="{BEBA8EAE-BF5A-486C-A8C5-ECC9F3942E4B}">
                <a14:imgProps xmlns="" xmlns:a14="http://schemas.microsoft.com/office/drawing/2010/main">
                  <a14:imgLayer r:embed="rId6">
                    <a14:imgEffect>
                      <a14:backgroundRemoval t="0" b="100000" l="0" r="100000"/>
                    </a14:imgEffect>
                  </a14:imgLayer>
                </a14:imgProps>
              </a:ext>
              <a:ext uri="{28A0092B-C50C-407E-A947-70E740481C1C}">
                <a14:useLocalDpi xmlns="" xmlns:a14="http://schemas.microsoft.com/office/drawing/2010/main" val="0"/>
              </a:ext>
            </a:extLst>
          </a:blip>
          <a:stretch>
            <a:fillRect/>
          </a:stretch>
        </p:blipFill>
        <p:spPr>
          <a:xfrm rot="20443530">
            <a:off x="183799" y="4879770"/>
            <a:ext cx="3785844" cy="1728869"/>
          </a:xfrm>
          <a:prstGeom prst="rect">
            <a:avLst/>
          </a:prstGeom>
        </p:spPr>
      </p:pic>
    </p:spTree>
    <p:extLst>
      <p:ext uri="{BB962C8B-B14F-4D97-AF65-F5344CB8AC3E}">
        <p14:creationId xmlns="" xmlns:p14="http://schemas.microsoft.com/office/powerpoint/2010/main" val="72828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962573" y="3342301"/>
            <a:ext cx="4019025" cy="3539430"/>
          </a:xfrm>
          <a:prstGeom prst="rect">
            <a:avLst/>
          </a:prstGeom>
          <a:noFill/>
        </p:spPr>
        <p:txBody>
          <a:bodyPr wrap="square" rtlCol="0">
            <a:spAutoFit/>
          </a:bodyPr>
          <a:lstStyle/>
          <a:p>
            <a:pPr algn="ctr"/>
            <a:r>
              <a:rPr lang="ru-RU" sz="2800" b="1" dirty="0" smtClean="0">
                <a:solidFill>
                  <a:schemeClr val="accent2"/>
                </a:solidFill>
              </a:rPr>
              <a:t>Илјадници училишта, колеџи и универзитети учествуваа во првиот Ден на планетата Земја. Учесниците спроведоа мирни демонстрации во корист на реформите за животната средина.</a:t>
            </a:r>
            <a:endParaRPr lang="en-US" sz="2800" b="1" dirty="0">
              <a:solidFill>
                <a:schemeClr val="accent2"/>
              </a:solidFill>
            </a:endParaRPr>
          </a:p>
        </p:txBody>
      </p:sp>
      <p:pic>
        <p:nvPicPr>
          <p:cNvPr id="4" name="Picture 3" descr="images.jpe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3799" y="3643117"/>
            <a:ext cx="4582190" cy="3010681"/>
          </a:xfrm>
          <a:prstGeom prst="rect">
            <a:avLst/>
          </a:prstGeom>
          <a:ln w="28575" cmpd="sng">
            <a:solidFill>
              <a:srgbClr val="3366FF"/>
            </a:solidFill>
          </a:ln>
        </p:spPr>
      </p:pic>
      <p:pic>
        <p:nvPicPr>
          <p:cNvPr id="5" name="Picture 4" descr="images-1.jpe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633480" y="204705"/>
            <a:ext cx="5348118" cy="2920354"/>
          </a:xfrm>
          <a:prstGeom prst="rect">
            <a:avLst/>
          </a:prstGeom>
          <a:ln w="28575" cmpd="sng">
            <a:solidFill>
              <a:srgbClr val="3366FF"/>
            </a:solidFill>
          </a:ln>
        </p:spPr>
      </p:pic>
      <p:pic>
        <p:nvPicPr>
          <p:cNvPr id="6" name="Picture 5" descr="2.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83799" y="204705"/>
            <a:ext cx="2995581" cy="3393785"/>
          </a:xfrm>
          <a:prstGeom prst="rect">
            <a:avLst/>
          </a:prstGeom>
        </p:spPr>
      </p:pic>
    </p:spTree>
    <p:extLst>
      <p:ext uri="{BB962C8B-B14F-4D97-AF65-F5344CB8AC3E}">
        <p14:creationId xmlns="" xmlns:p14="http://schemas.microsoft.com/office/powerpoint/2010/main" val="204115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
            <a:ext cx="9180375" cy="6858001"/>
          </a:xfrm>
          <a:prstGeom prst="rect">
            <a:avLst/>
          </a:prstGeom>
        </p:spPr>
      </p:pic>
      <p:sp>
        <p:nvSpPr>
          <p:cNvPr id="2" name="TextBox 1"/>
          <p:cNvSpPr txBox="1"/>
          <p:nvPr/>
        </p:nvSpPr>
        <p:spPr>
          <a:xfrm>
            <a:off x="294281" y="464687"/>
            <a:ext cx="4551329" cy="1077218"/>
          </a:xfrm>
          <a:prstGeom prst="rect">
            <a:avLst/>
          </a:prstGeom>
          <a:noFill/>
        </p:spPr>
        <p:txBody>
          <a:bodyPr wrap="square" rtlCol="0">
            <a:spAutoFit/>
          </a:bodyPr>
          <a:lstStyle/>
          <a:p>
            <a:pPr algn="ctr"/>
            <a:r>
              <a:rPr lang="ru-RU" sz="3200" dirty="0" smtClean="0">
                <a:solidFill>
                  <a:srgbClr val="FFFF00"/>
                </a:solidFill>
              </a:rPr>
              <a:t> протестираа против нафтените изливања</a:t>
            </a:r>
            <a:endParaRPr lang="en-US" sz="3200" dirty="0">
              <a:solidFill>
                <a:srgbClr val="FFFF00"/>
              </a:solidFill>
            </a:endParaRPr>
          </a:p>
        </p:txBody>
      </p:sp>
      <p:pic>
        <p:nvPicPr>
          <p:cNvPr id="4" name="Picture 3" descr="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94280" y="4913195"/>
            <a:ext cx="2320313" cy="1710844"/>
          </a:xfrm>
          <a:prstGeom prst="rect">
            <a:avLst/>
          </a:prstGeom>
        </p:spPr>
      </p:pic>
    </p:spTree>
    <p:extLst>
      <p:ext uri="{BB962C8B-B14F-4D97-AF65-F5344CB8AC3E}">
        <p14:creationId xmlns="" xmlns:p14="http://schemas.microsoft.com/office/powerpoint/2010/main" val="3677141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63184" cy="6858001"/>
          </a:xfrm>
          <a:prstGeom prst="rect">
            <a:avLst/>
          </a:prstGeom>
        </p:spPr>
      </p:pic>
      <p:sp>
        <p:nvSpPr>
          <p:cNvPr id="2" name="TextBox 1"/>
          <p:cNvSpPr txBox="1"/>
          <p:nvPr/>
        </p:nvSpPr>
        <p:spPr>
          <a:xfrm>
            <a:off x="912514" y="280021"/>
            <a:ext cx="7202134" cy="523220"/>
          </a:xfrm>
          <a:prstGeom prst="rect">
            <a:avLst/>
          </a:prstGeom>
          <a:noFill/>
        </p:spPr>
        <p:txBody>
          <a:bodyPr wrap="square" rtlCol="0">
            <a:spAutoFit/>
          </a:bodyPr>
          <a:lstStyle/>
          <a:p>
            <a:r>
              <a:rPr lang="en-US" sz="2800" dirty="0" smtClean="0"/>
              <a:t>…</a:t>
            </a:r>
            <a:r>
              <a:rPr lang="mk-MK" sz="2800" dirty="0" smtClean="0"/>
              <a:t> загадувачките индустрии и електрани ... ..</a:t>
            </a:r>
            <a:endParaRPr lang="en-US" sz="2800" dirty="0"/>
          </a:p>
        </p:txBody>
      </p:sp>
      <p:pic>
        <p:nvPicPr>
          <p:cNvPr id="4" name="Picture 3" descr="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94280" y="4913195"/>
            <a:ext cx="2320313" cy="1710844"/>
          </a:xfrm>
          <a:prstGeom prst="rect">
            <a:avLst/>
          </a:prstGeom>
        </p:spPr>
      </p:pic>
    </p:spTree>
    <p:extLst>
      <p:ext uri="{BB962C8B-B14F-4D97-AF65-F5344CB8AC3E}">
        <p14:creationId xmlns="" xmlns:p14="http://schemas.microsoft.com/office/powerpoint/2010/main" val="3750263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378805.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375" y="-1"/>
            <a:ext cx="9180375" cy="6858001"/>
          </a:xfrm>
          <a:prstGeom prst="rect">
            <a:avLst/>
          </a:prstGeom>
        </p:spPr>
      </p:pic>
      <p:sp>
        <p:nvSpPr>
          <p:cNvPr id="2" name="TextBox 1"/>
          <p:cNvSpPr txBox="1"/>
          <p:nvPr/>
        </p:nvSpPr>
        <p:spPr>
          <a:xfrm>
            <a:off x="444662" y="6029631"/>
            <a:ext cx="7202134" cy="1077218"/>
          </a:xfrm>
          <a:prstGeom prst="rect">
            <a:avLst/>
          </a:prstGeom>
          <a:noFill/>
        </p:spPr>
        <p:txBody>
          <a:bodyPr wrap="square" rtlCol="0">
            <a:spAutoFit/>
          </a:bodyPr>
          <a:lstStyle/>
          <a:p>
            <a:r>
              <a:rPr lang="ru-RU" sz="3200" dirty="0" smtClean="0">
                <a:solidFill>
                  <a:schemeClr val="accent6">
                    <a:lumMod val="60000"/>
                    <a:lumOff val="40000"/>
                  </a:schemeClr>
                </a:solidFill>
              </a:rPr>
              <a:t>.....Фрлањето на сировата отпадна вода ....</a:t>
            </a:r>
            <a:endParaRPr lang="en-US" sz="3200" dirty="0">
              <a:solidFill>
                <a:schemeClr val="accent6">
                  <a:lumMod val="60000"/>
                  <a:lumOff val="40000"/>
                </a:schemeClr>
              </a:solidFill>
            </a:endParaRPr>
          </a:p>
        </p:txBody>
      </p:sp>
      <p:pic>
        <p:nvPicPr>
          <p:cNvPr id="4" name="Picture 3" descr="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3899" y="133694"/>
            <a:ext cx="2320313" cy="1710844"/>
          </a:xfrm>
          <a:prstGeom prst="rect">
            <a:avLst/>
          </a:prstGeom>
        </p:spPr>
      </p:pic>
    </p:spTree>
    <p:extLst>
      <p:ext uri="{BB962C8B-B14F-4D97-AF65-F5344CB8AC3E}">
        <p14:creationId xmlns="" xmlns:p14="http://schemas.microsoft.com/office/powerpoint/2010/main" val="2139452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2572" y="342059"/>
            <a:ext cx="3993451" cy="2862322"/>
          </a:xfrm>
          <a:prstGeom prst="rect">
            <a:avLst/>
          </a:prstGeom>
          <a:noFill/>
        </p:spPr>
        <p:txBody>
          <a:bodyPr wrap="square" rtlCol="0">
            <a:spAutoFit/>
          </a:bodyPr>
          <a:lstStyle/>
          <a:p>
            <a:pPr algn="ctr"/>
            <a:r>
              <a:rPr lang="ru-RU" sz="3600" dirty="0" smtClean="0">
                <a:solidFill>
                  <a:srgbClr val="800000"/>
                </a:solidFill>
              </a:rPr>
              <a:t>.... Фрлањето на токсини, како пестициди  и други отровни отпади, во потоци и реки ... </a:t>
            </a:r>
            <a:endParaRPr lang="en-US" sz="3600" dirty="0">
              <a:solidFill>
                <a:srgbClr val="800000"/>
              </a:solidFill>
            </a:endParaRPr>
          </a:p>
        </p:txBody>
      </p:sp>
      <p:pic>
        <p:nvPicPr>
          <p:cNvPr id="3" name="Picture 2" descr="63284094.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645102" cy="6858000"/>
          </a:xfrm>
          <a:prstGeom prst="rect">
            <a:avLst/>
          </a:prstGeom>
        </p:spPr>
      </p:pic>
      <p:pic>
        <p:nvPicPr>
          <p:cNvPr id="4" name="Picture 3" descr="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62572" y="3927213"/>
            <a:ext cx="3657540" cy="2696826"/>
          </a:xfrm>
          <a:prstGeom prst="rect">
            <a:avLst/>
          </a:prstGeom>
        </p:spPr>
      </p:pic>
    </p:spTree>
    <p:extLst>
      <p:ext uri="{BB962C8B-B14F-4D97-AF65-F5344CB8AC3E}">
        <p14:creationId xmlns="" xmlns:p14="http://schemas.microsoft.com/office/powerpoint/2010/main" val="278883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5606614.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184" y="-1"/>
            <a:ext cx="9163184" cy="6858001"/>
          </a:xfrm>
          <a:prstGeom prst="rect">
            <a:avLst/>
          </a:prstGeom>
        </p:spPr>
      </p:pic>
      <p:sp>
        <p:nvSpPr>
          <p:cNvPr id="2" name="TextBox 1"/>
          <p:cNvSpPr txBox="1"/>
          <p:nvPr/>
        </p:nvSpPr>
        <p:spPr>
          <a:xfrm>
            <a:off x="294280" y="172299"/>
            <a:ext cx="8327563" cy="1077218"/>
          </a:xfrm>
          <a:prstGeom prst="rect">
            <a:avLst/>
          </a:prstGeom>
          <a:noFill/>
        </p:spPr>
        <p:txBody>
          <a:bodyPr wrap="square" rtlCol="0">
            <a:spAutoFit/>
          </a:bodyPr>
          <a:lstStyle/>
          <a:p>
            <a:r>
              <a:rPr lang="ru-RU" sz="3200" dirty="0" smtClean="0"/>
              <a:t>....Загубата  на дивината и уништувањето на шумите ... .. </a:t>
            </a:r>
            <a:endParaRPr lang="en-US" sz="3200" dirty="0"/>
          </a:p>
        </p:txBody>
      </p:sp>
      <p:pic>
        <p:nvPicPr>
          <p:cNvPr id="4" name="Picture 3" descr="3.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43899" y="4946619"/>
            <a:ext cx="2320313" cy="1710844"/>
          </a:xfrm>
          <a:prstGeom prst="rect">
            <a:avLst/>
          </a:prstGeom>
        </p:spPr>
      </p:pic>
    </p:spTree>
    <p:extLst>
      <p:ext uri="{BB962C8B-B14F-4D97-AF65-F5344CB8AC3E}">
        <p14:creationId xmlns="" xmlns:p14="http://schemas.microsoft.com/office/powerpoint/2010/main" val="367072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82431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83422" cy="6858001"/>
          </a:xfrm>
          <a:prstGeom prst="rect">
            <a:avLst/>
          </a:prstGeom>
        </p:spPr>
      </p:pic>
      <p:sp>
        <p:nvSpPr>
          <p:cNvPr id="2" name="TextBox 1"/>
          <p:cNvSpPr txBox="1"/>
          <p:nvPr/>
        </p:nvSpPr>
        <p:spPr>
          <a:xfrm>
            <a:off x="294280" y="464687"/>
            <a:ext cx="8427817" cy="1077218"/>
          </a:xfrm>
          <a:prstGeom prst="rect">
            <a:avLst/>
          </a:prstGeom>
          <a:noFill/>
        </p:spPr>
        <p:txBody>
          <a:bodyPr wrap="square" rtlCol="0">
            <a:spAutoFit/>
          </a:bodyPr>
          <a:lstStyle/>
          <a:p>
            <a:r>
              <a:rPr lang="en-US" sz="3200" dirty="0" smtClean="0">
                <a:solidFill>
                  <a:srgbClr val="CA3075"/>
                </a:solidFill>
              </a:rPr>
              <a:t>…..</a:t>
            </a:r>
            <a:r>
              <a:rPr lang="ru-RU" sz="3200" dirty="0" smtClean="0">
                <a:solidFill>
                  <a:srgbClr val="CA3075"/>
                </a:solidFill>
              </a:rPr>
              <a:t> и истребувањето на многу диви животински  видови.</a:t>
            </a:r>
            <a:endParaRPr lang="en-US" sz="3200" dirty="0">
              <a:solidFill>
                <a:srgbClr val="CA3075"/>
              </a:solidFill>
            </a:endParaRPr>
          </a:p>
        </p:txBody>
      </p:sp>
    </p:spTree>
    <p:extLst>
      <p:ext uri="{BB962C8B-B14F-4D97-AF65-F5344CB8AC3E}">
        <p14:creationId xmlns="" xmlns:p14="http://schemas.microsoft.com/office/powerpoint/2010/main" val="179866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4108"/>
          </a:xfrm>
          <a:prstGeom prst="rect">
            <a:avLst/>
          </a:prstGeom>
        </p:spPr>
      </p:pic>
      <p:sp>
        <p:nvSpPr>
          <p:cNvPr id="2" name="TextBox 1"/>
          <p:cNvSpPr txBox="1"/>
          <p:nvPr/>
        </p:nvSpPr>
        <p:spPr>
          <a:xfrm>
            <a:off x="411244" y="364418"/>
            <a:ext cx="3649043" cy="2800767"/>
          </a:xfrm>
          <a:prstGeom prst="rect">
            <a:avLst/>
          </a:prstGeom>
          <a:noFill/>
        </p:spPr>
        <p:txBody>
          <a:bodyPr wrap="square" rtlCol="0">
            <a:spAutoFit/>
          </a:bodyPr>
          <a:lstStyle/>
          <a:p>
            <a:pPr algn="ctr"/>
            <a:r>
              <a:rPr lang="ru-RU" sz="2800" dirty="0" smtClean="0">
                <a:solidFill>
                  <a:srgbClr val="0000FF"/>
                </a:solidFill>
              </a:rPr>
              <a:t>Во 1990 година Денот на планетата Земја се глобализираше, се мобилизираа над 200 милиони луѓе </a:t>
            </a:r>
            <a:r>
              <a:rPr lang="ru-RU" sz="3200" dirty="0" smtClean="0">
                <a:solidFill>
                  <a:srgbClr val="0000FF"/>
                </a:solidFill>
              </a:rPr>
              <a:t>во 141 земји</a:t>
            </a:r>
            <a:endParaRPr lang="en-US" sz="3200" dirty="0">
              <a:solidFill>
                <a:srgbClr val="0000FF"/>
              </a:solidFill>
            </a:endParaRPr>
          </a:p>
        </p:txBody>
      </p:sp>
      <p:pic>
        <p:nvPicPr>
          <p:cNvPr id="4" name="Picture 3" descr="20132368.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43324" y="364418"/>
            <a:ext cx="5068306" cy="4845301"/>
          </a:xfrm>
          <a:prstGeom prst="rect">
            <a:avLst/>
          </a:prstGeom>
        </p:spPr>
      </p:pic>
      <p:pic>
        <p:nvPicPr>
          <p:cNvPr id="5" name="Picture 4" descr="protest.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0863" y="3159673"/>
            <a:ext cx="4233858" cy="3423471"/>
          </a:xfrm>
          <a:prstGeom prst="rect">
            <a:avLst/>
          </a:prstGeom>
          <a:ln>
            <a:solidFill>
              <a:srgbClr val="CA3075"/>
            </a:solidFill>
          </a:ln>
        </p:spPr>
      </p:pic>
    </p:spTree>
    <p:extLst>
      <p:ext uri="{BB962C8B-B14F-4D97-AF65-F5344CB8AC3E}">
        <p14:creationId xmlns="" xmlns:p14="http://schemas.microsoft.com/office/powerpoint/2010/main" val="540012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earth.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6962" y="0"/>
            <a:ext cx="9022861" cy="6066291"/>
          </a:xfrm>
          <a:prstGeom prst="rect">
            <a:avLst/>
          </a:prstGeom>
        </p:spPr>
      </p:pic>
      <p:sp>
        <p:nvSpPr>
          <p:cNvPr id="2" name="TextBox 1"/>
          <p:cNvSpPr txBox="1"/>
          <p:nvPr/>
        </p:nvSpPr>
        <p:spPr>
          <a:xfrm>
            <a:off x="267344" y="345296"/>
            <a:ext cx="8588426" cy="1323439"/>
          </a:xfrm>
          <a:prstGeom prst="rect">
            <a:avLst/>
          </a:prstGeom>
          <a:noFill/>
        </p:spPr>
        <p:txBody>
          <a:bodyPr wrap="square" rtlCol="0">
            <a:spAutoFit/>
          </a:bodyPr>
          <a:lstStyle/>
          <a:p>
            <a:pPr algn="ctr"/>
            <a:r>
              <a:rPr lang="mk-MK" sz="4000" dirty="0" smtClean="0">
                <a:solidFill>
                  <a:srgbClr val="1CFF39"/>
                </a:solidFill>
              </a:rPr>
              <a:t>Ден на планетата Земја е глобален настан</a:t>
            </a:r>
            <a:endParaRPr lang="en-US" sz="4000" dirty="0">
              <a:solidFill>
                <a:srgbClr val="1CFF39"/>
              </a:solidFill>
            </a:endParaRPr>
          </a:p>
        </p:txBody>
      </p:sp>
      <p:sp>
        <p:nvSpPr>
          <p:cNvPr id="4" name="Rectangle 3"/>
          <p:cNvSpPr/>
          <p:nvPr/>
        </p:nvSpPr>
        <p:spPr>
          <a:xfrm>
            <a:off x="267344" y="2470788"/>
            <a:ext cx="2857239" cy="3970318"/>
          </a:xfrm>
          <a:prstGeom prst="rect">
            <a:avLst/>
          </a:prstGeom>
        </p:spPr>
        <p:txBody>
          <a:bodyPr wrap="square">
            <a:spAutoFit/>
          </a:bodyPr>
          <a:lstStyle/>
          <a:p>
            <a:pPr algn="ctr"/>
            <a:r>
              <a:rPr lang="ru-RU" sz="2800" dirty="0" smtClean="0">
                <a:solidFill>
                  <a:srgbClr val="FFFF00"/>
                </a:solidFill>
              </a:rPr>
              <a:t>Секоја година, се одржуваат активности и настани како знак на поддршка за животната средина на Земјата.</a:t>
            </a:r>
            <a:endParaRPr lang="en-US" sz="2800" dirty="0">
              <a:solidFill>
                <a:srgbClr val="FFFF00"/>
              </a:solidFill>
            </a:endParaRPr>
          </a:p>
        </p:txBody>
      </p:sp>
    </p:spTree>
    <p:extLst>
      <p:ext uri="{BB962C8B-B14F-4D97-AF65-F5344CB8AC3E}">
        <p14:creationId xmlns="" xmlns:p14="http://schemas.microsoft.com/office/powerpoint/2010/main" val="3124779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94280" y="280860"/>
            <a:ext cx="8528071" cy="1569660"/>
          </a:xfrm>
          <a:prstGeom prst="rect">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2400" dirty="0" smtClean="0"/>
              <a:t>Во 1995 година претседателот  Бил Клинтон  му го додели на сенаторот  Нелсон Претседателскиот медал на слободата - највисоката чест во однос  на цивилите во САД - за неговата улога како основач  на  Денот на планетата Земја.</a:t>
            </a:r>
            <a:endParaRPr lang="en-US" sz="2400" dirty="0"/>
          </a:p>
        </p:txBody>
      </p:sp>
      <p:pic>
        <p:nvPicPr>
          <p:cNvPr id="3" name="Picture 2" descr="nelson_231-4_presidential_medal_portrait.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61117" y="1783812"/>
            <a:ext cx="6135163" cy="4785427"/>
          </a:xfrm>
          <a:prstGeom prst="rect">
            <a:avLst/>
          </a:prstGeom>
          <a:ln>
            <a:solidFill>
              <a:srgbClr val="FFFF00"/>
            </a:solidFill>
          </a:ln>
        </p:spPr>
      </p:pic>
      <p:pic>
        <p:nvPicPr>
          <p:cNvPr id="5" name="Picture 4" descr="220px-PresMedalFreedom.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38898" y="2155800"/>
            <a:ext cx="1809873" cy="4286109"/>
          </a:xfrm>
          <a:prstGeom prst="rect">
            <a:avLst/>
          </a:prstGeom>
          <a:ln>
            <a:solidFill>
              <a:srgbClr val="FFFF00"/>
            </a:solidFill>
          </a:ln>
        </p:spPr>
      </p:pic>
    </p:spTree>
    <p:extLst>
      <p:ext uri="{BB962C8B-B14F-4D97-AF65-F5344CB8AC3E}">
        <p14:creationId xmlns="" xmlns:p14="http://schemas.microsoft.com/office/powerpoint/2010/main" val="2115057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191" y="247437"/>
            <a:ext cx="4193960" cy="2862322"/>
          </a:xfrm>
          <a:prstGeom prst="rect">
            <a:avLst/>
          </a:prstGeom>
          <a:noFill/>
        </p:spPr>
        <p:txBody>
          <a:bodyPr wrap="square" rtlCol="0">
            <a:spAutoFit/>
          </a:bodyPr>
          <a:lstStyle/>
          <a:p>
            <a:pPr algn="ctr"/>
            <a:r>
              <a:rPr lang="ru-RU" sz="2000" dirty="0" smtClean="0">
                <a:solidFill>
                  <a:srgbClr val="0000FF"/>
                </a:solidFill>
              </a:rPr>
              <a:t>Во 2010 година, на 40-годишнината од Денот на планетата Земја, Мрежата за планетата  Земја започна акција  "Милијарда активности  за зелено." Учесниците беа замолени да ги регистрираат своите «активности за зелено" и државите она што тие го прават за да се заштити животната средина.</a:t>
            </a:r>
            <a:endParaRPr lang="en-US" sz="2000" dirty="0">
              <a:solidFill>
                <a:srgbClr val="0000FF"/>
              </a:solidFill>
            </a:endParaRPr>
          </a:p>
        </p:txBody>
      </p:sp>
      <p:pic>
        <p:nvPicPr>
          <p:cNvPr id="3" name="Picture 2" descr="36835800.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4620578" cy="6858000"/>
          </a:xfrm>
          <a:prstGeom prst="rect">
            <a:avLst/>
          </a:prstGeom>
        </p:spPr>
      </p:pic>
      <p:pic>
        <p:nvPicPr>
          <p:cNvPr id="4" name="Picture 3"/>
          <p:cNvPicPr>
            <a:picLocks noChangeAspect="1"/>
          </p:cNvPicPr>
          <p:nvPr/>
        </p:nvPicPr>
        <p:blipFill>
          <a:blip r:embed="rId3"/>
          <a:stretch>
            <a:fillRect/>
          </a:stretch>
        </p:blipFill>
        <p:spPr>
          <a:xfrm>
            <a:off x="5876539" y="4217754"/>
            <a:ext cx="2305814" cy="2640245"/>
          </a:xfrm>
          <a:prstGeom prst="rect">
            <a:avLst/>
          </a:prstGeom>
        </p:spPr>
      </p:pic>
    </p:spTree>
    <p:extLst>
      <p:ext uri="{BB962C8B-B14F-4D97-AF65-F5344CB8AC3E}">
        <p14:creationId xmlns="" xmlns:p14="http://schemas.microsoft.com/office/powerpoint/2010/main" val="3016218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191" y="464687"/>
            <a:ext cx="6312836" cy="6189538"/>
          </a:xfrm>
          <a:prstGeom prst="rect">
            <a:avLst/>
          </a:prstGeom>
        </p:spPr>
      </p:pic>
      <p:sp>
        <p:nvSpPr>
          <p:cNvPr id="2" name="TextBox 1"/>
          <p:cNvSpPr txBox="1"/>
          <p:nvPr/>
        </p:nvSpPr>
        <p:spPr>
          <a:xfrm>
            <a:off x="5497261" y="464687"/>
            <a:ext cx="3475472" cy="4524315"/>
          </a:xfrm>
          <a:prstGeom prst="rect">
            <a:avLst/>
          </a:prstGeom>
          <a:noFill/>
        </p:spPr>
        <p:txBody>
          <a:bodyPr wrap="square" rtlCol="0">
            <a:spAutoFit/>
          </a:bodyPr>
          <a:lstStyle/>
          <a:p>
            <a:pPr algn="ctr"/>
            <a:r>
              <a:rPr lang="ru-RU" sz="3600" b="1" dirty="0" smtClean="0">
                <a:solidFill>
                  <a:srgbClr val="CA3075"/>
                </a:solidFill>
              </a:rPr>
              <a:t>До 22 април 2012 година, една милијарда акции беа регистрирани од страна на луѓето од целиот свет.</a:t>
            </a:r>
            <a:endParaRPr lang="en-US" sz="3600" b="1" dirty="0">
              <a:solidFill>
                <a:srgbClr val="CA3075"/>
              </a:solidFill>
            </a:endParaRPr>
          </a:p>
        </p:txBody>
      </p:sp>
    </p:spTree>
    <p:extLst>
      <p:ext uri="{BB962C8B-B14F-4D97-AF65-F5344CB8AC3E}">
        <p14:creationId xmlns="" xmlns:p14="http://schemas.microsoft.com/office/powerpoint/2010/main" val="2683381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34230"/>
            <a:ext cx="5594438" cy="6049579"/>
          </a:xfrm>
          <a:prstGeom prst="rect">
            <a:avLst/>
          </a:prstGeom>
        </p:spPr>
      </p:pic>
      <p:sp>
        <p:nvSpPr>
          <p:cNvPr id="2" name="TextBox 1"/>
          <p:cNvSpPr txBox="1"/>
          <p:nvPr/>
        </p:nvSpPr>
        <p:spPr>
          <a:xfrm>
            <a:off x="3446585" y="464687"/>
            <a:ext cx="5709947" cy="6986528"/>
          </a:xfrm>
          <a:prstGeom prst="rect">
            <a:avLst/>
          </a:prstGeom>
          <a:noFill/>
        </p:spPr>
        <p:txBody>
          <a:bodyPr wrap="square" rtlCol="0">
            <a:spAutoFit/>
          </a:bodyPr>
          <a:lstStyle/>
          <a:p>
            <a:r>
              <a:rPr lang="mk-MK" sz="3200" dirty="0" smtClean="0">
                <a:solidFill>
                  <a:srgbClr val="CA3075"/>
                </a:solidFill>
              </a:rPr>
              <a:t>Оваа година се слави 50 годишнина од првото одбележување на Денот на планетата </a:t>
            </a:r>
            <a:r>
              <a:rPr lang="mk-MK" sz="3200" dirty="0" smtClean="0">
                <a:solidFill>
                  <a:srgbClr val="CA3075"/>
                </a:solidFill>
              </a:rPr>
              <a:t>Земја</a:t>
            </a:r>
            <a:endParaRPr lang="en-US" sz="3200" smtClean="0">
              <a:solidFill>
                <a:srgbClr val="CA3075"/>
              </a:solidFill>
            </a:endParaRPr>
          </a:p>
          <a:p>
            <a:r>
              <a:rPr lang="mk-MK" sz="3200" smtClean="0">
                <a:solidFill>
                  <a:srgbClr val="CA3075"/>
                </a:solidFill>
              </a:rPr>
              <a:t> </a:t>
            </a:r>
            <a:r>
              <a:rPr lang="mk-MK" sz="3200" dirty="0" smtClean="0"/>
              <a:t>Да живееш, значи да бидеш одговорен, како за своите постапки, така и за постапките  на другите. Ако својата одговорност ја оставиш во туѓи раце, ја ризикуваш не само твојата иднина, туку и иднината на целата планета.</a:t>
            </a:r>
          </a:p>
          <a:p>
            <a:endParaRPr lang="en-US" sz="3200" dirty="0" smtClean="0">
              <a:solidFill>
                <a:srgbClr val="CA3075"/>
              </a:solidFill>
            </a:endParaRPr>
          </a:p>
          <a:p>
            <a:endParaRPr lang="en-US" sz="3200" dirty="0">
              <a:solidFill>
                <a:srgbClr val="CA3075"/>
              </a:solidFill>
            </a:endParaRPr>
          </a:p>
        </p:txBody>
      </p:sp>
    </p:spTree>
    <p:extLst>
      <p:ext uri="{BB962C8B-B14F-4D97-AF65-F5344CB8AC3E}">
        <p14:creationId xmlns="" xmlns:p14="http://schemas.microsoft.com/office/powerpoint/2010/main" val="3970247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pic>
        <p:nvPicPr>
          <p:cNvPr id="5" name="Picture 2" descr="MC900438227.WMF"/>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2354455" y="1408336"/>
            <a:ext cx="4308748" cy="411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84053" y="206797"/>
            <a:ext cx="2890657" cy="3539430"/>
          </a:xfrm>
          <a:prstGeom prst="rect">
            <a:avLst/>
          </a:prstGeom>
          <a:noFill/>
        </p:spPr>
        <p:txBody>
          <a:bodyPr wrap="square" rtlCol="0">
            <a:spAutoFit/>
          </a:bodyPr>
          <a:lstStyle/>
          <a:p>
            <a:r>
              <a:rPr lang="mk-MK" sz="3200" b="1" dirty="0" smtClean="0"/>
              <a:t> </a:t>
            </a:r>
            <a:r>
              <a:rPr lang="mk-MK" sz="3200" b="1" dirty="0" smtClean="0">
                <a:solidFill>
                  <a:srgbClr val="CA3075"/>
                </a:solidFill>
              </a:rPr>
              <a:t>Како јас можам да  придонесам  да се намали загадувањето и глобалното затоплување ?</a:t>
            </a:r>
            <a:endParaRPr lang="en-US" sz="3200" dirty="0">
              <a:solidFill>
                <a:srgbClr val="CA3075"/>
              </a:solidFill>
              <a:latin typeface="Marker Felt"/>
              <a:cs typeface="Marker Felt"/>
            </a:endParaRPr>
          </a:p>
        </p:txBody>
      </p:sp>
      <p:sp>
        <p:nvSpPr>
          <p:cNvPr id="7" name="TextBox 6"/>
          <p:cNvSpPr txBox="1"/>
          <p:nvPr/>
        </p:nvSpPr>
        <p:spPr>
          <a:xfrm>
            <a:off x="2138753" y="5130441"/>
            <a:ext cx="4895736" cy="769441"/>
          </a:xfrm>
          <a:prstGeom prst="rect">
            <a:avLst/>
          </a:prstGeom>
          <a:noFill/>
        </p:spPr>
        <p:txBody>
          <a:bodyPr wrap="square" rtlCol="0">
            <a:spAutoFit/>
          </a:bodyPr>
          <a:lstStyle/>
          <a:p>
            <a:pPr algn="ctr"/>
            <a:r>
              <a:rPr lang="ru-RU" sz="2400" dirty="0" smtClean="0">
                <a:latin typeface="Apple Chancery"/>
                <a:cs typeface="Apple Chancery"/>
              </a:rPr>
              <a:t>Среќен Ден на планетата Земја</a:t>
            </a:r>
            <a:r>
              <a:rPr lang="ru-RU" sz="4400" dirty="0" smtClean="0">
                <a:latin typeface="Apple Chancery"/>
                <a:cs typeface="Apple Chancery"/>
              </a:rPr>
              <a:t>!</a:t>
            </a:r>
            <a:endParaRPr lang="en-US" sz="4400" dirty="0">
              <a:latin typeface="Apple Chancery"/>
              <a:cs typeface="Apple Chancery"/>
            </a:endParaRPr>
          </a:p>
        </p:txBody>
      </p:sp>
      <p:sp>
        <p:nvSpPr>
          <p:cNvPr id="8" name="Rectangle 7"/>
          <p:cNvSpPr/>
          <p:nvPr/>
        </p:nvSpPr>
        <p:spPr>
          <a:xfrm>
            <a:off x="4797082" y="356358"/>
            <a:ext cx="4346917" cy="1938992"/>
          </a:xfrm>
          <a:prstGeom prst="rect">
            <a:avLst/>
          </a:prstGeom>
        </p:spPr>
        <p:txBody>
          <a:bodyPr wrap="square">
            <a:spAutoFit/>
          </a:bodyPr>
          <a:lstStyle/>
          <a:p>
            <a:r>
              <a:rPr lang="mk-MK" sz="4000" b="1" dirty="0" smtClean="0">
                <a:solidFill>
                  <a:srgbClr val="CA3075"/>
                </a:solidFill>
              </a:rPr>
              <a:t>Ш</a:t>
            </a:r>
            <a:r>
              <a:rPr lang="en-US" sz="4000" b="1" dirty="0" err="1" smtClean="0">
                <a:solidFill>
                  <a:srgbClr val="CA3075"/>
                </a:solidFill>
              </a:rPr>
              <a:t>то</a:t>
            </a:r>
            <a:r>
              <a:rPr lang="en-US" sz="4000" b="1" dirty="0" smtClean="0">
                <a:solidFill>
                  <a:srgbClr val="CA3075"/>
                </a:solidFill>
              </a:rPr>
              <a:t> </a:t>
            </a:r>
            <a:r>
              <a:rPr lang="en-US" sz="4000" b="1" dirty="0" err="1" smtClean="0">
                <a:solidFill>
                  <a:srgbClr val="CA3075"/>
                </a:solidFill>
              </a:rPr>
              <a:t>можам</a:t>
            </a:r>
            <a:r>
              <a:rPr lang="en-US" sz="4000" b="1" dirty="0" smtClean="0">
                <a:solidFill>
                  <a:srgbClr val="CA3075"/>
                </a:solidFill>
              </a:rPr>
              <a:t> </a:t>
            </a:r>
            <a:r>
              <a:rPr lang="en-US" sz="4000" b="1" dirty="0" err="1" smtClean="0">
                <a:solidFill>
                  <a:srgbClr val="CA3075"/>
                </a:solidFill>
              </a:rPr>
              <a:t>јас</a:t>
            </a:r>
            <a:r>
              <a:rPr lang="en-US" sz="4000" b="1" dirty="0" smtClean="0">
                <a:solidFill>
                  <a:srgbClr val="CA3075"/>
                </a:solidFill>
              </a:rPr>
              <a:t> </a:t>
            </a:r>
            <a:r>
              <a:rPr lang="en-US" sz="4000" b="1" dirty="0" err="1" smtClean="0">
                <a:solidFill>
                  <a:srgbClr val="CA3075"/>
                </a:solidFill>
              </a:rPr>
              <a:t>да</a:t>
            </a:r>
            <a:r>
              <a:rPr lang="en-US" sz="4000" b="1" dirty="0" smtClean="0">
                <a:solidFill>
                  <a:srgbClr val="CA3075"/>
                </a:solidFill>
              </a:rPr>
              <a:t> </a:t>
            </a:r>
            <a:r>
              <a:rPr lang="mk-MK" sz="4000" b="1" dirty="0" smtClean="0">
                <a:solidFill>
                  <a:srgbClr val="CA3075"/>
                </a:solidFill>
              </a:rPr>
              <a:t>направам </a:t>
            </a:r>
            <a:r>
              <a:rPr lang="en-US" sz="4000" b="1" dirty="0" smtClean="0">
                <a:solidFill>
                  <a:srgbClr val="CA3075"/>
                </a:solidFill>
              </a:rPr>
              <a:t> </a:t>
            </a:r>
            <a:r>
              <a:rPr lang="en-US" sz="4000" b="1" dirty="0" err="1" smtClean="0">
                <a:solidFill>
                  <a:srgbClr val="CA3075"/>
                </a:solidFill>
              </a:rPr>
              <a:t>за</a:t>
            </a:r>
            <a:r>
              <a:rPr lang="en-US" sz="4000" b="1" dirty="0" smtClean="0">
                <a:solidFill>
                  <a:srgbClr val="CA3075"/>
                </a:solidFill>
              </a:rPr>
              <a:t> </a:t>
            </a:r>
            <a:r>
              <a:rPr lang="mk-MK" sz="4000" b="1" dirty="0" smtClean="0">
                <a:solidFill>
                  <a:srgbClr val="CA3075"/>
                </a:solidFill>
              </a:rPr>
              <a:t> планетата Земја ?</a:t>
            </a:r>
            <a:endParaRPr lang="mk-MK" sz="4000" dirty="0">
              <a:solidFill>
                <a:srgbClr val="CA3075"/>
              </a:solidFill>
            </a:endParaRPr>
          </a:p>
        </p:txBody>
      </p:sp>
    </p:spTree>
    <p:extLst>
      <p:ext uri="{BB962C8B-B14F-4D97-AF65-F5344CB8AC3E}">
        <p14:creationId xmlns="" xmlns:p14="http://schemas.microsoft.com/office/powerpoint/2010/main" val="164660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81023" y="311904"/>
            <a:ext cx="3993449" cy="193899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ru-RU" sz="2800" dirty="0" smtClean="0">
                <a:solidFill>
                  <a:schemeClr val="accent5">
                    <a:lumMod val="20000"/>
                    <a:lumOff val="80000"/>
                  </a:schemeClr>
                </a:solidFill>
              </a:rPr>
              <a:t>Денот на планетата Земја се одбележува секоја година на 22 </a:t>
            </a:r>
            <a:r>
              <a:rPr lang="ru-RU" sz="3600" dirty="0" smtClean="0">
                <a:solidFill>
                  <a:schemeClr val="accent5">
                    <a:lumMod val="20000"/>
                    <a:lumOff val="80000"/>
                  </a:schemeClr>
                </a:solidFill>
              </a:rPr>
              <a:t>април.</a:t>
            </a:r>
            <a:endParaRPr lang="en-US" sz="3600" dirty="0">
              <a:solidFill>
                <a:schemeClr val="accent5">
                  <a:lumMod val="20000"/>
                  <a:lumOff val="80000"/>
                </a:schemeClr>
              </a:solidFill>
            </a:endParaRPr>
          </a:p>
        </p:txBody>
      </p:sp>
      <p:pic>
        <p:nvPicPr>
          <p:cNvPr id="3" name="Picture 2" descr="earth day.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11684" y="311904"/>
            <a:ext cx="4378512" cy="6228576"/>
          </a:xfrm>
          <a:prstGeom prst="rect">
            <a:avLst/>
          </a:prstGeom>
        </p:spPr>
      </p:pic>
      <p:pic>
        <p:nvPicPr>
          <p:cNvPr id="6" name="Picture 2" descr="MC900438227.WM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82285" y="2439882"/>
            <a:ext cx="4308748" cy="4110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5435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3">
              <a:lumMod val="40000"/>
              <a:lumOff val="60000"/>
            </a:schemeClr>
          </a:bgClr>
        </a:pattFill>
        <a:effectLst/>
      </p:bgPr>
    </p:bg>
    <p:spTree>
      <p:nvGrpSpPr>
        <p:cNvPr id="1" name=""/>
        <p:cNvGrpSpPr/>
        <p:nvPr/>
      </p:nvGrpSpPr>
      <p:grpSpPr>
        <a:xfrm>
          <a:off x="0" y="0"/>
          <a:ext cx="0" cy="0"/>
          <a:chOff x="0" y="0"/>
          <a:chExt cx="0" cy="0"/>
        </a:xfrm>
      </p:grpSpPr>
      <p:sp>
        <p:nvSpPr>
          <p:cNvPr id="2" name="TextBox 1"/>
          <p:cNvSpPr txBox="1"/>
          <p:nvPr/>
        </p:nvSpPr>
        <p:spPr>
          <a:xfrm>
            <a:off x="1161636" y="5405783"/>
            <a:ext cx="6825266" cy="1569660"/>
          </a:xfrm>
          <a:prstGeom prst="rect">
            <a:avLst/>
          </a:prstGeom>
          <a:solidFill>
            <a:srgbClr val="F7FD7B"/>
          </a:solid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ru-RU" sz="3200" dirty="0" smtClean="0">
                <a:solidFill>
                  <a:srgbClr val="000090"/>
                </a:solidFill>
              </a:rPr>
              <a:t>Целта е да се покаже глобална поддршка за заштита на нашата околина</a:t>
            </a:r>
            <a:r>
              <a:rPr lang="en-US" sz="3200" dirty="0" smtClean="0">
                <a:solidFill>
                  <a:srgbClr val="000090"/>
                </a:solidFill>
              </a:rPr>
              <a:t>.</a:t>
            </a:r>
            <a:endParaRPr lang="en-US" sz="3200" dirty="0">
              <a:solidFill>
                <a:srgbClr val="000090"/>
              </a:solidFill>
            </a:endParaRPr>
          </a:p>
        </p:txBody>
      </p:sp>
      <p:sp>
        <p:nvSpPr>
          <p:cNvPr id="4" name="Rectangle 3"/>
          <p:cNvSpPr/>
          <p:nvPr/>
        </p:nvSpPr>
        <p:spPr>
          <a:xfrm>
            <a:off x="634942" y="1587597"/>
            <a:ext cx="7953484" cy="340915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arth day2.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2159" y="1780257"/>
            <a:ext cx="7473100" cy="2962967"/>
          </a:xfrm>
          <a:prstGeom prst="rect">
            <a:avLst/>
          </a:prstGeom>
          <a:ln w="57150" cmpd="sng">
            <a:solidFill>
              <a:srgbClr val="0000FF"/>
            </a:solidFill>
          </a:ln>
        </p:spPr>
      </p:pic>
      <p:sp>
        <p:nvSpPr>
          <p:cNvPr id="5" name="Rectangle 4"/>
          <p:cNvSpPr/>
          <p:nvPr/>
        </p:nvSpPr>
        <p:spPr>
          <a:xfrm>
            <a:off x="1161634" y="248154"/>
            <a:ext cx="6825267" cy="1569660"/>
          </a:xfrm>
          <a:prstGeom prst="rect">
            <a:avLst/>
          </a:prstGeom>
          <a:ln w="38100" cmpd="sng">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ru-RU" sz="3200" dirty="0" smtClean="0">
                <a:solidFill>
                  <a:srgbClr val="000090"/>
                </a:solidFill>
              </a:rPr>
              <a:t>Денот на планетата Земја се прославува во  192 земји низ целиот свет.</a:t>
            </a:r>
            <a:endParaRPr lang="en-US" sz="3200" dirty="0">
              <a:solidFill>
                <a:srgbClr val="000090"/>
              </a:solidFill>
            </a:endParaRPr>
          </a:p>
        </p:txBody>
      </p:sp>
    </p:spTree>
    <p:extLst>
      <p:ext uri="{BB962C8B-B14F-4D97-AF65-F5344CB8AC3E}">
        <p14:creationId xmlns="" xmlns:p14="http://schemas.microsoft.com/office/powerpoint/2010/main" val="171148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10" y="-33424"/>
            <a:ext cx="9306913" cy="6891424"/>
          </a:xfrm>
          <a:prstGeom prst="rect">
            <a:avLst/>
          </a:prstGeom>
        </p:spPr>
      </p:pic>
      <p:sp>
        <p:nvSpPr>
          <p:cNvPr id="2" name="TextBox 1"/>
          <p:cNvSpPr txBox="1"/>
          <p:nvPr/>
        </p:nvSpPr>
        <p:spPr>
          <a:xfrm>
            <a:off x="1403556" y="1058275"/>
            <a:ext cx="6432965"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200" dirty="0" smtClean="0"/>
              <a:t>Првиот Ден на планетата Земја се одржа на 22 април, 1970 година.</a:t>
            </a:r>
            <a:endParaRPr lang="en-US" sz="3200" dirty="0"/>
          </a:p>
        </p:txBody>
      </p:sp>
      <p:pic>
        <p:nvPicPr>
          <p:cNvPr id="4" name="Picture 3" descr="earth day.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13961" y="2539590"/>
            <a:ext cx="3397470" cy="2944474"/>
          </a:xfrm>
          <a:prstGeom prst="rect">
            <a:avLst/>
          </a:prstGeom>
        </p:spPr>
      </p:pic>
      <p:pic>
        <p:nvPicPr>
          <p:cNvPr id="5" name="Picture 4" descr="images.jpe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79028" y="2672100"/>
            <a:ext cx="3260248" cy="2811964"/>
          </a:xfrm>
          <a:prstGeom prst="rect">
            <a:avLst/>
          </a:prstGeom>
          <a:ln>
            <a:solidFill>
              <a:srgbClr val="FF0000"/>
            </a:solidFill>
          </a:ln>
        </p:spPr>
      </p:pic>
    </p:spTree>
    <p:extLst>
      <p:ext uri="{BB962C8B-B14F-4D97-AF65-F5344CB8AC3E}">
        <p14:creationId xmlns="" xmlns:p14="http://schemas.microsoft.com/office/powerpoint/2010/main" val="734421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Vert">
          <a:fgClr>
            <a:schemeClr val="accent2">
              <a:lumMod val="75000"/>
            </a:schemeClr>
          </a:fgClr>
          <a:bgClr>
            <a:srgbClr val="000090"/>
          </a:bgClr>
        </a:pattFill>
        <a:effectLst/>
      </p:bgPr>
    </p:bg>
    <p:spTree>
      <p:nvGrpSpPr>
        <p:cNvPr id="1" name=""/>
        <p:cNvGrpSpPr/>
        <p:nvPr/>
      </p:nvGrpSpPr>
      <p:grpSpPr>
        <a:xfrm>
          <a:off x="0" y="0"/>
          <a:ext cx="0" cy="0"/>
          <a:chOff x="0" y="0"/>
          <a:chExt cx="0" cy="0"/>
        </a:xfrm>
      </p:grpSpPr>
      <p:sp>
        <p:nvSpPr>
          <p:cNvPr id="3" name="TextBox 2"/>
          <p:cNvSpPr txBox="1"/>
          <p:nvPr/>
        </p:nvSpPr>
        <p:spPr>
          <a:xfrm>
            <a:off x="969122" y="300808"/>
            <a:ext cx="7118034" cy="1077218"/>
          </a:xfrm>
          <a:prstGeom prst="rect">
            <a:avLst/>
          </a:prstGeom>
          <a:ln w="38100" cmpd="sng">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sz="3200" dirty="0" smtClean="0">
                <a:solidFill>
                  <a:srgbClr val="000090"/>
                </a:solidFill>
                <a:latin typeface="Marker Felt"/>
                <a:cs typeface="Marker Felt"/>
              </a:rPr>
              <a:t>Зошто  започнал  да се одбележува Денот на планетата Земја?</a:t>
            </a:r>
            <a:endParaRPr lang="en-US" sz="3200" dirty="0">
              <a:solidFill>
                <a:srgbClr val="000090"/>
              </a:solidFill>
              <a:latin typeface="Marker Felt"/>
              <a:cs typeface="Marker Felt"/>
            </a:endParaRPr>
          </a:p>
        </p:txBody>
      </p:sp>
      <p:sp>
        <p:nvSpPr>
          <p:cNvPr id="5" name="Rectangle 4"/>
          <p:cNvSpPr/>
          <p:nvPr/>
        </p:nvSpPr>
        <p:spPr>
          <a:xfrm>
            <a:off x="1503810" y="1487327"/>
            <a:ext cx="5965113" cy="4796214"/>
          </a:xfrm>
          <a:prstGeom prst="rect">
            <a:avLst/>
          </a:prstGeom>
          <a:solidFill>
            <a:srgbClr val="CCFFCC"/>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3-04-02 at 8.10.19 P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38840" y="1768500"/>
            <a:ext cx="5279194" cy="4235399"/>
          </a:xfrm>
          <a:prstGeom prst="rect">
            <a:avLst/>
          </a:prstGeom>
          <a:solidFill>
            <a:srgbClr val="FF0000"/>
          </a:solidFill>
          <a:ln w="38100" cmpd="sng">
            <a:solidFill>
              <a:srgbClr val="FF0000"/>
            </a:solidFill>
          </a:ln>
        </p:spPr>
      </p:pic>
    </p:spTree>
    <p:extLst>
      <p:ext uri="{BB962C8B-B14F-4D97-AF65-F5344CB8AC3E}">
        <p14:creationId xmlns="" xmlns:p14="http://schemas.microsoft.com/office/powerpoint/2010/main" val="118369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tory.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14845" y="393758"/>
            <a:ext cx="8157125" cy="1569660"/>
          </a:xfrm>
          <a:prstGeom prst="rect">
            <a:avLst/>
          </a:prstGeom>
          <a:ln w="38100" cmpd="sng">
            <a:solidFill>
              <a:srgbClr val="800000"/>
            </a:solidFill>
          </a:ln>
        </p:spPr>
        <p:style>
          <a:lnRef idx="1">
            <a:schemeClr val="dk1"/>
          </a:lnRef>
          <a:fillRef idx="2">
            <a:schemeClr val="dk1"/>
          </a:fillRef>
          <a:effectRef idx="1">
            <a:schemeClr val="dk1"/>
          </a:effectRef>
          <a:fontRef idx="minor">
            <a:schemeClr val="dk1"/>
          </a:fontRef>
        </p:style>
        <p:txBody>
          <a:bodyPr wrap="square">
            <a:spAutoFit/>
          </a:bodyPr>
          <a:lstStyle/>
          <a:p>
            <a:pPr algn="ctr"/>
            <a:r>
              <a:rPr lang="ru-RU" sz="3200" dirty="0" smtClean="0">
                <a:solidFill>
                  <a:srgbClr val="000090"/>
                </a:solidFill>
              </a:rPr>
              <a:t>Во доцните 1960-ти и во 1970-те години,  многу малку луѓе обрнуваа внимание на штетите што  се прават на нашата околина.</a:t>
            </a:r>
            <a:endParaRPr lang="en-US" sz="3200" dirty="0">
              <a:solidFill>
                <a:srgbClr val="000090"/>
              </a:solidFill>
            </a:endParaRPr>
          </a:p>
        </p:txBody>
      </p:sp>
    </p:spTree>
    <p:extLst>
      <p:ext uri="{BB962C8B-B14F-4D97-AF65-F5344CB8AC3E}">
        <p14:creationId xmlns="" xmlns:p14="http://schemas.microsoft.com/office/powerpoint/2010/main" val="108829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84108"/>
          </a:xfrm>
          <a:prstGeom prst="rect">
            <a:avLst/>
          </a:prstGeom>
        </p:spPr>
      </p:pic>
      <p:sp>
        <p:nvSpPr>
          <p:cNvPr id="2" name="TextBox 1"/>
          <p:cNvSpPr txBox="1"/>
          <p:nvPr/>
        </p:nvSpPr>
        <p:spPr>
          <a:xfrm>
            <a:off x="40185" y="3752546"/>
            <a:ext cx="4919814" cy="2308324"/>
          </a:xfrm>
          <a:prstGeom prst="rect">
            <a:avLst/>
          </a:prstGeom>
          <a:noFill/>
        </p:spPr>
        <p:txBody>
          <a:bodyPr wrap="square" rtlCol="0">
            <a:spAutoFit/>
          </a:bodyPr>
          <a:lstStyle/>
          <a:p>
            <a:pPr algn="ctr"/>
            <a:r>
              <a:rPr lang="ru-RU" sz="2400" dirty="0" smtClean="0"/>
              <a:t>Повеќето луѓе ,а посебно Американците  возеа многу големи автомобили.Не само што  се користеа претерано нафтени производи, туку и  емисиите на гас  многу го загадуваа воздухот</a:t>
            </a:r>
            <a:r>
              <a:rPr lang="en-US" sz="2400" dirty="0" smtClean="0"/>
              <a:t>.</a:t>
            </a:r>
            <a:endParaRPr lang="en-US" sz="2400" dirty="0"/>
          </a:p>
        </p:txBody>
      </p:sp>
      <p:pic>
        <p:nvPicPr>
          <p:cNvPr id="4" name="Picture 3" descr="images.jpe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5807" y="234703"/>
            <a:ext cx="4611398" cy="3458548"/>
          </a:xfrm>
          <a:prstGeom prst="rect">
            <a:avLst/>
          </a:prstGeom>
          <a:ln>
            <a:solidFill>
              <a:srgbClr val="1CFF39"/>
            </a:solidFill>
          </a:ln>
        </p:spPr>
      </p:pic>
      <p:pic>
        <p:nvPicPr>
          <p:cNvPr id="5" name="Picture 4" descr="Unknown.jpe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143798" y="552218"/>
            <a:ext cx="3819394" cy="2860859"/>
          </a:xfrm>
          <a:prstGeom prst="rect">
            <a:avLst/>
          </a:prstGeom>
          <a:ln>
            <a:solidFill>
              <a:srgbClr val="1CFF39"/>
            </a:solidFill>
          </a:ln>
        </p:spPr>
      </p:pic>
      <p:pic>
        <p:nvPicPr>
          <p:cNvPr id="7" name="Picture 6" descr="car.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857205" y="3826944"/>
            <a:ext cx="4180951" cy="2625637"/>
          </a:xfrm>
          <a:prstGeom prst="rect">
            <a:avLst/>
          </a:prstGeom>
        </p:spPr>
      </p:pic>
    </p:spTree>
    <p:extLst>
      <p:ext uri="{BB962C8B-B14F-4D97-AF65-F5344CB8AC3E}">
        <p14:creationId xmlns="" xmlns:p14="http://schemas.microsoft.com/office/powerpoint/2010/main" val="2438126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38148" cy="6858000"/>
          </a:xfrm>
          <a:prstGeom prst="rect">
            <a:avLst/>
          </a:prstGeom>
        </p:spPr>
      </p:pic>
      <p:sp>
        <p:nvSpPr>
          <p:cNvPr id="2" name="TextBox 1"/>
          <p:cNvSpPr txBox="1"/>
          <p:nvPr/>
        </p:nvSpPr>
        <p:spPr>
          <a:xfrm>
            <a:off x="2227812" y="2562315"/>
            <a:ext cx="6678085" cy="2062103"/>
          </a:xfrm>
          <a:prstGeom prst="rect">
            <a:avLst/>
          </a:prstGeom>
          <a:noFill/>
        </p:spPr>
        <p:txBody>
          <a:bodyPr wrap="square" rtlCol="0">
            <a:spAutoFit/>
          </a:bodyPr>
          <a:lstStyle/>
          <a:p>
            <a:pPr algn="ctr"/>
            <a:r>
              <a:rPr lang="ru-RU" sz="3200" dirty="0" smtClean="0"/>
              <a:t/>
            </a:r>
            <a:br>
              <a:rPr lang="ru-RU" sz="3200" dirty="0" smtClean="0"/>
            </a:br>
            <a:r>
              <a:rPr lang="ru-RU" sz="3200" dirty="0" smtClean="0"/>
              <a:t>Малку  обрнуваа  внимание на штетата што се прави на животната средина</a:t>
            </a:r>
            <a:r>
              <a:rPr lang="en-US" sz="3200" dirty="0" smtClean="0"/>
              <a:t>.</a:t>
            </a:r>
            <a:endParaRPr lang="en-US" sz="3200" dirty="0"/>
          </a:p>
        </p:txBody>
      </p:sp>
    </p:spTree>
    <p:extLst>
      <p:ext uri="{BB962C8B-B14F-4D97-AF65-F5344CB8AC3E}">
        <p14:creationId xmlns="" xmlns:p14="http://schemas.microsoft.com/office/powerpoint/2010/main" val="121889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1669</TotalTime>
  <Words>517</Words>
  <Application>Microsoft Macintosh PowerPoint</Application>
  <PresentationFormat>On-screen Show (4:3)</PresentationFormat>
  <Paragraphs>30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Shelby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Smith</dc:creator>
  <cp:lastModifiedBy>Maja</cp:lastModifiedBy>
  <cp:revision>90</cp:revision>
  <dcterms:created xsi:type="dcterms:W3CDTF">2013-03-31T22:44:55Z</dcterms:created>
  <dcterms:modified xsi:type="dcterms:W3CDTF">2020-04-09T08:50:58Z</dcterms:modified>
</cp:coreProperties>
</file>