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8" autoAdjust="0"/>
    <p:restoredTop sz="94660"/>
  </p:normalViewPr>
  <p:slideViewPr>
    <p:cSldViewPr snapToGrid="0">
      <p:cViewPr>
        <p:scale>
          <a:sx n="90" d="100"/>
          <a:sy n="90" d="100"/>
        </p:scale>
        <p:origin x="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D61F0-6B6D-4E45-B29B-D4A2DA72A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D1B302-BB0B-4833-A55C-E40145B35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A8167-D4BA-42BF-B3BB-B4BAE441B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5FB-CC96-4A92-9176-B96B12566390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CE900-9616-4D23-8164-6A550DC13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51249-AE04-40C1-8FCB-200476E4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224F-49BD-40D3-92A8-A36C35E5312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80907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BA83B-A6DD-4D17-B1FB-E976D8F28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524F96-EE98-4070-B0CA-69B38AD3C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392A5-9237-4C96-A380-DA54F7093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5FB-CC96-4A92-9176-B96B12566390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ABF23-23CE-46D5-A41B-8ECD4B3B8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4BD05-C3F3-4839-BEAF-8E2960C65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224F-49BD-40D3-92A8-A36C35E5312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43840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0020C5-DBD2-447F-BF93-50D7F9DFB9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170108-741E-4250-ABAA-3C2D04D6C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71262-750B-44C6-8CC9-BAFAB03DF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5FB-CC96-4A92-9176-B96B12566390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21868-B2CF-4CC9-89D3-D5088029F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6FD6A-C30F-4DD7-A600-58D9C5DB5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224F-49BD-40D3-92A8-A36C35E5312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08233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703F8-33E0-4D1C-9B37-47BAEF87B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6C096-EFE8-40A5-8DF6-7EDB4A328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1CF36-D7F2-4557-8E88-67A1118CB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5FB-CC96-4A92-9176-B96B12566390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2DC29-CB2F-4AEF-83D3-A5C8E4711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5BDB9-00E6-4B06-8ECA-41B9BD1FA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224F-49BD-40D3-92A8-A36C35E5312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5804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1A94D-27CC-4B1B-A0F4-05F632071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71B26-31D3-45DD-B61D-82D7B3FD9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FFAD6-2A31-44F0-BC6C-034088515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5FB-CC96-4A92-9176-B96B12566390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58573-E796-48EA-B9CD-0CB2FC54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F2F29-F859-4ED3-AB41-87D8F5681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224F-49BD-40D3-92A8-A36C35E5312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208196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01861-6F23-42C3-B467-7BA94D651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D3F7F-BD08-44C3-88AB-380F443FD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5F87F-7DB3-4457-9799-B119B67D5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92685-478E-4C33-9B9B-BEF58BE0E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5FB-CC96-4A92-9176-B96B12566390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D838D-2B31-4345-9631-AAC00DC3E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B9DE4-D40E-4BC2-89B3-DE65059AD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224F-49BD-40D3-92A8-A36C35E5312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5706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0C056-0D8D-44E3-9B0A-A95CDF07E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350862-B5B3-4457-9D86-01F442390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413167-0D80-4724-B6C4-7F201DA5C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B74C42-D0FA-43DD-8DDA-FCF3A32296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593CAB-D922-4B19-AA4A-180D70BF11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AC11F9-F982-4DF7-8A1B-14FB6A887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5FB-CC96-4A92-9176-B96B12566390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9E8242-0EAB-4817-BFB6-571625FE8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CBA10-E80A-469E-9271-0E309D560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224F-49BD-40D3-92A8-A36C35E5312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66861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9B456-2BB7-46E0-A68A-9C62C0F51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6FF1BC-2894-4509-A925-06A5AD845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5FB-CC96-4A92-9176-B96B12566390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BE0382-72D8-470A-8850-D5C971D11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560516-A79F-44AD-91AE-4ADF7E8C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224F-49BD-40D3-92A8-A36C35E5312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84275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2A25CF-41D9-4276-A832-438903328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5FB-CC96-4A92-9176-B96B12566390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7EF245-D539-4C68-909D-482619E0D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4EAAD-A120-4CB3-BF02-0E8C9EF0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224F-49BD-40D3-92A8-A36C35E5312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369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572B0-CE9A-4055-8F73-B0D374BB9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83B8A-9DBD-4275-9EF9-F8F020715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3A9195-3B7B-4DD2-8A7B-442F35439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AE466C-63C6-44CA-B7D0-79B239A5D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5FB-CC96-4A92-9176-B96B12566390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D8E52-AFFF-43C8-ACA9-C5BDF84DD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50CB9-BA35-44E1-83EF-38CEDDFF2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224F-49BD-40D3-92A8-A36C35E5312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32707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01B32-86F1-439D-82E0-18D13D34A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7CE47E-3ACE-43FD-9873-1DBAA02CE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D6ACE-F68F-45D8-A7ED-4A132A048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4395FD-D6F8-4462-BADF-ED9C79C60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5FB-CC96-4A92-9176-B96B12566390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89CE4-D177-4156-B6F3-B7E9CFC8E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EAFF2-93B0-4037-AE27-29E65505E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B224F-49BD-40D3-92A8-A36C35E5312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37778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DAF94-3AC9-4E10-BEB1-00B06EB19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7D564-F757-44DB-B83F-E76C6F984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9D51A-532C-4BBA-9E71-5D3F2B90F9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ED5FB-CC96-4A92-9176-B96B12566390}" type="datetimeFigureOut">
              <a:rPr lang="mk-MK" smtClean="0"/>
              <a:t>13.4.2020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00AB2-2BB4-4E6B-A124-E16417FB0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626C7-C350-41F5-958C-48ECD495E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B224F-49BD-40D3-92A8-A36C35E53122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69319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124DB-9410-4A2E-92C5-7D1DA06F69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sz="8800" dirty="0"/>
              <a:t>Примена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DA9DC1-E7C1-472A-B2DE-96A5A5BB6B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 sz="4400" dirty="0"/>
              <a:t>на равенки во задачи</a:t>
            </a:r>
          </a:p>
        </p:txBody>
      </p:sp>
    </p:spTree>
    <p:extLst>
      <p:ext uri="{BB962C8B-B14F-4D97-AF65-F5344CB8AC3E}">
        <p14:creationId xmlns:p14="http://schemas.microsoft.com/office/powerpoint/2010/main" val="159660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E89D99E1-27E4-499E-91C0-B6B30F9A1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88913"/>
            <a:ext cx="799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2000" u="sng" dirty="0">
                <a:latin typeface="Comic Sans MS" panose="030F0702030302020204" pitchFamily="66" charset="0"/>
              </a:rPr>
              <a:t>Пример 6</a:t>
            </a:r>
            <a:r>
              <a:rPr lang="hr-HR" altLang="sr-Latn-RS" sz="2000" dirty="0">
                <a:latin typeface="Comic Sans MS" panose="030F0702030302020204" pitchFamily="66" charset="0"/>
              </a:rPr>
              <a:t>:</a:t>
            </a:r>
            <a:endParaRPr lang="en-US" altLang="sr-Latn-RS" sz="2000" dirty="0">
              <a:latin typeface="Comic Sans MS" panose="030F0702030302020204" pitchFamily="66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E839229A-F71D-4C5E-865D-8A089CD02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901825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1. </a:t>
            </a:r>
            <a:r>
              <a:rPr lang="mk-MK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јато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endParaRPr lang="en-US" altLang="sr-Latn-R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84C29335-961D-4C2A-8BA8-9BB814A79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327275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2. </a:t>
            </a:r>
            <a:r>
              <a:rPr lang="mk-MK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јато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endParaRPr lang="en-US" altLang="sr-Latn-R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E12D91AC-EF69-409F-9C07-70B7129A4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838" y="23352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4EFB43D9-091D-470A-9C49-D3DA4BAE7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90182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2x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7FBF0D40-EE32-465A-84C0-FD7E8BB74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36487"/>
            <a:ext cx="88201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Летаат две јата птици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. 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Првото јато има 2 пати повеќе птици од второто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/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Ако 20 птици од второто прејдат во првото јато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, 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тогаш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</a:p>
          <a:p>
            <a:pPr eaLnBrk="1" hangingPunct="1"/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вопрвото јато ќе има 3пати повеќе птици него во второто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. 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По колку птици имало во секое јато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?</a:t>
            </a:r>
            <a:endParaRPr lang="en-US" altLang="sr-Latn-R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AD6DA4A1-8696-4263-92F0-F7B178BC8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1628775"/>
            <a:ext cx="43561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latin typeface="Comic Sans MS" panose="030F0702030302020204" pitchFamily="66" charset="0"/>
              </a:rPr>
              <a:t>1.Внимателмо да го прочитаме текстот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ACB92EBA-FD72-45ED-A41B-8623065A6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1981262"/>
            <a:ext cx="48625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2.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Јатото што има </a:t>
            </a:r>
            <a:r>
              <a:rPr lang="mk-MK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помалце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го означуваме со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813948B8-0C89-48FA-9336-FAE7FC339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2252276"/>
            <a:ext cx="417671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3.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Сега воочуваме колку птици од </a:t>
            </a:r>
            <a:r>
              <a:rPr lang="hr-HR" altLang="sr-Latn-RS" sz="1400" b="1" dirty="0">
                <a:latin typeface="Comic Sans MS" panose="030F0702030302020204" pitchFamily="66" charset="0"/>
              </a:rPr>
              <a:t>1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то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јато во однос нс </a:t>
            </a:r>
            <a:r>
              <a:rPr lang="hr-HR" altLang="sr-Latn-RS" sz="1400" b="1" dirty="0">
                <a:latin typeface="Comic Sans MS" panose="030F0702030302020204" pitchFamily="66" charset="0"/>
              </a:rPr>
              <a:t>2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то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јато и го запишуваме со помош на х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C9A23B1A-E924-4593-91B0-5F037C326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3925" y="2911475"/>
            <a:ext cx="4105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4.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Со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и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ги означивме птиците пред да преминуваат од едно јато во друго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A41E7BB4-6568-45CB-A33F-2958AC5EC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113" y="1557338"/>
            <a:ext cx="792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6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пред</a:t>
            </a:r>
            <a:endParaRPr lang="en-US" altLang="sr-Latn-RS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 Box 16">
            <a:extLst>
              <a:ext uri="{FF2B5EF4-FFF2-40B4-BE49-F238E27FC236}">
                <a16:creationId xmlns:a16="http://schemas.microsoft.com/office/drawing/2014/main" id="{71FB5330-A74C-4047-93E7-45D5CDB9D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3618" y="3386543"/>
            <a:ext cx="41052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latin typeface="Comic Sans MS" panose="030F0702030302020204" pitchFamily="66" charset="0"/>
              </a:rPr>
              <a:t>Маѓутоа, после преоѓањето бројната состојба се променила. Да го запишеме тоа со помош на х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04EB2E5B-F35C-4E10-9803-4C7D77077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1557338"/>
            <a:ext cx="1008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6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после</a:t>
            </a:r>
            <a:endParaRPr lang="en-US" altLang="sr-Latn-RS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 Box 22">
            <a:extLst>
              <a:ext uri="{FF2B5EF4-FFF2-40B4-BE49-F238E27FC236}">
                <a16:creationId xmlns:a16="http://schemas.microsoft.com/office/drawing/2014/main" id="{0C1899CA-AD3A-4F0F-808F-B33CD48B3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1895475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2x+20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 Box 27">
            <a:extLst>
              <a:ext uri="{FF2B5EF4-FFF2-40B4-BE49-F238E27FC236}">
                <a16:creationId xmlns:a16="http://schemas.microsoft.com/office/drawing/2014/main" id="{558C351D-1737-4075-A9FC-EB60360A7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2341563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x-20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 Box 28">
            <a:extLst>
              <a:ext uri="{FF2B5EF4-FFF2-40B4-BE49-F238E27FC236}">
                <a16:creationId xmlns:a16="http://schemas.microsoft.com/office/drawing/2014/main" id="{ADC054F6-91B2-4030-9740-3E0E18AA6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4046537"/>
            <a:ext cx="46799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5.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После што двете состојби</a:t>
            </a:r>
            <a:r>
              <a:rPr lang="hr-HR" altLang="sr-Latn-RS" sz="1400" b="1" dirty="0">
                <a:latin typeface="Comic Sans MS" panose="030F0702030302020204" pitchFamily="66" charset="0"/>
              </a:rPr>
              <a:t>(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пред и после промените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)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ги означивме со помош на 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x,</a:t>
            </a:r>
            <a:r>
              <a:rPr lang="mk-MK" altLang="sr-Latn-RS" sz="1400" b="1" dirty="0">
                <a:latin typeface="Comic Sans MS" panose="030F0702030302020204" pitchFamily="66" charset="0"/>
              </a:rPr>
              <a:t> подвлекуваме.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Line 29">
            <a:extLst>
              <a:ext uri="{FF2B5EF4-FFF2-40B4-BE49-F238E27FC236}">
                <a16:creationId xmlns:a16="http://schemas.microsoft.com/office/drawing/2014/main" id="{BDEF91F1-706B-4BEC-A443-7AC475B3CE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2781300"/>
            <a:ext cx="29527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19" name="Text Box 30">
            <a:extLst>
              <a:ext uri="{FF2B5EF4-FFF2-40B4-BE49-F238E27FC236}">
                <a16:creationId xmlns:a16="http://schemas.microsoft.com/office/drawing/2014/main" id="{A12851E4-073D-415D-AF0F-5D73593B8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4772025"/>
            <a:ext cx="41052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6.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Во текстот го воочуваме податокот кој уште не сме го искористиле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Со помош на него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ја запишуваме равенката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Oval 31">
            <a:extLst>
              <a:ext uri="{FF2B5EF4-FFF2-40B4-BE49-F238E27FC236}">
                <a16:creationId xmlns:a16="http://schemas.microsoft.com/office/drawing/2014/main" id="{B3169777-3CC2-496D-A0A2-565731F43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080996"/>
            <a:ext cx="6769100" cy="433388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21" name="Oval 32">
            <a:extLst>
              <a:ext uri="{FF2B5EF4-FFF2-40B4-BE49-F238E27FC236}">
                <a16:creationId xmlns:a16="http://schemas.microsoft.com/office/drawing/2014/main" id="{B045C8E1-E57F-4E5C-B489-B00D7EDC2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884192"/>
            <a:ext cx="1079500" cy="288925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22" name="Text Box 33">
            <a:extLst>
              <a:ext uri="{FF2B5EF4-FFF2-40B4-BE49-F238E27FC236}">
                <a16:creationId xmlns:a16="http://schemas.microsoft.com/office/drawing/2014/main" id="{10F19D28-6EC8-4BD8-8D79-3B204A847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573463"/>
            <a:ext cx="42497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После преселбата во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1то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јато имаме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2x+20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птици,а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во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 2</a:t>
            </a:r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то јато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x-20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птици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.</a:t>
            </a:r>
            <a:endParaRPr lang="en-US" altLang="sr-Latn-RS" sz="1400" b="1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Oval 34">
            <a:extLst>
              <a:ext uri="{FF2B5EF4-FFF2-40B4-BE49-F238E27FC236}">
                <a16:creationId xmlns:a16="http://schemas.microsoft.com/office/drawing/2014/main" id="{34350FB0-CF3C-4526-9ACE-C0D4EF0A4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1901825"/>
            <a:ext cx="1008062" cy="361950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24" name="Oval 35">
            <a:extLst>
              <a:ext uri="{FF2B5EF4-FFF2-40B4-BE49-F238E27FC236}">
                <a16:creationId xmlns:a16="http://schemas.microsoft.com/office/drawing/2014/main" id="{558345E7-0ABB-4564-8FF3-77FF4185F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2346325"/>
            <a:ext cx="877887" cy="361950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25" name="Text Box 36">
            <a:extLst>
              <a:ext uri="{FF2B5EF4-FFF2-40B4-BE49-F238E27FC236}">
                <a16:creationId xmlns:a16="http://schemas.microsoft.com/office/drawing/2014/main" id="{C336E414-AA14-4F05-8EFB-B14A923E5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064000"/>
            <a:ext cx="410527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Текстот на задачата вели декабројот на птици во 1то јато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 (</a:t>
            </a:r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т.е.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.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2x+20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) </a:t>
            </a:r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е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mk-MK" altLang="sr-Latn-RS" sz="1400" b="1" u="sng" dirty="0">
                <a:solidFill>
                  <a:srgbClr val="006600"/>
                </a:solidFill>
                <a:latin typeface="Comic Sans MS" panose="030F0702030302020204" pitchFamily="66" charset="0"/>
              </a:rPr>
              <a:t>три пати поголем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од бројот на птици во 2то јато 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(</a:t>
            </a:r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т.е. Од 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x-20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 ).</a:t>
            </a:r>
          </a:p>
          <a:p>
            <a:pPr eaLnBrk="1" hangingPunct="1"/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Запишано со математички симболи е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 Box 37">
            <a:extLst>
              <a:ext uri="{FF2B5EF4-FFF2-40B4-BE49-F238E27FC236}">
                <a16:creationId xmlns:a16="http://schemas.microsoft.com/office/drawing/2014/main" id="{DB1CBC26-30D3-40AD-905E-C2D8FADEA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911475"/>
            <a:ext cx="316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2x + 20  =  3 </a:t>
            </a:r>
            <a:r>
              <a:rPr lang="en-US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•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 (x - 20)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67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 animBg="1"/>
      <p:bldP spid="20" grpId="1" animBg="1"/>
      <p:bldP spid="21" grpId="0" animBg="1"/>
      <p:bldP spid="21" grpId="1" animBg="1"/>
      <p:bldP spid="22" grpId="0"/>
      <p:bldP spid="22" grpId="1"/>
      <p:bldP spid="23" grpId="0" animBg="1"/>
      <p:bldP spid="23" grpId="1" animBg="1"/>
      <p:bldP spid="24" grpId="0" animBg="1"/>
      <p:bldP spid="24" grpId="1" animBg="1"/>
      <p:bldP spid="25" grpId="0"/>
      <p:bldP spid="25" grpId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64E3629F-87CD-4957-B61B-AC1E89232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88913"/>
            <a:ext cx="799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2000" u="sng" dirty="0">
                <a:latin typeface="Comic Sans MS" panose="030F0702030302020204" pitchFamily="66" charset="0"/>
              </a:rPr>
              <a:t>Пример 6</a:t>
            </a:r>
            <a:r>
              <a:rPr lang="hr-HR" altLang="sr-Latn-RS" sz="2000" dirty="0">
                <a:latin typeface="Comic Sans MS" panose="030F0702030302020204" pitchFamily="66" charset="0"/>
              </a:rPr>
              <a:t>:</a:t>
            </a:r>
            <a:endParaRPr lang="en-US" altLang="sr-Latn-RS" sz="2000" dirty="0">
              <a:latin typeface="Comic Sans MS" panose="030F0702030302020204" pitchFamily="66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FDB5D5C6-7A00-4F82-89E5-52728A1C5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901825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1. jato: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1BF3F519-A075-4553-823A-BED0E346E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327275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2. jato: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6055BD5A-DD84-45DE-9DBA-4A861CA63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838" y="23352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1EE4117F-28C5-4777-B4D0-2396541A6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90182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2x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CE17EF73-BB55-4F99-9605-4CD6AF4C9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" y="529252"/>
            <a:ext cx="88201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Летаат две јата птици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. 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Првото јато има 2 пати повеќе птици од второто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/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Ако 20 птици од второто прејдат во првото јато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, 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тогаш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</a:p>
          <a:p>
            <a:pPr eaLnBrk="1" hangingPunct="1"/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вопрвото јато ќе има 3пати повеќе птици него во второто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. 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По колку птици имало во секое јато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?</a:t>
            </a:r>
            <a:endParaRPr lang="en-US" altLang="sr-Latn-R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949B51EE-1847-46C8-B90C-095FB63A8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557338"/>
            <a:ext cx="792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6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пред</a:t>
            </a:r>
            <a:endParaRPr lang="en-US" altLang="sr-Latn-RS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B83F42DF-EE59-4AD4-B68E-AE4244B6E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1557338"/>
            <a:ext cx="1008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600" b="1" u="sng">
                <a:solidFill>
                  <a:srgbClr val="FF0000"/>
                </a:solidFill>
                <a:latin typeface="Comic Sans MS" panose="030F0702030302020204" pitchFamily="66" charset="0"/>
              </a:rPr>
              <a:t>после</a:t>
            </a:r>
            <a:endParaRPr lang="en-US" altLang="sr-Latn-RS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3AE45BDE-4952-4EEF-AFBA-BCE672210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1895475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2x+20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4FDB020B-7915-46BF-AD61-8C5BDB044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2341563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x-20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Line 18">
            <a:extLst>
              <a:ext uri="{FF2B5EF4-FFF2-40B4-BE49-F238E27FC236}">
                <a16:creationId xmlns:a16="http://schemas.microsoft.com/office/drawing/2014/main" id="{4BDF634C-473F-461B-A556-230D481357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2781300"/>
            <a:ext cx="29527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20" name="Text Box 26">
            <a:extLst>
              <a:ext uri="{FF2B5EF4-FFF2-40B4-BE49-F238E27FC236}">
                <a16:creationId xmlns:a16="http://schemas.microsoft.com/office/drawing/2014/main" id="{6ADEE0B5-742C-4119-BC96-2F4E440DE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911475"/>
            <a:ext cx="316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2x + 20  =  3 </a:t>
            </a:r>
            <a:r>
              <a:rPr lang="en-US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•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 (x - 20)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 Box 28">
            <a:extLst>
              <a:ext uri="{FF2B5EF4-FFF2-40B4-BE49-F238E27FC236}">
                <a16:creationId xmlns:a16="http://schemas.microsoft.com/office/drawing/2014/main" id="{DFD0E8EE-749F-4FDF-805F-7A15CB983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4371975"/>
            <a:ext cx="4105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Како ќе ја решиме равенката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?</a:t>
            </a:r>
            <a:endParaRPr lang="en-US" altLang="sr-Latn-RS" sz="1400" b="1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 Box 29">
            <a:extLst>
              <a:ext uri="{FF2B5EF4-FFF2-40B4-BE49-F238E27FC236}">
                <a16:creationId xmlns:a16="http://schemas.microsoft.com/office/drawing/2014/main" id="{9F98BC48-DC3C-42F6-8380-82A3AC177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4652963"/>
            <a:ext cx="41052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Прво се ослободуваме од заградите</a:t>
            </a:r>
            <a:endParaRPr lang="en-US" altLang="sr-Latn-RS" sz="1400" b="1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 Box 30">
            <a:extLst>
              <a:ext uri="{FF2B5EF4-FFF2-40B4-BE49-F238E27FC236}">
                <a16:creationId xmlns:a16="http://schemas.microsoft.com/office/drawing/2014/main" id="{ED705D9D-E214-4CD0-8D21-03EA10147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151438"/>
            <a:ext cx="41052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Пред заградата е множење па тој број 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(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) </a:t>
            </a:r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го множиме со секој член во заградата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/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Се пред тој број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препишуваме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 Box 32">
            <a:extLst>
              <a:ext uri="{FF2B5EF4-FFF2-40B4-BE49-F238E27FC236}">
                <a16:creationId xmlns:a16="http://schemas.microsoft.com/office/drawing/2014/main" id="{8991EFFF-20AB-4CCB-8E77-3000FAC8D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429000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2x + 20  =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 Box 33">
            <a:extLst>
              <a:ext uri="{FF2B5EF4-FFF2-40B4-BE49-F238E27FC236}">
                <a16:creationId xmlns:a16="http://schemas.microsoft.com/office/drawing/2014/main" id="{494B9097-902B-4887-AD3C-9C975BC77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43535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3x</a:t>
            </a:r>
          </a:p>
        </p:txBody>
      </p:sp>
      <p:sp>
        <p:nvSpPr>
          <p:cNvPr id="27" name="Arc 34">
            <a:extLst>
              <a:ext uri="{FF2B5EF4-FFF2-40B4-BE49-F238E27FC236}">
                <a16:creationId xmlns:a16="http://schemas.microsoft.com/office/drawing/2014/main" id="{CCC2CDB3-3333-47F5-AA1A-A6AAF3BB8C64}"/>
              </a:ext>
            </a:extLst>
          </p:cNvPr>
          <p:cNvSpPr>
            <a:spLocks/>
          </p:cNvSpPr>
          <p:nvPr/>
        </p:nvSpPr>
        <p:spPr bwMode="auto">
          <a:xfrm>
            <a:off x="2195513" y="3135313"/>
            <a:ext cx="504825" cy="222250"/>
          </a:xfrm>
          <a:custGeom>
            <a:avLst/>
            <a:gdLst>
              <a:gd name="T0" fmla="*/ 504825 w 38839"/>
              <a:gd name="T1" fmla="*/ 86811 h 21600"/>
              <a:gd name="T2" fmla="*/ 0 w 38839"/>
              <a:gd name="T3" fmla="*/ 106577 h 21600"/>
              <a:gd name="T4" fmla="*/ 246375 w 38839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839" h="21600" fill="none" extrusionOk="0">
                <a:moveTo>
                  <a:pt x="38839" y="8437"/>
                </a:moveTo>
                <a:cubicBezTo>
                  <a:pt x="35452" y="16417"/>
                  <a:pt x="27623" y="21599"/>
                  <a:pt x="18955" y="21600"/>
                </a:cubicBezTo>
                <a:cubicBezTo>
                  <a:pt x="11056" y="21600"/>
                  <a:pt x="3787" y="17288"/>
                  <a:pt x="0" y="10357"/>
                </a:cubicBezTo>
              </a:path>
              <a:path w="38839" h="21600" stroke="0" extrusionOk="0">
                <a:moveTo>
                  <a:pt x="38839" y="8437"/>
                </a:moveTo>
                <a:cubicBezTo>
                  <a:pt x="35452" y="16417"/>
                  <a:pt x="27623" y="21599"/>
                  <a:pt x="18955" y="21600"/>
                </a:cubicBezTo>
                <a:cubicBezTo>
                  <a:pt x="11056" y="21600"/>
                  <a:pt x="3787" y="17288"/>
                  <a:pt x="0" y="10357"/>
                </a:cubicBezTo>
                <a:lnTo>
                  <a:pt x="18955" y="0"/>
                </a:lnTo>
                <a:lnTo>
                  <a:pt x="38839" y="8437"/>
                </a:lnTo>
                <a:close/>
              </a:path>
            </a:pathLst>
          </a:cu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28" name="Arc 35">
            <a:extLst>
              <a:ext uri="{FF2B5EF4-FFF2-40B4-BE49-F238E27FC236}">
                <a16:creationId xmlns:a16="http://schemas.microsoft.com/office/drawing/2014/main" id="{BD6A4007-B7FB-487E-AEE4-E51FB257A5BC}"/>
              </a:ext>
            </a:extLst>
          </p:cNvPr>
          <p:cNvSpPr>
            <a:spLocks/>
          </p:cNvSpPr>
          <p:nvPr/>
        </p:nvSpPr>
        <p:spPr bwMode="auto">
          <a:xfrm>
            <a:off x="2195513" y="3206750"/>
            <a:ext cx="1008062" cy="150813"/>
          </a:xfrm>
          <a:custGeom>
            <a:avLst/>
            <a:gdLst>
              <a:gd name="T0" fmla="*/ 1008062 w 42588"/>
              <a:gd name="T1" fmla="*/ 10711 h 21600"/>
              <a:gd name="T2" fmla="*/ 0 w 42588"/>
              <a:gd name="T3" fmla="*/ 34031 h 21600"/>
              <a:gd name="T4" fmla="*/ 498090 w 425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588" h="21600" fill="none" extrusionOk="0">
                <a:moveTo>
                  <a:pt x="42588" y="1534"/>
                </a:moveTo>
                <a:cubicBezTo>
                  <a:pt x="41783" y="12839"/>
                  <a:pt x="32377" y="21599"/>
                  <a:pt x="21043" y="21600"/>
                </a:cubicBezTo>
                <a:cubicBezTo>
                  <a:pt x="10991" y="21600"/>
                  <a:pt x="2268" y="14666"/>
                  <a:pt x="0" y="4873"/>
                </a:cubicBezTo>
              </a:path>
              <a:path w="42588" h="21600" stroke="0" extrusionOk="0">
                <a:moveTo>
                  <a:pt x="42588" y="1534"/>
                </a:moveTo>
                <a:cubicBezTo>
                  <a:pt x="41783" y="12839"/>
                  <a:pt x="32377" y="21599"/>
                  <a:pt x="21043" y="21600"/>
                </a:cubicBezTo>
                <a:cubicBezTo>
                  <a:pt x="10991" y="21600"/>
                  <a:pt x="2268" y="14666"/>
                  <a:pt x="0" y="4873"/>
                </a:cubicBezTo>
                <a:lnTo>
                  <a:pt x="21043" y="0"/>
                </a:lnTo>
                <a:lnTo>
                  <a:pt x="42588" y="1534"/>
                </a:lnTo>
                <a:close/>
              </a:path>
            </a:pathLst>
          </a:cu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29" name="Text Box 36">
            <a:extLst>
              <a:ext uri="{FF2B5EF4-FFF2-40B4-BE49-F238E27FC236}">
                <a16:creationId xmlns:a16="http://schemas.microsoft.com/office/drawing/2014/main" id="{FB8ABFB4-D526-40BD-BE81-0ACE0923D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850" y="3435350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- 60</a:t>
            </a:r>
          </a:p>
        </p:txBody>
      </p:sp>
      <p:sp>
        <p:nvSpPr>
          <p:cNvPr id="38" name="Text Box 8">
            <a:extLst>
              <a:ext uri="{FF2B5EF4-FFF2-40B4-BE49-F238E27FC236}">
                <a16:creationId xmlns:a16="http://schemas.microsoft.com/office/drawing/2014/main" id="{F3C0D8C7-C5D5-4C74-BA73-D1765A700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1628775"/>
            <a:ext cx="43561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latin typeface="Comic Sans MS" panose="030F0702030302020204" pitchFamily="66" charset="0"/>
              </a:rPr>
              <a:t>1.Внимателмо да го прочитаме текстот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39" name="Text Box 9">
            <a:extLst>
              <a:ext uri="{FF2B5EF4-FFF2-40B4-BE49-F238E27FC236}">
                <a16:creationId xmlns:a16="http://schemas.microsoft.com/office/drawing/2014/main" id="{FE22060E-D452-4E66-9917-E97C44679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1981262"/>
            <a:ext cx="48625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2.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Јатото што има </a:t>
            </a:r>
            <a:r>
              <a:rPr lang="mk-MK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помалце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го означуваме со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40" name="Text Box 10">
            <a:extLst>
              <a:ext uri="{FF2B5EF4-FFF2-40B4-BE49-F238E27FC236}">
                <a16:creationId xmlns:a16="http://schemas.microsoft.com/office/drawing/2014/main" id="{5B758490-B176-4CC3-95A7-A9773C1FA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2252276"/>
            <a:ext cx="417671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3.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Сега воочуваме колку птици од </a:t>
            </a:r>
            <a:r>
              <a:rPr lang="hr-HR" altLang="sr-Latn-RS" sz="1400" b="1" dirty="0">
                <a:latin typeface="Comic Sans MS" panose="030F0702030302020204" pitchFamily="66" charset="0"/>
              </a:rPr>
              <a:t>1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то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јато во однос нс </a:t>
            </a:r>
            <a:r>
              <a:rPr lang="hr-HR" altLang="sr-Latn-RS" sz="1400" b="1" dirty="0">
                <a:latin typeface="Comic Sans MS" panose="030F0702030302020204" pitchFamily="66" charset="0"/>
              </a:rPr>
              <a:t>2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то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јато и го запишуваме со помош на х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41" name="Text Box 11">
            <a:extLst>
              <a:ext uri="{FF2B5EF4-FFF2-40B4-BE49-F238E27FC236}">
                <a16:creationId xmlns:a16="http://schemas.microsoft.com/office/drawing/2014/main" id="{7F8824BB-6002-4564-861B-0B8FDFB7D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3925" y="2911475"/>
            <a:ext cx="4105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4.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Со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и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ги означивме птиците пред да преминуваат од едно јато во друго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42" name="Text Box 16">
            <a:extLst>
              <a:ext uri="{FF2B5EF4-FFF2-40B4-BE49-F238E27FC236}">
                <a16:creationId xmlns:a16="http://schemas.microsoft.com/office/drawing/2014/main" id="{5D844550-254E-47E7-B91C-B7AA58516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3618" y="3386543"/>
            <a:ext cx="41052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latin typeface="Comic Sans MS" panose="030F0702030302020204" pitchFamily="66" charset="0"/>
              </a:rPr>
              <a:t>Маѓутоа, после преоѓањето бројната состојба се променила. Да го запишеме тоа со помош на х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43" name="Text Box 28">
            <a:extLst>
              <a:ext uri="{FF2B5EF4-FFF2-40B4-BE49-F238E27FC236}">
                <a16:creationId xmlns:a16="http://schemas.microsoft.com/office/drawing/2014/main" id="{28004E67-4C5C-4893-9A09-D639AFD02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4046537"/>
            <a:ext cx="46799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5.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После што двете состојби</a:t>
            </a:r>
            <a:r>
              <a:rPr lang="hr-HR" altLang="sr-Latn-RS" sz="1400" b="1" dirty="0">
                <a:latin typeface="Comic Sans MS" panose="030F0702030302020204" pitchFamily="66" charset="0"/>
              </a:rPr>
              <a:t>(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пред и после промените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)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ги означивме со помош на 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x,</a:t>
            </a:r>
            <a:r>
              <a:rPr lang="mk-MK" altLang="sr-Latn-RS" sz="1400" b="1" dirty="0">
                <a:latin typeface="Comic Sans MS" panose="030F0702030302020204" pitchFamily="66" charset="0"/>
              </a:rPr>
              <a:t> подвлекуваме.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44" name="Text Box 30">
            <a:extLst>
              <a:ext uri="{FF2B5EF4-FFF2-40B4-BE49-F238E27FC236}">
                <a16:creationId xmlns:a16="http://schemas.microsoft.com/office/drawing/2014/main" id="{3EC83C4B-9207-44F0-819C-2F1E08716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4772025"/>
            <a:ext cx="41052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6.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Во текстот го воочуваме податокот кој уште не сме го искористиле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Со помош на него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ја запишуваме равенката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57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23" grpId="1"/>
      <p:bldP spid="24" grpId="0"/>
      <p:bldP spid="24" grpId="1"/>
      <p:bldP spid="25" grpId="0"/>
      <p:bldP spid="26" grpId="0"/>
      <p:bldP spid="29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296005A4-34CE-43C9-B5AE-E6AFA1D76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901825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1. jato: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6FF2CECE-02FC-47D8-8CE3-D861592F3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327275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2. jato: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96B23ED3-6F3A-4FDC-8DCC-3F5589C5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838" y="23352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291F0E61-D235-4E47-84A8-538CA7FA5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90182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2x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EFCB8C3-544D-4EA7-AC37-EB280FAE2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557338"/>
            <a:ext cx="792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600" b="1" u="sng">
                <a:solidFill>
                  <a:srgbClr val="FF0000"/>
                </a:solidFill>
                <a:latin typeface="Comic Sans MS" panose="030F0702030302020204" pitchFamily="66" charset="0"/>
              </a:rPr>
              <a:t>prije</a:t>
            </a:r>
            <a:endParaRPr lang="en-US" altLang="sr-Latn-RS" sz="1600" b="1" u="sng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483A3CF3-5072-4E49-B69E-906C0D644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1557338"/>
            <a:ext cx="1008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600" b="1" u="sng">
                <a:solidFill>
                  <a:srgbClr val="FF0000"/>
                </a:solidFill>
                <a:latin typeface="Comic Sans MS" panose="030F0702030302020204" pitchFamily="66" charset="0"/>
              </a:rPr>
              <a:t>poslije</a:t>
            </a:r>
            <a:endParaRPr lang="en-US" altLang="sr-Latn-RS" sz="1600" b="1" u="sng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8A010A59-F87C-4A44-A828-6B7578693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1895475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2x+20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E58EEE80-1F84-4B3D-93FB-1DFE19235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2341563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x-20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Line 18">
            <a:extLst>
              <a:ext uri="{FF2B5EF4-FFF2-40B4-BE49-F238E27FC236}">
                <a16:creationId xmlns:a16="http://schemas.microsoft.com/office/drawing/2014/main" id="{74EBE678-9F7A-41EA-85FE-5E03F7A4BA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2781300"/>
            <a:ext cx="29527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D858D905-A03B-400B-A69E-58D2DA02E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911475"/>
            <a:ext cx="316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2x + 20  =  3 </a:t>
            </a:r>
            <a:r>
              <a:rPr lang="en-US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•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 (x - 20)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id="{3CF88E70-9543-4296-89C5-E27034C2F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457825"/>
            <a:ext cx="4105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7.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Решаваме равенката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22" name="Text Box 30">
            <a:extLst>
              <a:ext uri="{FF2B5EF4-FFF2-40B4-BE49-F238E27FC236}">
                <a16:creationId xmlns:a16="http://schemas.microsoft.com/office/drawing/2014/main" id="{02138803-EFB7-455E-8200-56006FB48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429000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2x + 20  =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 Box 31">
            <a:extLst>
              <a:ext uri="{FF2B5EF4-FFF2-40B4-BE49-F238E27FC236}">
                <a16:creationId xmlns:a16="http://schemas.microsoft.com/office/drawing/2014/main" id="{72DF18C4-5B15-4512-A082-2600E58F7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43535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3x</a:t>
            </a:r>
          </a:p>
        </p:txBody>
      </p:sp>
      <p:sp>
        <p:nvSpPr>
          <p:cNvPr id="24" name="Text Box 32">
            <a:extLst>
              <a:ext uri="{FF2B5EF4-FFF2-40B4-BE49-F238E27FC236}">
                <a16:creationId xmlns:a16="http://schemas.microsoft.com/office/drawing/2014/main" id="{FB3AEEC8-A030-40D6-B3ED-3AC2A56C1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850" y="3435350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- 60</a:t>
            </a:r>
          </a:p>
        </p:txBody>
      </p:sp>
      <p:sp>
        <p:nvSpPr>
          <p:cNvPr id="25" name="Line 33">
            <a:extLst>
              <a:ext uri="{FF2B5EF4-FFF2-40B4-BE49-F238E27FC236}">
                <a16:creationId xmlns:a16="http://schemas.microsoft.com/office/drawing/2014/main" id="{B1EFB43C-B84C-4E59-9CD7-61834AAEDC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95500" y="3789363"/>
            <a:ext cx="38893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26" name="Line 34">
            <a:extLst>
              <a:ext uri="{FF2B5EF4-FFF2-40B4-BE49-F238E27FC236}">
                <a16:creationId xmlns:a16="http://schemas.microsoft.com/office/drawing/2014/main" id="{C43F0AE3-DFD6-40FD-B353-ADE7A65ED1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9750" y="3789363"/>
            <a:ext cx="3603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27" name="Text Box 35">
            <a:extLst>
              <a:ext uri="{FF2B5EF4-FFF2-40B4-BE49-F238E27FC236}">
                <a16:creationId xmlns:a16="http://schemas.microsoft.com/office/drawing/2014/main" id="{EAA89C30-1427-417C-94BA-C77AC04BA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925888"/>
            <a:ext cx="612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2x</a:t>
            </a:r>
          </a:p>
        </p:txBody>
      </p:sp>
      <p:sp>
        <p:nvSpPr>
          <p:cNvPr id="28" name="Text Box 36">
            <a:extLst>
              <a:ext uri="{FF2B5EF4-FFF2-40B4-BE49-F238E27FC236}">
                <a16:creationId xmlns:a16="http://schemas.microsoft.com/office/drawing/2014/main" id="{FB72EB46-63E9-4741-AA16-8757F733C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3925888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29" name="Text Box 37">
            <a:extLst>
              <a:ext uri="{FF2B5EF4-FFF2-40B4-BE49-F238E27FC236}">
                <a16:creationId xmlns:a16="http://schemas.microsoft.com/office/drawing/2014/main" id="{C6ECF3D9-625D-4B33-9381-111D6FC96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93382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-60</a:t>
            </a:r>
          </a:p>
        </p:txBody>
      </p:sp>
      <p:sp>
        <p:nvSpPr>
          <p:cNvPr id="30" name="Oval 38">
            <a:extLst>
              <a:ext uri="{FF2B5EF4-FFF2-40B4-BE49-F238E27FC236}">
                <a16:creationId xmlns:a16="http://schemas.microsoft.com/office/drawing/2014/main" id="{C4D53FC5-9BBF-460A-AE48-394151F70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50" y="3948113"/>
            <a:ext cx="1427163" cy="3302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31" name="Oval 39">
            <a:extLst>
              <a:ext uri="{FF2B5EF4-FFF2-40B4-BE49-F238E27FC236}">
                <a16:creationId xmlns:a16="http://schemas.microsoft.com/office/drawing/2014/main" id="{B5443E16-4689-4513-B198-4FD561D24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3948113"/>
            <a:ext cx="1368425" cy="3302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32" name="Text Box 40">
            <a:extLst>
              <a:ext uri="{FF2B5EF4-FFF2-40B4-BE49-F238E27FC236}">
                <a16:creationId xmlns:a16="http://schemas.microsoft.com/office/drawing/2014/main" id="{7D9A3784-6AB8-4556-A52B-F71D5DAF2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4588" y="4395788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-x</a:t>
            </a:r>
          </a:p>
        </p:txBody>
      </p:sp>
      <p:sp>
        <p:nvSpPr>
          <p:cNvPr id="33" name="Text Box 41">
            <a:extLst>
              <a:ext uri="{FF2B5EF4-FFF2-40B4-BE49-F238E27FC236}">
                <a16:creationId xmlns:a16="http://schemas.microsoft.com/office/drawing/2014/main" id="{BD0013A6-B796-4202-AE4B-49E6EEFFA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4402138"/>
            <a:ext cx="606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 =</a:t>
            </a:r>
          </a:p>
        </p:txBody>
      </p:sp>
      <p:sp>
        <p:nvSpPr>
          <p:cNvPr id="34" name="Text Box 42">
            <a:extLst>
              <a:ext uri="{FF2B5EF4-FFF2-40B4-BE49-F238E27FC236}">
                <a16:creationId xmlns:a16="http://schemas.microsoft.com/office/drawing/2014/main" id="{B2AB9452-8336-4B45-834B-C5E730BCB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6600" y="4402138"/>
            <a:ext cx="938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-80</a:t>
            </a:r>
          </a:p>
        </p:txBody>
      </p:sp>
      <p:sp>
        <p:nvSpPr>
          <p:cNvPr id="35" name="Text Box 43">
            <a:extLst>
              <a:ext uri="{FF2B5EF4-FFF2-40B4-BE49-F238E27FC236}">
                <a16:creationId xmlns:a16="http://schemas.microsoft.com/office/drawing/2014/main" id="{BA567925-336C-44C8-8CA5-5F44A14AB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4848225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6" name="Text Box 44">
            <a:extLst>
              <a:ext uri="{FF2B5EF4-FFF2-40B4-BE49-F238E27FC236}">
                <a16:creationId xmlns:a16="http://schemas.microsoft.com/office/drawing/2014/main" id="{28375C24-6577-43CC-903A-B7E0DA9E6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238" y="4854575"/>
            <a:ext cx="474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37" name="Rectangle 45">
            <a:extLst>
              <a:ext uri="{FF2B5EF4-FFF2-40B4-BE49-F238E27FC236}">
                <a16:creationId xmlns:a16="http://schemas.microsoft.com/office/drawing/2014/main" id="{DF0F8764-581C-475F-B3B2-5812CD605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038" y="4826000"/>
            <a:ext cx="1368425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38" name="Text Box 46">
            <a:extLst>
              <a:ext uri="{FF2B5EF4-FFF2-40B4-BE49-F238E27FC236}">
                <a16:creationId xmlns:a16="http://schemas.microsoft.com/office/drawing/2014/main" id="{43960DE4-11EA-4F0F-8E44-0D968B0C7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854575"/>
            <a:ext cx="474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80</a:t>
            </a:r>
          </a:p>
        </p:txBody>
      </p:sp>
      <p:grpSp>
        <p:nvGrpSpPr>
          <p:cNvPr id="39" name="Group 47">
            <a:extLst>
              <a:ext uri="{FF2B5EF4-FFF2-40B4-BE49-F238E27FC236}">
                <a16:creationId xmlns:a16="http://schemas.microsoft.com/office/drawing/2014/main" id="{2B539E09-B1FC-4D93-8B68-09CE46C845E9}"/>
              </a:ext>
            </a:extLst>
          </p:cNvPr>
          <p:cNvGrpSpPr>
            <a:grpSpLocks/>
          </p:cNvGrpSpPr>
          <p:nvPr/>
        </p:nvGrpSpPr>
        <p:grpSpPr bwMode="auto">
          <a:xfrm>
            <a:off x="2730500" y="4292600"/>
            <a:ext cx="1512888" cy="579438"/>
            <a:chOff x="1519" y="416"/>
            <a:chExt cx="953" cy="365"/>
          </a:xfrm>
        </p:grpSpPr>
        <p:sp>
          <p:nvSpPr>
            <p:cNvPr id="40" name="Text Box 48">
              <a:extLst>
                <a:ext uri="{FF2B5EF4-FFF2-40B4-BE49-F238E27FC236}">
                  <a16:creationId xmlns:a16="http://schemas.microsoft.com/office/drawing/2014/main" id="{2148AEF1-6EA8-40FB-85D7-E01788036F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200">
                  <a:solidFill>
                    <a:srgbClr val="FF0000"/>
                  </a:solidFill>
                  <a:latin typeface="Comic Sans MS" panose="030F0702030302020204" pitchFamily="66" charset="0"/>
                </a:rPr>
                <a:t>/</a:t>
              </a:r>
              <a:endParaRPr lang="en-US" altLang="sr-Latn-RS" sz="32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1" name="Text Box 49">
              <a:extLst>
                <a:ext uri="{FF2B5EF4-FFF2-40B4-BE49-F238E27FC236}">
                  <a16:creationId xmlns:a16="http://schemas.microsoft.com/office/drawing/2014/main" id="{306712DF-2C3F-4A23-8918-4BC82A5519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:(-1)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42" name="Text Box 50">
            <a:extLst>
              <a:ext uri="{FF2B5EF4-FFF2-40B4-BE49-F238E27FC236}">
                <a16:creationId xmlns:a16="http://schemas.microsoft.com/office/drawing/2014/main" id="{9EAD6EB9-2973-4B94-A43B-1C057F842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925888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- 3x</a:t>
            </a:r>
          </a:p>
        </p:txBody>
      </p:sp>
      <p:sp>
        <p:nvSpPr>
          <p:cNvPr id="43" name="Text Box 51">
            <a:extLst>
              <a:ext uri="{FF2B5EF4-FFF2-40B4-BE49-F238E27FC236}">
                <a16:creationId xmlns:a16="http://schemas.microsoft.com/office/drawing/2014/main" id="{9E281B57-E9DE-400C-BDF1-C51B4FC56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1763" y="3925888"/>
            <a:ext cx="676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10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44" name="Text Box 53">
            <a:extLst>
              <a:ext uri="{FF2B5EF4-FFF2-40B4-BE49-F238E27FC236}">
                <a16:creationId xmlns:a16="http://schemas.microsoft.com/office/drawing/2014/main" id="{11E87E28-F9E4-42CB-8CF6-D6FDAB6BC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762625"/>
            <a:ext cx="4105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8.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Добиеното решение </a:t>
            </a:r>
            <a:r>
              <a:rPr lang="hr-HR" altLang="sr-Latn-RS" sz="1400" b="1" dirty="0">
                <a:latin typeface="Comic Sans MS" panose="030F0702030302020204" pitchFamily="66" charset="0"/>
              </a:rPr>
              <a:t>(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број</a:t>
            </a:r>
            <a:r>
              <a:rPr lang="hr-HR" altLang="sr-Latn-RS" sz="1400" b="1" dirty="0">
                <a:latin typeface="Comic Sans MS" panose="030F0702030302020204" pitchFamily="66" charset="0"/>
              </a:rPr>
              <a:t>)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го вметнуваме горе место 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45" name="Oval 54">
            <a:extLst>
              <a:ext uri="{FF2B5EF4-FFF2-40B4-BE49-F238E27FC236}">
                <a16:creationId xmlns:a16="http://schemas.microsoft.com/office/drawing/2014/main" id="{4AEB5473-1416-4C25-942B-2B9723B62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938" y="1901825"/>
            <a:ext cx="433387" cy="361950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46" name="Oval 55">
            <a:extLst>
              <a:ext uri="{FF2B5EF4-FFF2-40B4-BE49-F238E27FC236}">
                <a16:creationId xmlns:a16="http://schemas.microsoft.com/office/drawing/2014/main" id="{AC40A4F8-0E42-4C81-8419-E398CD1CF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4840288"/>
            <a:ext cx="1225550" cy="388937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47" name="Text Box 56">
            <a:extLst>
              <a:ext uri="{FF2B5EF4-FFF2-40B4-BE49-F238E27FC236}">
                <a16:creationId xmlns:a16="http://schemas.microsoft.com/office/drawing/2014/main" id="{A60FC886-8BA9-43D3-A70E-A383DC9B4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1931988"/>
            <a:ext cx="93821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300" b="1">
                <a:solidFill>
                  <a:srgbClr val="FF0000"/>
                </a:solidFill>
                <a:latin typeface="Comic Sans MS" panose="030F0702030302020204" pitchFamily="66" charset="0"/>
              </a:rPr>
              <a:t>=2•80</a:t>
            </a:r>
          </a:p>
          <a:p>
            <a:pPr eaLnBrk="1" hangingPunct="1"/>
            <a:r>
              <a:rPr lang="hr-HR" altLang="sr-Latn-RS" sz="1300" b="1">
                <a:solidFill>
                  <a:srgbClr val="FF0000"/>
                </a:solidFill>
                <a:latin typeface="Comic Sans MS" panose="030F0702030302020204" pitchFamily="66" charset="0"/>
              </a:rPr>
              <a:t>=160</a:t>
            </a:r>
          </a:p>
        </p:txBody>
      </p:sp>
      <p:sp>
        <p:nvSpPr>
          <p:cNvPr id="48" name="Oval 57">
            <a:extLst>
              <a:ext uri="{FF2B5EF4-FFF2-40B4-BE49-F238E27FC236}">
                <a16:creationId xmlns:a16="http://schemas.microsoft.com/office/drawing/2014/main" id="{B3E3CEF5-5579-4102-B700-C87313AEF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2392363"/>
            <a:ext cx="360363" cy="301625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49" name="Text Box 58">
            <a:extLst>
              <a:ext uri="{FF2B5EF4-FFF2-40B4-BE49-F238E27FC236}">
                <a16:creationId xmlns:a16="http://schemas.microsoft.com/office/drawing/2014/main" id="{AFD5E2AC-F804-4D29-B360-38D4812C9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389188"/>
            <a:ext cx="938213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300" b="1">
                <a:solidFill>
                  <a:srgbClr val="FF0000"/>
                </a:solidFill>
                <a:latin typeface="Comic Sans MS" panose="030F0702030302020204" pitchFamily="66" charset="0"/>
              </a:rPr>
              <a:t>= 80</a:t>
            </a:r>
          </a:p>
        </p:txBody>
      </p:sp>
      <p:sp>
        <p:nvSpPr>
          <p:cNvPr id="50" name="Oval 59">
            <a:extLst>
              <a:ext uri="{FF2B5EF4-FFF2-40B4-BE49-F238E27FC236}">
                <a16:creationId xmlns:a16="http://schemas.microsoft.com/office/drawing/2014/main" id="{3FD9AEB1-52CA-4B9A-A1D2-2E4E40BCD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4275" y="1887538"/>
            <a:ext cx="936625" cy="361950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51" name="Text Box 61">
            <a:extLst>
              <a:ext uri="{FF2B5EF4-FFF2-40B4-BE49-F238E27FC236}">
                <a16:creationId xmlns:a16="http://schemas.microsoft.com/office/drawing/2014/main" id="{D5CD3EC6-2F3D-4113-A450-12D049529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425" y="1916113"/>
            <a:ext cx="11541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300" b="1">
                <a:solidFill>
                  <a:srgbClr val="FF0000"/>
                </a:solidFill>
                <a:latin typeface="Comic Sans MS" panose="030F0702030302020204" pitchFamily="66" charset="0"/>
              </a:rPr>
              <a:t>=2•80+20</a:t>
            </a:r>
          </a:p>
          <a:p>
            <a:pPr eaLnBrk="1" hangingPunct="1"/>
            <a:r>
              <a:rPr lang="hr-HR" altLang="sr-Latn-RS" sz="1300" b="1">
                <a:solidFill>
                  <a:srgbClr val="FF0000"/>
                </a:solidFill>
                <a:latin typeface="Comic Sans MS" panose="030F0702030302020204" pitchFamily="66" charset="0"/>
              </a:rPr>
              <a:t>=180</a:t>
            </a:r>
          </a:p>
        </p:txBody>
      </p:sp>
      <p:sp>
        <p:nvSpPr>
          <p:cNvPr id="52" name="Oval 62">
            <a:extLst>
              <a:ext uri="{FF2B5EF4-FFF2-40B4-BE49-F238E27FC236}">
                <a16:creationId xmlns:a16="http://schemas.microsoft.com/office/drawing/2014/main" id="{2828B6EF-5610-4D77-A86F-36A5449ED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3013" y="2378075"/>
            <a:ext cx="792162" cy="287338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53" name="Text Box 63">
            <a:extLst>
              <a:ext uri="{FF2B5EF4-FFF2-40B4-BE49-F238E27FC236}">
                <a16:creationId xmlns:a16="http://schemas.microsoft.com/office/drawing/2014/main" id="{ED87B751-1656-44F3-BC18-06AFC612B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2349500"/>
            <a:ext cx="9382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300" b="1">
                <a:solidFill>
                  <a:srgbClr val="FF0000"/>
                </a:solidFill>
                <a:latin typeface="Comic Sans MS" panose="030F0702030302020204" pitchFamily="66" charset="0"/>
              </a:rPr>
              <a:t>= 80-20</a:t>
            </a:r>
          </a:p>
          <a:p>
            <a:pPr eaLnBrk="1" hangingPunct="1"/>
            <a:r>
              <a:rPr lang="hr-HR" altLang="sr-Latn-RS" sz="1300" b="1">
                <a:solidFill>
                  <a:srgbClr val="FF0000"/>
                </a:solidFill>
                <a:latin typeface="Comic Sans MS" panose="030F0702030302020204" pitchFamily="66" charset="0"/>
              </a:rPr>
              <a:t>= 60</a:t>
            </a:r>
          </a:p>
        </p:txBody>
      </p:sp>
      <p:sp>
        <p:nvSpPr>
          <p:cNvPr id="54" name="Text Box 64">
            <a:extLst>
              <a:ext uri="{FF2B5EF4-FFF2-40B4-BE49-F238E27FC236}">
                <a16:creationId xmlns:a16="http://schemas.microsoft.com/office/drawing/2014/main" id="{619E87C7-2B9D-488F-8084-51DCC9E40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6264275"/>
            <a:ext cx="4105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9.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Го пишуваме одговорот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55" name="Text Box 65">
            <a:extLst>
              <a:ext uri="{FF2B5EF4-FFF2-40B4-BE49-F238E27FC236}">
                <a16:creationId xmlns:a16="http://schemas.microsoft.com/office/drawing/2014/main" id="{8F289A81-5055-47ED-9399-9821DDF7B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516563"/>
            <a:ext cx="41767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Во првото јатовимало </a:t>
            </a:r>
            <a:r>
              <a:rPr lang="hr-HR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160, </a:t>
            </a:r>
            <a:r>
              <a:rPr lang="mk-MK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а во второто 80 птици</a:t>
            </a:r>
            <a:r>
              <a:rPr lang="hr-HR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. </a:t>
            </a:r>
          </a:p>
        </p:txBody>
      </p:sp>
      <p:sp>
        <p:nvSpPr>
          <p:cNvPr id="56" name="Text Box 66">
            <a:extLst>
              <a:ext uri="{FF2B5EF4-FFF2-40B4-BE49-F238E27FC236}">
                <a16:creationId xmlns:a16="http://schemas.microsoft.com/office/drawing/2014/main" id="{D88FE6B2-DF2F-4E86-BFF2-A79C655CC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6508750"/>
            <a:ext cx="4105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10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Проверката изврши ја сам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57" name="Text Box 2">
            <a:extLst>
              <a:ext uri="{FF2B5EF4-FFF2-40B4-BE49-F238E27FC236}">
                <a16:creationId xmlns:a16="http://schemas.microsoft.com/office/drawing/2014/main" id="{F2164B8B-1EF4-4754-AC8B-64D6ACC7E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88913"/>
            <a:ext cx="799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2000" u="sng" dirty="0">
                <a:latin typeface="Comic Sans MS" panose="030F0702030302020204" pitchFamily="66" charset="0"/>
              </a:rPr>
              <a:t>Пример 6</a:t>
            </a:r>
            <a:r>
              <a:rPr lang="hr-HR" altLang="sr-Latn-RS" sz="2000" dirty="0">
                <a:latin typeface="Comic Sans MS" panose="030F0702030302020204" pitchFamily="66" charset="0"/>
              </a:rPr>
              <a:t>:</a:t>
            </a:r>
            <a:endParaRPr lang="en-US" altLang="sr-Latn-RS" sz="2000" dirty="0">
              <a:latin typeface="Comic Sans MS" panose="030F0702030302020204" pitchFamily="66" charset="0"/>
            </a:endParaRPr>
          </a:p>
        </p:txBody>
      </p:sp>
      <p:sp>
        <p:nvSpPr>
          <p:cNvPr id="58" name="Text Box 7">
            <a:extLst>
              <a:ext uri="{FF2B5EF4-FFF2-40B4-BE49-F238E27FC236}">
                <a16:creationId xmlns:a16="http://schemas.microsoft.com/office/drawing/2014/main" id="{78192BD9-C686-46B8-BD56-FC4B80AA2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" y="529252"/>
            <a:ext cx="88201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Летаат две јата птици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. 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Првото јато има 2 пати повеќе птици од второто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/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Ако 20 птици од второто прејдат во првото јато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, 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тогаш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</a:p>
          <a:p>
            <a:pPr eaLnBrk="1" hangingPunct="1"/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вопрвото јато ќе има 3пати повеќе птици него во второто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. 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По колку птици имало во секое јато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?</a:t>
            </a:r>
            <a:endParaRPr lang="en-US" altLang="sr-Latn-R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Text Box 8">
            <a:extLst>
              <a:ext uri="{FF2B5EF4-FFF2-40B4-BE49-F238E27FC236}">
                <a16:creationId xmlns:a16="http://schemas.microsoft.com/office/drawing/2014/main" id="{CFA75FC0-F02A-489A-8D6F-4F63A95B3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1628775"/>
            <a:ext cx="43561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latin typeface="Comic Sans MS" panose="030F0702030302020204" pitchFamily="66" charset="0"/>
              </a:rPr>
              <a:t>1.Внимателмо да го прочитаме текстот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60" name="Text Box 9">
            <a:extLst>
              <a:ext uri="{FF2B5EF4-FFF2-40B4-BE49-F238E27FC236}">
                <a16:creationId xmlns:a16="http://schemas.microsoft.com/office/drawing/2014/main" id="{70B44132-1FC7-4373-8567-13942DC95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1981262"/>
            <a:ext cx="48625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2.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Јатото што има </a:t>
            </a:r>
            <a:r>
              <a:rPr lang="mk-MK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помалце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го означуваме со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61" name="Text Box 10">
            <a:extLst>
              <a:ext uri="{FF2B5EF4-FFF2-40B4-BE49-F238E27FC236}">
                <a16:creationId xmlns:a16="http://schemas.microsoft.com/office/drawing/2014/main" id="{15A4F308-2FA6-4780-8AFB-96C3F8D32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2252276"/>
            <a:ext cx="417671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3.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Сега воочуваме колку птици од </a:t>
            </a:r>
            <a:r>
              <a:rPr lang="hr-HR" altLang="sr-Latn-RS" sz="1400" b="1" dirty="0">
                <a:latin typeface="Comic Sans MS" panose="030F0702030302020204" pitchFamily="66" charset="0"/>
              </a:rPr>
              <a:t>1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то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јато во однос нс </a:t>
            </a:r>
            <a:r>
              <a:rPr lang="hr-HR" altLang="sr-Latn-RS" sz="1400" b="1" dirty="0">
                <a:latin typeface="Comic Sans MS" panose="030F0702030302020204" pitchFamily="66" charset="0"/>
              </a:rPr>
              <a:t>2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то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јато и го запишуваме со помош на х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62" name="Text Box 11">
            <a:extLst>
              <a:ext uri="{FF2B5EF4-FFF2-40B4-BE49-F238E27FC236}">
                <a16:creationId xmlns:a16="http://schemas.microsoft.com/office/drawing/2014/main" id="{D4338871-0AC9-4F16-A023-9B7D23CA0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3925" y="2911475"/>
            <a:ext cx="4105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4.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Со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и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ги означивме птиците пред да преминуваат од едно јато во друго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63" name="Text Box 16">
            <a:extLst>
              <a:ext uri="{FF2B5EF4-FFF2-40B4-BE49-F238E27FC236}">
                <a16:creationId xmlns:a16="http://schemas.microsoft.com/office/drawing/2014/main" id="{D7F966C0-67CC-497A-A5D2-348CC93CF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3618" y="3386543"/>
            <a:ext cx="41052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latin typeface="Comic Sans MS" panose="030F0702030302020204" pitchFamily="66" charset="0"/>
              </a:rPr>
              <a:t>Маѓутоа, после преоѓањето бројната состојба се променила. Да го запишеме тоа со помош на х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64" name="Text Box 28">
            <a:extLst>
              <a:ext uri="{FF2B5EF4-FFF2-40B4-BE49-F238E27FC236}">
                <a16:creationId xmlns:a16="http://schemas.microsoft.com/office/drawing/2014/main" id="{0EFCCC00-0CEC-4FD9-AA2A-A619A1E68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4046537"/>
            <a:ext cx="46799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5.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После што двете состојби</a:t>
            </a:r>
            <a:r>
              <a:rPr lang="hr-HR" altLang="sr-Latn-RS" sz="1400" b="1" dirty="0">
                <a:latin typeface="Comic Sans MS" panose="030F0702030302020204" pitchFamily="66" charset="0"/>
              </a:rPr>
              <a:t>(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пред и после промените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)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ги означивме со помош на 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x,</a:t>
            </a:r>
            <a:r>
              <a:rPr lang="mk-MK" altLang="sr-Latn-RS" sz="1400" b="1" dirty="0">
                <a:latin typeface="Comic Sans MS" panose="030F0702030302020204" pitchFamily="66" charset="0"/>
              </a:rPr>
              <a:t> подвлекуваме.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65" name="Text Box 30">
            <a:extLst>
              <a:ext uri="{FF2B5EF4-FFF2-40B4-BE49-F238E27FC236}">
                <a16:creationId xmlns:a16="http://schemas.microsoft.com/office/drawing/2014/main" id="{0B2D4EC8-0518-416D-BD72-6CA0DB5E8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4772025"/>
            <a:ext cx="41052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6.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Во текстот го воочуваме податокот кој уште не сме го искористиле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Со помош на него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ја запишуваме равенката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63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3" presetClass="entr" presetSubtype="3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3" presetClass="entr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xit" presetSubtype="1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 animBg="1"/>
      <p:bldP spid="30" grpId="1" animBg="1"/>
      <p:bldP spid="31" grpId="0" animBg="1"/>
      <p:bldP spid="31" grpId="1" animBg="1"/>
      <p:bldP spid="32" grpId="0"/>
      <p:bldP spid="33" grpId="0"/>
      <p:bldP spid="34" grpId="0"/>
      <p:bldP spid="35" grpId="0"/>
      <p:bldP spid="36" grpId="0"/>
      <p:bldP spid="37" grpId="0" animBg="1"/>
      <p:bldP spid="38" grpId="0"/>
      <p:bldP spid="42" grpId="0"/>
      <p:bldP spid="43" grpId="0"/>
      <p:bldP spid="44" grpId="0"/>
      <p:bldP spid="45" grpId="0" animBg="1"/>
      <p:bldP spid="45" grpId="1" animBg="1"/>
      <p:bldP spid="46" grpId="0" animBg="1"/>
      <p:bldP spid="46" grpId="1" animBg="1"/>
      <p:bldP spid="46" grpId="2" animBg="1"/>
      <p:bldP spid="46" grpId="3" animBg="1"/>
      <p:bldP spid="46" grpId="4" animBg="1"/>
      <p:bldP spid="46" grpId="5" animBg="1"/>
      <p:bldP spid="46" grpId="6" animBg="1"/>
      <p:bldP spid="46" grpId="7" animBg="1"/>
      <p:bldP spid="47" grpId="0"/>
      <p:bldP spid="48" grpId="0" animBg="1"/>
      <p:bldP spid="48" grpId="1" animBg="1"/>
      <p:bldP spid="49" grpId="0"/>
      <p:bldP spid="50" grpId="0" animBg="1"/>
      <p:bldP spid="50" grpId="1" animBg="1"/>
      <p:bldP spid="51" grpId="0"/>
      <p:bldP spid="52" grpId="0" animBg="1"/>
      <p:bldP spid="52" grpId="1" animBg="1"/>
      <p:bldP spid="53" grpId="0"/>
      <p:bldP spid="54" grpId="0"/>
      <p:bldP spid="55" grpId="0"/>
      <p:bldP spid="56" grpId="0"/>
      <p:bldP spid="64" grpId="0"/>
      <p:bldP spid="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B177B-9BD1-48A6-9149-DC48191B43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/>
              <a:t>Благодарам на вниманието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01CDEA-F684-4164-B6B7-03848BDB21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/>
              <a:t>Се надевам не беше тешко и досадно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556106-0EB5-4A26-AC95-B317F9AC100B}"/>
              </a:ext>
            </a:extLst>
          </p:cNvPr>
          <p:cNvSpPr txBox="1"/>
          <p:nvPr/>
        </p:nvSpPr>
        <p:spPr>
          <a:xfrm>
            <a:off x="1524000" y="5534526"/>
            <a:ext cx="4512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/>
              <a:t>Ве поздравува вашиот наставник С.Покупец</a:t>
            </a:r>
          </a:p>
        </p:txBody>
      </p:sp>
    </p:spTree>
    <p:extLst>
      <p:ext uri="{BB962C8B-B14F-4D97-AF65-F5344CB8AC3E}">
        <p14:creationId xmlns:p14="http://schemas.microsoft.com/office/powerpoint/2010/main" val="123743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B546E679-11ED-4AA3-B18F-3D6F0B040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0350"/>
            <a:ext cx="799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2000" u="sng" dirty="0">
                <a:latin typeface="Comic Sans MS" panose="030F0702030302020204" pitchFamily="66" charset="0"/>
              </a:rPr>
              <a:t>Пример</a:t>
            </a:r>
            <a:r>
              <a:rPr lang="hr-HR" altLang="sr-Latn-RS" sz="2000" u="sng" dirty="0">
                <a:latin typeface="Comic Sans MS" panose="030F0702030302020204" pitchFamily="66" charset="0"/>
              </a:rPr>
              <a:t> 1</a:t>
            </a:r>
            <a:r>
              <a:rPr lang="hr-HR" altLang="sr-Latn-RS" sz="2000" dirty="0">
                <a:latin typeface="Comic Sans MS" panose="030F0702030302020204" pitchFamily="66" charset="0"/>
              </a:rPr>
              <a:t>:</a:t>
            </a:r>
            <a:endParaRPr lang="en-US" altLang="sr-Latn-RS" sz="2000" dirty="0">
              <a:latin typeface="Comic Sans MS" panose="030F0702030302020204" pitchFamily="66" charset="0"/>
            </a:endParaRPr>
          </a:p>
        </p:txBody>
      </p:sp>
      <p:sp>
        <p:nvSpPr>
          <p:cNvPr id="3" name="Text Box 11">
            <a:extLst>
              <a:ext uri="{FF2B5EF4-FFF2-40B4-BE49-F238E27FC236}">
                <a16:creationId xmlns:a16="http://schemas.microsoft.com/office/drawing/2014/main" id="{9B09B41D-F27B-4EF9-9C61-8A42039D2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610" y="685481"/>
            <a:ext cx="871564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Ако некој број го помножиме со 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3,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добиениот производ го намалиме за 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7 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и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така добиената разлика ја помножиме со 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6,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ќе добиеме ист резултат како и да почетниот број сме го помножиле со 7 па на тој производ додадеме 2.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Кој е тој број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?</a:t>
            </a:r>
            <a:endParaRPr lang="en-US" altLang="sr-Latn-R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 Box 12">
            <a:extLst>
              <a:ext uri="{FF2B5EF4-FFF2-40B4-BE49-F238E27FC236}">
                <a16:creationId xmlns:a16="http://schemas.microsoft.com/office/drawing/2014/main" id="{41F78D43-98C6-4070-8EED-F445E6D78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290763"/>
            <a:ext cx="8569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600" b="1" dirty="0">
                <a:latin typeface="Comic Sans MS" panose="030F0702030302020204" pitchFamily="66" charset="0"/>
              </a:rPr>
              <a:t>Имаш идеја како да дојдеш до бараниот број</a:t>
            </a:r>
            <a:r>
              <a:rPr lang="hr-HR" altLang="sr-Latn-RS" sz="1600" b="1" dirty="0">
                <a:latin typeface="Comic Sans MS" panose="030F0702030302020204" pitchFamily="66" charset="0"/>
              </a:rPr>
              <a:t>?</a:t>
            </a:r>
            <a:endParaRPr lang="en-US" altLang="sr-Latn-RS" sz="1600" b="1" dirty="0">
              <a:latin typeface="Comic Sans MS" panose="030F0702030302020204" pitchFamily="66" charset="0"/>
            </a:endParaRPr>
          </a:p>
        </p:txBody>
      </p:sp>
      <p:sp>
        <p:nvSpPr>
          <p:cNvPr id="5" name="Text Box 13">
            <a:extLst>
              <a:ext uri="{FF2B5EF4-FFF2-40B4-BE49-F238E27FC236}">
                <a16:creationId xmlns:a16="http://schemas.microsoft.com/office/drawing/2014/main" id="{11008F04-0ED5-4B32-8E0A-376A03C68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727325"/>
            <a:ext cx="856932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600" b="1" dirty="0">
                <a:latin typeface="Comic Sans MS" panose="030F0702030302020204" pitchFamily="66" charset="0"/>
              </a:rPr>
              <a:t>Верувам дека имаш</a:t>
            </a:r>
            <a:r>
              <a:rPr lang="hr-HR" altLang="sr-Latn-RS" sz="1600" b="1" dirty="0">
                <a:latin typeface="Comic Sans MS" panose="030F0702030302020204" pitchFamily="66" charset="0"/>
              </a:rPr>
              <a:t>:</a:t>
            </a:r>
          </a:p>
          <a:p>
            <a:pPr eaLnBrk="1" hangingPunct="1"/>
            <a:endParaRPr lang="hr-HR" altLang="sr-Latn-RS" sz="600" b="1" dirty="0">
              <a:latin typeface="Comic Sans MS" panose="030F0702030302020204" pitchFamily="66" charset="0"/>
            </a:endParaRPr>
          </a:p>
          <a:p>
            <a:pPr eaLnBrk="1" hangingPunct="1"/>
            <a:r>
              <a:rPr lang="mk-MK" altLang="sr-Latn-RS" sz="1600" b="1" dirty="0">
                <a:latin typeface="Comic Sans MS" panose="030F0702030302020204" pitchFamily="66" charset="0"/>
              </a:rPr>
              <a:t>Бараниот број ќе го означиме со</a:t>
            </a:r>
            <a:r>
              <a:rPr lang="hr-HR" altLang="sr-Latn-RS" sz="1600" b="1" dirty="0">
                <a:latin typeface="Comic Sans MS" panose="030F0702030302020204" pitchFamily="66" charset="0"/>
              </a:rPr>
              <a:t> </a:t>
            </a:r>
            <a:r>
              <a:rPr lang="hr-HR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600" b="1" dirty="0">
                <a:latin typeface="Comic Sans MS" panose="030F0702030302020204" pitchFamily="66" charset="0"/>
              </a:rPr>
              <a:t>, </a:t>
            </a:r>
            <a:r>
              <a:rPr lang="mk-MK" altLang="sr-Latn-RS" sz="1600" b="1" dirty="0">
                <a:latin typeface="Comic Sans MS" panose="030F0702030302020204" pitchFamily="66" charset="0"/>
              </a:rPr>
              <a:t>а потоа од текстот ќе составиме равенка...</a:t>
            </a:r>
            <a:endParaRPr lang="hr-HR" altLang="sr-Latn-RS" sz="1600" b="1" dirty="0">
              <a:latin typeface="Comic Sans MS" panose="030F0702030302020204" pitchFamily="66" charset="0"/>
            </a:endParaRPr>
          </a:p>
          <a:p>
            <a:pPr eaLnBrk="1" hangingPunct="1"/>
            <a:r>
              <a:rPr lang="mk-MK" altLang="sr-Latn-RS" sz="1600" b="1" dirty="0">
                <a:latin typeface="Comic Sans MS" panose="030F0702030302020204" pitchFamily="66" charset="0"/>
              </a:rPr>
              <a:t>Ќе ја преведеме задачата од јазикот народен на јазикот на математиката и со тоа ќе ја најдеме вредноста на непознатата </a:t>
            </a:r>
            <a:r>
              <a:rPr lang="hr-HR" altLang="sr-Latn-R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600" b="1" dirty="0">
                <a:latin typeface="Comic Sans MS" panose="030F0702030302020204" pitchFamily="66" charset="0"/>
              </a:rPr>
              <a:t>...</a:t>
            </a:r>
            <a:endParaRPr lang="en-US" altLang="sr-Latn-RS" sz="1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63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9B9F5283-B8CC-443F-A086-8F72FE463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0350"/>
            <a:ext cx="799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u="sng">
                <a:latin typeface="Comic Sans MS" panose="030F0702030302020204" pitchFamily="66" charset="0"/>
              </a:rPr>
              <a:t>Primjer 1</a:t>
            </a:r>
            <a:r>
              <a:rPr lang="hr-HR" altLang="sr-Latn-RS" sz="2000">
                <a:latin typeface="Comic Sans MS" panose="030F0702030302020204" pitchFamily="66" charset="0"/>
              </a:rPr>
              <a:t>:</a:t>
            </a:r>
            <a:endParaRPr lang="en-US" altLang="sr-Latn-RS" sz="2000">
              <a:latin typeface="Comic Sans MS" panose="030F0702030302020204" pitchFamily="66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CE9029B1-276D-40FB-B4A9-DDCBBCFD3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84135"/>
            <a:ext cx="904473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Ако некој број го помножиме со 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3,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добиениот производ го намалиме за 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7 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и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така добиената разлика ја помножиме со 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6,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ќе добиеме ист резултат како и да почетниот број сме го помножиле со 7 па на тој производ додадеме 2.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Кој е тој број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?</a:t>
            </a:r>
            <a:endParaRPr lang="en-US" altLang="sr-Latn-R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98B2DC3A-73EC-497A-B9F8-572E8C010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008188"/>
            <a:ext cx="8569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dirty="0">
                <a:latin typeface="Comic Sans MS" panose="030F0702030302020204" pitchFamily="66" charset="0"/>
              </a:rPr>
              <a:t> – </a:t>
            </a:r>
            <a:r>
              <a:rPr lang="mk-MK" altLang="sr-Latn-RS" dirty="0">
                <a:latin typeface="Comic Sans MS" panose="030F0702030302020204" pitchFamily="66" charset="0"/>
              </a:rPr>
              <a:t>бараниот број</a:t>
            </a:r>
            <a:endParaRPr lang="en-US" altLang="sr-Latn-RS" dirty="0">
              <a:latin typeface="Comic Sans MS" panose="030F0702030302020204" pitchFamily="66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337FE8F3-F90E-453C-AA60-74F45DFF4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943600"/>
            <a:ext cx="7200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latin typeface="Comic Sans MS" panose="030F0702030302020204" pitchFamily="66" charset="0"/>
              </a:rPr>
              <a:t>Внимателно го читаме текстот и со помош на математичките симболи ја претвараме во јазикот на математиката односно составуваме равенка....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158C7C84-499A-448C-B202-D4207F024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652463"/>
            <a:ext cx="3996531" cy="508793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92ED457F-063D-4568-AF65-F5BD693C6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0" y="263048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3x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F85222DA-1F43-4AEE-A7BA-D1E32AE1F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0380" y="744721"/>
            <a:ext cx="4756901" cy="433387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FDCCC2D1-728B-4FCD-8BA8-C59D77861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63048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- 7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10" name="Oval 12">
            <a:extLst>
              <a:ext uri="{FF2B5EF4-FFF2-40B4-BE49-F238E27FC236}">
                <a16:creationId xmlns:a16="http://schemas.microsoft.com/office/drawing/2014/main" id="{26523A80-D87A-4494-85D9-147275719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399" y="950913"/>
            <a:ext cx="5502185" cy="523874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8BABDAB0-E18C-4767-8335-126B7DD04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2630488"/>
            <a:ext cx="2749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(          ) </a:t>
            </a:r>
            <a:r>
              <a:rPr lang="en-US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·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 6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12" name="Oval 14">
            <a:extLst>
              <a:ext uri="{FF2B5EF4-FFF2-40B4-BE49-F238E27FC236}">
                <a16:creationId xmlns:a16="http://schemas.microsoft.com/office/drawing/2014/main" id="{8C3E2822-6A33-454C-9A2B-EB306AC19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394" y="1028276"/>
            <a:ext cx="4257629" cy="433387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3FB7AC3B-AC07-467B-8999-B0A857AF9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263048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14" name="Oval 16">
            <a:extLst>
              <a:ext uri="{FF2B5EF4-FFF2-40B4-BE49-F238E27FC236}">
                <a16:creationId xmlns:a16="http://schemas.microsoft.com/office/drawing/2014/main" id="{BC1F8DC8-46D7-4F1D-9DF2-010FFE071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7" y="1211263"/>
            <a:ext cx="4756901" cy="603249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15" name="Text Box 17">
            <a:extLst>
              <a:ext uri="{FF2B5EF4-FFF2-40B4-BE49-F238E27FC236}">
                <a16:creationId xmlns:a16="http://schemas.microsoft.com/office/drawing/2014/main" id="{94DF6FF6-53C8-4606-9C17-4300D4099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7463" y="263048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7x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16" name="Oval 18">
            <a:extLst>
              <a:ext uri="{FF2B5EF4-FFF2-40B4-BE49-F238E27FC236}">
                <a16:creationId xmlns:a16="http://schemas.microsoft.com/office/drawing/2014/main" id="{D8CB848B-0511-444A-B0B3-21D6F72BC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0460" y="1228115"/>
            <a:ext cx="3701690" cy="534009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17" name="Text Box 19">
            <a:extLst>
              <a:ext uri="{FF2B5EF4-FFF2-40B4-BE49-F238E27FC236}">
                <a16:creationId xmlns:a16="http://schemas.microsoft.com/office/drawing/2014/main" id="{9C6416D0-F553-4A0A-8211-7E07F5269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263048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+ 2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18" name="Text Box 20">
            <a:extLst>
              <a:ext uri="{FF2B5EF4-FFF2-40B4-BE49-F238E27FC236}">
                <a16:creationId xmlns:a16="http://schemas.microsoft.com/office/drawing/2014/main" id="{4238A918-04C6-41C5-95D2-F158859E2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5356226"/>
            <a:ext cx="85693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latin typeface="Comic Sans MS" panose="030F0702030302020204" pitchFamily="66" charset="0"/>
              </a:rPr>
              <a:t>Ја добивме равенката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!</a:t>
            </a:r>
          </a:p>
          <a:p>
            <a:pPr eaLnBrk="1" hangingPunct="1"/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во неа го претставува бараниот број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</a:t>
            </a:r>
            <a:r>
              <a:rPr lang="mk-MK" altLang="sr-Latn-RS" sz="1400" b="1" dirty="0">
                <a:latin typeface="Comic Sans MS" panose="030F0702030302020204" pitchFamily="66" charset="0"/>
              </a:rPr>
              <a:t> Да ја решиме равенката....</a:t>
            </a:r>
            <a:endParaRPr lang="hr-HR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Text Box 21">
            <a:extLst>
              <a:ext uri="{FF2B5EF4-FFF2-40B4-BE49-F238E27FC236}">
                <a16:creationId xmlns:a16="http://schemas.microsoft.com/office/drawing/2014/main" id="{D879E8CE-AADA-4FE0-8507-08897E007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916363"/>
            <a:ext cx="8569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latin typeface="Comic Sans MS" panose="030F0702030302020204" pitchFamily="66" charset="0"/>
              </a:rPr>
              <a:t>Што ќе направиме најпрвин</a:t>
            </a:r>
            <a:r>
              <a:rPr lang="hr-HR" altLang="sr-Latn-RS" sz="1400" b="1" dirty="0">
                <a:latin typeface="Comic Sans MS" panose="030F0702030302020204" pitchFamily="66" charset="0"/>
              </a:rPr>
              <a:t>?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Text Box 22">
            <a:extLst>
              <a:ext uri="{FF2B5EF4-FFF2-40B4-BE49-F238E27FC236}">
                <a16:creationId xmlns:a16="http://schemas.microsoft.com/office/drawing/2014/main" id="{7C5FAE1A-BBB0-4184-A15B-51FCE724E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203700"/>
            <a:ext cx="8569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latin typeface="Comic Sans MS" panose="030F0702030302020204" pitchFamily="66" charset="0"/>
              </a:rPr>
              <a:t>Ќе се ослободиме од заградите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!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3562B9AB-35B3-4F8A-B5C3-3C1AEE070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502150"/>
            <a:ext cx="8569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latin typeface="Comic Sans MS" panose="030F0702030302020204" pitchFamily="66" charset="0"/>
              </a:rPr>
              <a:t>Како ќе се ослободиме од заградата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?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22" name="Text Box 24">
            <a:extLst>
              <a:ext uri="{FF2B5EF4-FFF2-40B4-BE49-F238E27FC236}">
                <a16:creationId xmlns:a16="http://schemas.microsoft.com/office/drawing/2014/main" id="{9844AC4C-516B-430E-AC84-1F29C11FA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718050"/>
            <a:ext cx="8569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latin typeface="Comic Sans MS" panose="030F0702030302020204" pitchFamily="66" charset="0"/>
              </a:rPr>
              <a:t>После заградата е симболот</a:t>
            </a:r>
            <a:r>
              <a:rPr lang="en-US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·</a:t>
            </a:r>
            <a:r>
              <a:rPr lang="hr-HR" altLang="sr-Latn-RS" sz="1400" b="1" dirty="0">
                <a:latin typeface="Comic Sans MS" panose="030F0702030302020204" pitchFamily="66" charset="0"/>
              </a:rPr>
              <a:t>,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па тој број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го множиме со секој член во заградата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Text Box 25">
            <a:extLst>
              <a:ext uri="{FF2B5EF4-FFF2-40B4-BE49-F238E27FC236}">
                <a16:creationId xmlns:a16="http://schemas.microsoft.com/office/drawing/2014/main" id="{2D9D9343-80BA-4BBA-A591-C66CA7921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284538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18x</a:t>
            </a:r>
          </a:p>
        </p:txBody>
      </p:sp>
      <p:sp>
        <p:nvSpPr>
          <p:cNvPr id="24" name="Arc 26">
            <a:extLst>
              <a:ext uri="{FF2B5EF4-FFF2-40B4-BE49-F238E27FC236}">
                <a16:creationId xmlns:a16="http://schemas.microsoft.com/office/drawing/2014/main" id="{FBE18A92-8997-4DAD-BF56-17BA4C28FE78}"/>
              </a:ext>
            </a:extLst>
          </p:cNvPr>
          <p:cNvSpPr>
            <a:spLocks/>
          </p:cNvSpPr>
          <p:nvPr/>
        </p:nvSpPr>
        <p:spPr bwMode="auto">
          <a:xfrm>
            <a:off x="827088" y="2852738"/>
            <a:ext cx="1152525" cy="215900"/>
          </a:xfrm>
          <a:custGeom>
            <a:avLst/>
            <a:gdLst>
              <a:gd name="T0" fmla="*/ 1152525 w 38839"/>
              <a:gd name="T1" fmla="*/ 84331 h 21600"/>
              <a:gd name="T2" fmla="*/ 0 w 38839"/>
              <a:gd name="T3" fmla="*/ 103532 h 21600"/>
              <a:gd name="T4" fmla="*/ 562479 w 38839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839" h="21600" fill="none" extrusionOk="0">
                <a:moveTo>
                  <a:pt x="38839" y="8437"/>
                </a:moveTo>
                <a:cubicBezTo>
                  <a:pt x="35452" y="16417"/>
                  <a:pt x="27623" y="21599"/>
                  <a:pt x="18955" y="21600"/>
                </a:cubicBezTo>
                <a:cubicBezTo>
                  <a:pt x="11056" y="21600"/>
                  <a:pt x="3787" y="17288"/>
                  <a:pt x="0" y="10357"/>
                </a:cubicBezTo>
              </a:path>
              <a:path w="38839" h="21600" stroke="0" extrusionOk="0">
                <a:moveTo>
                  <a:pt x="38839" y="8437"/>
                </a:moveTo>
                <a:cubicBezTo>
                  <a:pt x="35452" y="16417"/>
                  <a:pt x="27623" y="21599"/>
                  <a:pt x="18955" y="21600"/>
                </a:cubicBezTo>
                <a:cubicBezTo>
                  <a:pt x="11056" y="21600"/>
                  <a:pt x="3787" y="17288"/>
                  <a:pt x="0" y="10357"/>
                </a:cubicBezTo>
                <a:lnTo>
                  <a:pt x="18955" y="0"/>
                </a:lnTo>
                <a:lnTo>
                  <a:pt x="38839" y="8437"/>
                </a:lnTo>
                <a:close/>
              </a:path>
            </a:pathLst>
          </a:cu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25" name="Arc 27">
            <a:extLst>
              <a:ext uri="{FF2B5EF4-FFF2-40B4-BE49-F238E27FC236}">
                <a16:creationId xmlns:a16="http://schemas.microsoft.com/office/drawing/2014/main" id="{C3594ED8-F617-4CFA-9BF1-B51FB5FD756A}"/>
              </a:ext>
            </a:extLst>
          </p:cNvPr>
          <p:cNvSpPr>
            <a:spLocks/>
          </p:cNvSpPr>
          <p:nvPr/>
        </p:nvSpPr>
        <p:spPr bwMode="auto">
          <a:xfrm>
            <a:off x="1258888" y="2924175"/>
            <a:ext cx="720725" cy="217488"/>
          </a:xfrm>
          <a:custGeom>
            <a:avLst/>
            <a:gdLst>
              <a:gd name="T0" fmla="*/ 720725 w 42588"/>
              <a:gd name="T1" fmla="*/ 15446 h 21600"/>
              <a:gd name="T2" fmla="*/ 0 w 42588"/>
              <a:gd name="T3" fmla="*/ 49076 h 21600"/>
              <a:gd name="T4" fmla="*/ 356115 w 425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588" h="21600" fill="none" extrusionOk="0">
                <a:moveTo>
                  <a:pt x="42588" y="1534"/>
                </a:moveTo>
                <a:cubicBezTo>
                  <a:pt x="41783" y="12839"/>
                  <a:pt x="32377" y="21599"/>
                  <a:pt x="21043" y="21600"/>
                </a:cubicBezTo>
                <a:cubicBezTo>
                  <a:pt x="10991" y="21600"/>
                  <a:pt x="2268" y="14666"/>
                  <a:pt x="0" y="4873"/>
                </a:cubicBezTo>
              </a:path>
              <a:path w="42588" h="21600" stroke="0" extrusionOk="0">
                <a:moveTo>
                  <a:pt x="42588" y="1534"/>
                </a:moveTo>
                <a:cubicBezTo>
                  <a:pt x="41783" y="12839"/>
                  <a:pt x="32377" y="21599"/>
                  <a:pt x="21043" y="21600"/>
                </a:cubicBezTo>
                <a:cubicBezTo>
                  <a:pt x="10991" y="21600"/>
                  <a:pt x="2268" y="14666"/>
                  <a:pt x="0" y="4873"/>
                </a:cubicBezTo>
                <a:lnTo>
                  <a:pt x="21043" y="0"/>
                </a:lnTo>
                <a:lnTo>
                  <a:pt x="42588" y="1534"/>
                </a:lnTo>
                <a:close/>
              </a:path>
            </a:pathLst>
          </a:cu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mk-MK"/>
          </a:p>
        </p:txBody>
      </p:sp>
      <p:sp>
        <p:nvSpPr>
          <p:cNvPr id="26" name="Text Box 28">
            <a:extLst>
              <a:ext uri="{FF2B5EF4-FFF2-40B4-BE49-F238E27FC236}">
                <a16:creationId xmlns:a16="http://schemas.microsoft.com/office/drawing/2014/main" id="{C8FB741D-C8EF-4DFB-A43F-77CD0313A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138" y="3284538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- 42</a:t>
            </a:r>
          </a:p>
        </p:txBody>
      </p:sp>
      <p:sp>
        <p:nvSpPr>
          <p:cNvPr id="27" name="Text Box 29">
            <a:extLst>
              <a:ext uri="{FF2B5EF4-FFF2-40B4-BE49-F238E27FC236}">
                <a16:creationId xmlns:a16="http://schemas.microsoft.com/office/drawing/2014/main" id="{E3EE0396-B252-4331-B2D7-E507D1F97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078413"/>
            <a:ext cx="8569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latin typeface="Comic Sans MS" panose="030F0702030302020204" pitchFamily="66" charset="0"/>
              </a:rPr>
              <a:t>Рестото го препишуваме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28" name="Text Box 30">
            <a:extLst>
              <a:ext uri="{FF2B5EF4-FFF2-40B4-BE49-F238E27FC236}">
                <a16:creationId xmlns:a16="http://schemas.microsoft.com/office/drawing/2014/main" id="{926AD708-4C0A-4FD9-BC45-6A91CF0D3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3284538"/>
            <a:ext cx="1871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  7x + 2</a:t>
            </a:r>
          </a:p>
        </p:txBody>
      </p:sp>
    </p:spTree>
    <p:extLst>
      <p:ext uri="{BB962C8B-B14F-4D97-AF65-F5344CB8AC3E}">
        <p14:creationId xmlns:p14="http://schemas.microsoft.com/office/powerpoint/2010/main" val="272949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6" grpId="1" animBg="1"/>
      <p:bldP spid="7" grpId="0"/>
      <p:bldP spid="8" grpId="0" animBg="1"/>
      <p:bldP spid="8" grpId="1" animBg="1"/>
      <p:bldP spid="9" grpId="0"/>
      <p:bldP spid="10" grpId="0" animBg="1"/>
      <p:bldP spid="10" grpId="1" animBg="1"/>
      <p:bldP spid="11" grpId="0"/>
      <p:bldP spid="12" grpId="0" animBg="1"/>
      <p:bldP spid="12" grpId="1" animBg="1"/>
      <p:bldP spid="13" grpId="0"/>
      <p:bldP spid="14" grpId="0" animBg="1"/>
      <p:bldP spid="14" grpId="1" animBg="1"/>
      <p:bldP spid="15" grpId="0"/>
      <p:bldP spid="16" grpId="0" animBg="1"/>
      <p:bldP spid="16" grpId="1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A19F71C0-E5BE-4603-8060-84E7AE37D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0350"/>
            <a:ext cx="799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u="sng">
                <a:latin typeface="Comic Sans MS" panose="030F0702030302020204" pitchFamily="66" charset="0"/>
              </a:rPr>
              <a:t>Primjer 1</a:t>
            </a:r>
            <a:r>
              <a:rPr lang="hr-HR" altLang="sr-Latn-RS" sz="2000">
                <a:latin typeface="Comic Sans MS" panose="030F0702030302020204" pitchFamily="66" charset="0"/>
              </a:rPr>
              <a:t>:</a:t>
            </a:r>
            <a:endParaRPr lang="en-US" altLang="sr-Latn-RS" sz="2000">
              <a:latin typeface="Comic Sans MS" panose="030F0702030302020204" pitchFamily="66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E6E23FEE-603D-439C-9B3F-AEDE0A4E6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12788"/>
            <a:ext cx="85693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CC"/>
                </a:solidFill>
                <a:latin typeface="Comic Sans MS" panose="030F0702030302020204" pitchFamily="66" charset="0"/>
              </a:rPr>
              <a:t>Ako neki broj pomnožimo sa 3, dobiveni umnožak umanjimo za 7 i </a:t>
            </a:r>
          </a:p>
          <a:p>
            <a:pPr eaLnBrk="1" hangingPunct="1"/>
            <a:r>
              <a:rPr lang="hr-HR" altLang="sr-Latn-RS">
                <a:solidFill>
                  <a:srgbClr val="0000CC"/>
                </a:solidFill>
                <a:latin typeface="Comic Sans MS" panose="030F0702030302020204" pitchFamily="66" charset="0"/>
              </a:rPr>
              <a:t>tako dobivenu razliku pomnožimo sa 6, dobit ćemo isti rezultat kao da smo početni broj pomnožili sa 7 i dodali 2. Koji je to broj?</a:t>
            </a:r>
            <a:endParaRPr lang="en-US" altLang="sr-Latn-RS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3797F88-5F1B-49C1-AF57-8740601E2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008188"/>
            <a:ext cx="8569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>
                <a:latin typeface="Comic Sans MS" panose="030F0702030302020204" pitchFamily="66" charset="0"/>
              </a:rPr>
              <a:t> - traženi broj</a:t>
            </a:r>
            <a:endParaRPr lang="en-US" altLang="sr-Latn-RS">
              <a:latin typeface="Comic Sans MS" panose="030F0702030302020204" pitchFamily="66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7ED59615-98C2-46EB-ABDA-D07A32607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0" y="263048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3x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0962D8A9-624D-4836-9585-4F06C6CEA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63048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- 7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97467325-30D0-4276-A172-B7F4B327D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2630488"/>
            <a:ext cx="2749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(          ) </a:t>
            </a:r>
            <a:r>
              <a:rPr lang="en-US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·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 6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7B32BA48-28B2-4EFF-8D81-D1DF6C89C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263048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D6F56302-80DD-4004-B44B-F4DC5B860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7463" y="263048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7x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50FCA907-57D2-4F57-89E8-7F043314F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263048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+ 2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id="{FFE56761-1D1C-47BB-A43E-4AF3B6F6D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284538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18x</a:t>
            </a:r>
          </a:p>
        </p:txBody>
      </p:sp>
      <p:sp>
        <p:nvSpPr>
          <p:cNvPr id="12" name="Text Box 26">
            <a:extLst>
              <a:ext uri="{FF2B5EF4-FFF2-40B4-BE49-F238E27FC236}">
                <a16:creationId xmlns:a16="http://schemas.microsoft.com/office/drawing/2014/main" id="{A7BF2CD5-E058-4C05-8A7F-F1172434D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138" y="3284538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- 42</a:t>
            </a:r>
          </a:p>
        </p:txBody>
      </p:sp>
      <p:sp>
        <p:nvSpPr>
          <p:cNvPr id="13" name="Text Box 28">
            <a:extLst>
              <a:ext uri="{FF2B5EF4-FFF2-40B4-BE49-F238E27FC236}">
                <a16:creationId xmlns:a16="http://schemas.microsoft.com/office/drawing/2014/main" id="{B848EF93-405F-4362-B472-A7F060BA3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3284538"/>
            <a:ext cx="1871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  7x + 2</a:t>
            </a:r>
          </a:p>
        </p:txBody>
      </p:sp>
      <p:sp>
        <p:nvSpPr>
          <p:cNvPr id="14" name="Line 29">
            <a:extLst>
              <a:ext uri="{FF2B5EF4-FFF2-40B4-BE49-F238E27FC236}">
                <a16:creationId xmlns:a16="http://schemas.microsoft.com/office/drawing/2014/main" id="{DAC928BC-7491-40B9-960B-AC79F85DCD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93913" y="3602038"/>
            <a:ext cx="36036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15" name="Line 30">
            <a:extLst>
              <a:ext uri="{FF2B5EF4-FFF2-40B4-BE49-F238E27FC236}">
                <a16:creationId xmlns:a16="http://schemas.microsoft.com/office/drawing/2014/main" id="{5B56B808-3DC8-4AD1-96E0-769F906508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9750" y="3616325"/>
            <a:ext cx="43338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16" name="Text Box 31">
            <a:extLst>
              <a:ext uri="{FF2B5EF4-FFF2-40B4-BE49-F238E27FC236}">
                <a16:creationId xmlns:a16="http://schemas.microsoft.com/office/drawing/2014/main" id="{54042933-6432-43B0-94B8-6BEADDDAB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3925888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18x</a:t>
            </a:r>
          </a:p>
        </p:txBody>
      </p:sp>
      <p:sp>
        <p:nvSpPr>
          <p:cNvPr id="17" name="Text Box 32">
            <a:extLst>
              <a:ext uri="{FF2B5EF4-FFF2-40B4-BE49-F238E27FC236}">
                <a16:creationId xmlns:a16="http://schemas.microsoft.com/office/drawing/2014/main" id="{80426622-4761-4482-A2F6-2433EEA85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400" y="3932238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- 7x</a:t>
            </a:r>
          </a:p>
        </p:txBody>
      </p:sp>
      <p:sp>
        <p:nvSpPr>
          <p:cNvPr id="18" name="Text Box 33">
            <a:extLst>
              <a:ext uri="{FF2B5EF4-FFF2-40B4-BE49-F238E27FC236}">
                <a16:creationId xmlns:a16="http://schemas.microsoft.com/office/drawing/2014/main" id="{1B3E2887-1EAE-491B-86ED-4162C4F35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3932238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19" name="Text Box 34">
            <a:extLst>
              <a:ext uri="{FF2B5EF4-FFF2-40B4-BE49-F238E27FC236}">
                <a16:creationId xmlns:a16="http://schemas.microsoft.com/office/drawing/2014/main" id="{87C70B23-7F5D-48C4-8504-349D40D7E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0" y="3932238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0" name="Text Box 35">
            <a:extLst>
              <a:ext uri="{FF2B5EF4-FFF2-40B4-BE49-F238E27FC236}">
                <a16:creationId xmlns:a16="http://schemas.microsoft.com/office/drawing/2014/main" id="{B41E234A-3798-42A3-BB41-98CF4DE48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7463" y="3932238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+ 42</a:t>
            </a:r>
          </a:p>
        </p:txBody>
      </p:sp>
      <p:sp>
        <p:nvSpPr>
          <p:cNvPr id="21" name="Oval 36">
            <a:extLst>
              <a:ext uri="{FF2B5EF4-FFF2-40B4-BE49-F238E27FC236}">
                <a16:creationId xmlns:a16="http://schemas.microsoft.com/office/drawing/2014/main" id="{15BBDE4D-5A23-4410-8BEA-A6B67B15B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903663"/>
            <a:ext cx="1655763" cy="433387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22" name="Oval 37">
            <a:extLst>
              <a:ext uri="{FF2B5EF4-FFF2-40B4-BE49-F238E27FC236}">
                <a16:creationId xmlns:a16="http://schemas.microsoft.com/office/drawing/2014/main" id="{C2D1C5C2-EBF0-4BC9-8EDF-D91E1B96D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938" y="3903663"/>
            <a:ext cx="1323975" cy="433387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23" name="Text Box 38">
            <a:extLst>
              <a:ext uri="{FF2B5EF4-FFF2-40B4-BE49-F238E27FC236}">
                <a16:creationId xmlns:a16="http://schemas.microsoft.com/office/drawing/2014/main" id="{733F9C27-5D11-48C0-A6CA-C433888F7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475" y="457517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11x</a:t>
            </a:r>
          </a:p>
        </p:txBody>
      </p:sp>
      <p:sp>
        <p:nvSpPr>
          <p:cNvPr id="24" name="Text Box 39">
            <a:extLst>
              <a:ext uri="{FF2B5EF4-FFF2-40B4-BE49-F238E27FC236}">
                <a16:creationId xmlns:a16="http://schemas.microsoft.com/office/drawing/2014/main" id="{B99FE467-0BA1-4D61-9880-8058C5A0C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4581525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 =</a:t>
            </a:r>
          </a:p>
        </p:txBody>
      </p:sp>
      <p:sp>
        <p:nvSpPr>
          <p:cNvPr id="25" name="Text Box 40">
            <a:extLst>
              <a:ext uri="{FF2B5EF4-FFF2-40B4-BE49-F238E27FC236}">
                <a16:creationId xmlns:a16="http://schemas.microsoft.com/office/drawing/2014/main" id="{3A311C58-646E-4F66-AD93-5C4769144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4088" y="4581525"/>
            <a:ext cx="938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44</a:t>
            </a:r>
          </a:p>
        </p:txBody>
      </p:sp>
      <p:grpSp>
        <p:nvGrpSpPr>
          <p:cNvPr id="26" name="Group 41">
            <a:extLst>
              <a:ext uri="{FF2B5EF4-FFF2-40B4-BE49-F238E27FC236}">
                <a16:creationId xmlns:a16="http://schemas.microsoft.com/office/drawing/2014/main" id="{DA7C99A7-DB44-4BC9-850E-AA6F73974433}"/>
              </a:ext>
            </a:extLst>
          </p:cNvPr>
          <p:cNvGrpSpPr>
            <a:grpSpLocks/>
          </p:cNvGrpSpPr>
          <p:nvPr/>
        </p:nvGrpSpPr>
        <p:grpSpPr bwMode="auto">
          <a:xfrm>
            <a:off x="3275013" y="4471988"/>
            <a:ext cx="1512887" cy="579437"/>
            <a:chOff x="1519" y="416"/>
            <a:chExt cx="953" cy="365"/>
          </a:xfrm>
        </p:grpSpPr>
        <p:sp>
          <p:nvSpPr>
            <p:cNvPr id="27" name="Text Box 42">
              <a:extLst>
                <a:ext uri="{FF2B5EF4-FFF2-40B4-BE49-F238E27FC236}">
                  <a16:creationId xmlns:a16="http://schemas.microsoft.com/office/drawing/2014/main" id="{F2B23CAD-474A-4CA5-9422-1B342FC0D4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200">
                  <a:solidFill>
                    <a:srgbClr val="FF0000"/>
                  </a:solidFill>
                  <a:latin typeface="Comic Sans MS" panose="030F0702030302020204" pitchFamily="66" charset="0"/>
                </a:rPr>
                <a:t>/</a:t>
              </a:r>
              <a:endParaRPr lang="en-US" altLang="sr-Latn-RS" sz="32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8" name="Text Box 43">
              <a:extLst>
                <a:ext uri="{FF2B5EF4-FFF2-40B4-BE49-F238E27FC236}">
                  <a16:creationId xmlns:a16="http://schemas.microsoft.com/office/drawing/2014/main" id="{60586200-05FB-47C6-BB25-E4E1589C20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:11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29" name="Text Box 44">
            <a:extLst>
              <a:ext uri="{FF2B5EF4-FFF2-40B4-BE49-F238E27FC236}">
                <a16:creationId xmlns:a16="http://schemas.microsoft.com/office/drawing/2014/main" id="{D6C9D060-096C-4EFA-958F-A23465A2E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0" y="525145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0" name="Text Box 45">
            <a:extLst>
              <a:ext uri="{FF2B5EF4-FFF2-40B4-BE49-F238E27FC236}">
                <a16:creationId xmlns:a16="http://schemas.microsoft.com/office/drawing/2014/main" id="{C8ACA874-EB4A-4096-BD55-0C8E9DDCA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0550" y="5257800"/>
            <a:ext cx="474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31" name="Text Box 46">
            <a:extLst>
              <a:ext uri="{FF2B5EF4-FFF2-40B4-BE49-F238E27FC236}">
                <a16:creationId xmlns:a16="http://schemas.microsoft.com/office/drawing/2014/main" id="{C799BB3D-1B2D-470E-8881-73A268414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988" y="3346450"/>
            <a:ext cx="1870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latin typeface="Comic Sans MS" panose="030F0702030302020204" pitchFamily="66" charset="0"/>
              </a:rPr>
              <a:t>Што сега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2" name="Text Box 47">
            <a:extLst>
              <a:ext uri="{FF2B5EF4-FFF2-40B4-BE49-F238E27FC236}">
                <a16:creationId xmlns:a16="http://schemas.microsoft.com/office/drawing/2014/main" id="{210D3206-76BF-40BF-88BD-675CEC772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635375"/>
            <a:ext cx="22320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latin typeface="Comic Sans MS" panose="030F0702030302020204" pitchFamily="66" charset="0"/>
              </a:rPr>
              <a:t>Непознатите на лева а познатите на десна страна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33" name="Rectangle 48">
            <a:extLst>
              <a:ext uri="{FF2B5EF4-FFF2-40B4-BE49-F238E27FC236}">
                <a16:creationId xmlns:a16="http://schemas.microsoft.com/office/drawing/2014/main" id="{B1AE4CC5-9A1D-4430-80F4-6A2F3EFAC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5229225"/>
            <a:ext cx="1223963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34" name="Text Box 52">
            <a:extLst>
              <a:ext uri="{FF2B5EF4-FFF2-40B4-BE49-F238E27FC236}">
                <a16:creationId xmlns:a16="http://schemas.microsoft.com/office/drawing/2014/main" id="{F27BBD8E-03A1-4DBA-8723-F46FAF5D0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5257800"/>
            <a:ext cx="474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5" name="Text Box 57">
            <a:extLst>
              <a:ext uri="{FF2B5EF4-FFF2-40B4-BE49-F238E27FC236}">
                <a16:creationId xmlns:a16="http://schemas.microsoft.com/office/drawing/2014/main" id="{94FBA0B2-C7AE-440F-B441-1F2FC6696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942013"/>
            <a:ext cx="5832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Бараниот број е 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4.</a:t>
            </a:r>
          </a:p>
        </p:txBody>
      </p:sp>
      <p:sp>
        <p:nvSpPr>
          <p:cNvPr id="36" name="Text Box 58">
            <a:extLst>
              <a:ext uri="{FF2B5EF4-FFF2-40B4-BE49-F238E27FC236}">
                <a16:creationId xmlns:a16="http://schemas.microsoft.com/office/drawing/2014/main" id="{97DB4D45-466C-4FA7-8E4A-5A40F8D99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6453188"/>
            <a:ext cx="3311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latin typeface="Comic Sans MS" panose="030F0702030302020204" pitchFamily="66" charset="0"/>
              </a:rPr>
              <a:t>Со тоа ја решивме задачата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77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 animBg="1"/>
      <p:bldP spid="21" grpId="1" animBg="1"/>
      <p:bldP spid="22" grpId="0" animBg="1"/>
      <p:bldP spid="22" grpId="1" animBg="1"/>
      <p:bldP spid="23" grpId="0"/>
      <p:bldP spid="24" grpId="0"/>
      <p:bldP spid="25" grpId="0"/>
      <p:bldP spid="29" grpId="0"/>
      <p:bldP spid="30" grpId="0"/>
      <p:bldP spid="31" grpId="0"/>
      <p:bldP spid="31" grpId="1"/>
      <p:bldP spid="32" grpId="0"/>
      <p:bldP spid="32" grpId="1"/>
      <p:bldP spid="33" grpId="0" animBg="1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3CB866C0-280E-4693-998A-4DA3C82A0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0350"/>
            <a:ext cx="799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2000" u="sng" dirty="0">
                <a:latin typeface="Comic Sans MS" panose="030F0702030302020204" pitchFamily="66" charset="0"/>
              </a:rPr>
              <a:t>Пример 2</a:t>
            </a:r>
            <a:r>
              <a:rPr lang="hr-HR" altLang="sr-Latn-RS" sz="2000" dirty="0">
                <a:latin typeface="Comic Sans MS" panose="030F0702030302020204" pitchFamily="66" charset="0"/>
              </a:rPr>
              <a:t>:</a:t>
            </a:r>
            <a:endParaRPr lang="en-US" altLang="sr-Latn-RS" sz="2000" dirty="0">
              <a:latin typeface="Comic Sans MS" panose="030F0702030302020204" pitchFamily="66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329EE7DE-0C55-4460-BC8E-EBD2E9194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70021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Давор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endParaRPr lang="en-US" altLang="sr-Latn-R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E85B7F52-B9F5-4B8D-AC25-713125150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12566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Ива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endParaRPr lang="en-US" altLang="sr-Latn-R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64E43A6B-DB2B-48A3-86D7-B0A5BF8F9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69386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361835D2-5518-43BE-B79A-936BA3813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21336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8x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B06D16F0-D842-4382-8124-D6B01FB5C2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2565400"/>
            <a:ext cx="237648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8F65F308-FB37-4CC8-BEF3-FE707E397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709863"/>
            <a:ext cx="2160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 + 8x  =  108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D5D99752-733E-466F-BF59-9E2EB7827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12788"/>
            <a:ext cx="8569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Давор и неговата сестра Ива заедно имале заштедено 108 евра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/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По колкуолку има секој од нив, ако Давор има 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8 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пати помалце од Ива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?</a:t>
            </a:r>
            <a:endParaRPr lang="en-US" altLang="sr-Latn-R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 Box 28">
            <a:extLst>
              <a:ext uri="{FF2B5EF4-FFF2-40B4-BE49-F238E27FC236}">
                <a16:creationId xmlns:a16="http://schemas.microsoft.com/office/drawing/2014/main" id="{AF7F9D27-AB20-4795-915A-914D390F2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1700213"/>
            <a:ext cx="40322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1.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Да го прочитаме текстот да воочиме што се бара и да го запишеме тоа.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Text Box 29">
            <a:extLst>
              <a:ext uri="{FF2B5EF4-FFF2-40B4-BE49-F238E27FC236}">
                <a16:creationId xmlns:a16="http://schemas.microsoft.com/office/drawing/2014/main" id="{EE27FCF5-8BD6-4AAD-B752-E529C3C42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2190750"/>
            <a:ext cx="40322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2.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Од текстот се гледа дека кој има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помалце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пари(евра) него ќе го означиме со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Text Box 30">
            <a:extLst>
              <a:ext uri="{FF2B5EF4-FFF2-40B4-BE49-F238E27FC236}">
                <a16:creationId xmlns:a16="http://schemas.microsoft.com/office/drawing/2014/main" id="{C47593F6-07B9-46E1-AC2B-152D98981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2914650"/>
            <a:ext cx="41767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3.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Сега гледаме колку евра има Ива во однос на парите на Давор означени со </a:t>
            </a:r>
            <a:r>
              <a:rPr lang="hr-HR" altLang="sr-Latn-RS" sz="1400" b="1" dirty="0">
                <a:latin typeface="Comic Sans MS" panose="030F0702030302020204" pitchFamily="66" charset="0"/>
              </a:rPr>
              <a:t>x...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Text Box 31">
            <a:extLst>
              <a:ext uri="{FF2B5EF4-FFF2-40B4-BE49-F238E27FC236}">
                <a16:creationId xmlns:a16="http://schemas.microsoft.com/office/drawing/2014/main" id="{E9D02F61-D7BC-45DF-B40A-05302F953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3500438"/>
            <a:ext cx="41052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4.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Кога и двете величини сме ги означиле со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x,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подвлекуваме и пошнуваме со составувањето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Text Box 32">
            <a:extLst>
              <a:ext uri="{FF2B5EF4-FFF2-40B4-BE49-F238E27FC236}">
                <a16:creationId xmlns:a16="http://schemas.microsoft.com/office/drawing/2014/main" id="{EADE9DC6-57D0-435F-8BBB-86A5506B6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4222750"/>
            <a:ext cx="41052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5.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Во текстот го забележуваме и другиот услов па со негова помош тенознаките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и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8x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ја запишуваме равенката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Text Box 33">
            <a:extLst>
              <a:ext uri="{FF2B5EF4-FFF2-40B4-BE49-F238E27FC236}">
                <a16:creationId xmlns:a16="http://schemas.microsoft.com/office/drawing/2014/main" id="{1EBDAF4D-E040-426E-9EF1-BC4D2ED82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4995863"/>
            <a:ext cx="4105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6.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Ја решаваме равенката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Oval 39">
            <a:extLst>
              <a:ext uri="{FF2B5EF4-FFF2-40B4-BE49-F238E27FC236}">
                <a16:creationId xmlns:a16="http://schemas.microsoft.com/office/drawing/2014/main" id="{0B562052-88B5-431A-911D-BED7C2E45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36625"/>
            <a:ext cx="3702050" cy="433388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17" name="Oval 40">
            <a:extLst>
              <a:ext uri="{FF2B5EF4-FFF2-40B4-BE49-F238E27FC236}">
                <a16:creationId xmlns:a16="http://schemas.microsoft.com/office/drawing/2014/main" id="{351AEAD7-25F7-4702-B53E-6450EDAE1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7" y="955675"/>
            <a:ext cx="4176713" cy="433388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18" name="Oval 41">
            <a:extLst>
              <a:ext uri="{FF2B5EF4-FFF2-40B4-BE49-F238E27FC236}">
                <a16:creationId xmlns:a16="http://schemas.microsoft.com/office/drawing/2014/main" id="{305C05F2-6623-4DE1-84DD-00CD5E0D2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3" y="677863"/>
            <a:ext cx="7396948" cy="433387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19" name="Oval 42">
            <a:extLst>
              <a:ext uri="{FF2B5EF4-FFF2-40B4-BE49-F238E27FC236}">
                <a16:creationId xmlns:a16="http://schemas.microsoft.com/office/drawing/2014/main" id="{4281EE05-96C6-4F07-9314-EBE8021B7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788" y="1700213"/>
            <a:ext cx="433387" cy="361950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20" name="Oval 43">
            <a:extLst>
              <a:ext uri="{FF2B5EF4-FFF2-40B4-BE49-F238E27FC236}">
                <a16:creationId xmlns:a16="http://schemas.microsoft.com/office/drawing/2014/main" id="{94C79FF7-3145-4CA2-BC52-BE05C5B9F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638" y="2130425"/>
            <a:ext cx="433387" cy="361950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21" name="Oval 50">
            <a:extLst>
              <a:ext uri="{FF2B5EF4-FFF2-40B4-BE49-F238E27FC236}">
                <a16:creationId xmlns:a16="http://schemas.microsoft.com/office/drawing/2014/main" id="{67B27578-ADD1-48BF-A37C-90B35B596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693988"/>
            <a:ext cx="1008063" cy="433387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22" name="Oval 51">
            <a:extLst>
              <a:ext uri="{FF2B5EF4-FFF2-40B4-BE49-F238E27FC236}">
                <a16:creationId xmlns:a16="http://schemas.microsoft.com/office/drawing/2014/main" id="{1FDB3B62-00F1-4767-A1E7-DB05700E6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3725" y="2693988"/>
            <a:ext cx="547688" cy="433387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23" name="Text Box 52">
            <a:extLst>
              <a:ext uri="{FF2B5EF4-FFF2-40B4-BE49-F238E27FC236}">
                <a16:creationId xmlns:a16="http://schemas.microsoft.com/office/drawing/2014/main" id="{A877519C-7998-4209-A943-D6D2FFD2B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" y="3200400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9x</a:t>
            </a:r>
          </a:p>
        </p:txBody>
      </p:sp>
      <p:sp>
        <p:nvSpPr>
          <p:cNvPr id="24" name="Text Box 53">
            <a:extLst>
              <a:ext uri="{FF2B5EF4-FFF2-40B4-BE49-F238E27FC236}">
                <a16:creationId xmlns:a16="http://schemas.microsoft.com/office/drawing/2014/main" id="{96348711-8984-44C6-8DDD-7716DF5D0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1763" y="3206750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 =</a:t>
            </a:r>
          </a:p>
        </p:txBody>
      </p:sp>
      <p:sp>
        <p:nvSpPr>
          <p:cNvPr id="25" name="Text Box 54">
            <a:extLst>
              <a:ext uri="{FF2B5EF4-FFF2-40B4-BE49-F238E27FC236}">
                <a16:creationId xmlns:a16="http://schemas.microsoft.com/office/drawing/2014/main" id="{37D7A185-DB6A-4279-98D4-2083C0EAF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138" y="3206750"/>
            <a:ext cx="938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108</a:t>
            </a:r>
          </a:p>
        </p:txBody>
      </p:sp>
      <p:sp>
        <p:nvSpPr>
          <p:cNvPr id="26" name="Text Box 55">
            <a:extLst>
              <a:ext uri="{FF2B5EF4-FFF2-40B4-BE49-F238E27FC236}">
                <a16:creationId xmlns:a16="http://schemas.microsoft.com/office/drawing/2014/main" id="{3419E7AE-376D-4FA8-A676-8F8060CE0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550" y="36957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27" name="Text Box 56">
            <a:extLst>
              <a:ext uri="{FF2B5EF4-FFF2-40B4-BE49-F238E27FC236}">
                <a16:creationId xmlns:a16="http://schemas.microsoft.com/office/drawing/2014/main" id="{5787628D-7DA8-45AF-B912-7B876BA49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350" y="3702050"/>
            <a:ext cx="474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28" name="Rectangle 57">
            <a:extLst>
              <a:ext uri="{FF2B5EF4-FFF2-40B4-BE49-F238E27FC236}">
                <a16:creationId xmlns:a16="http://schemas.microsoft.com/office/drawing/2014/main" id="{EF27B0C5-27F9-4CDD-B4A3-867400C42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150" y="3673475"/>
            <a:ext cx="1368425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29" name="Text Box 58">
            <a:extLst>
              <a:ext uri="{FF2B5EF4-FFF2-40B4-BE49-F238E27FC236}">
                <a16:creationId xmlns:a16="http://schemas.microsoft.com/office/drawing/2014/main" id="{45B6A39F-E533-407D-8E51-894FD295F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313" y="3702050"/>
            <a:ext cx="474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12</a:t>
            </a:r>
          </a:p>
        </p:txBody>
      </p:sp>
      <p:grpSp>
        <p:nvGrpSpPr>
          <p:cNvPr id="30" name="Group 59">
            <a:extLst>
              <a:ext uri="{FF2B5EF4-FFF2-40B4-BE49-F238E27FC236}">
                <a16:creationId xmlns:a16="http://schemas.microsoft.com/office/drawing/2014/main" id="{CF7FECC8-2274-46D2-80E6-241942146895}"/>
              </a:ext>
            </a:extLst>
          </p:cNvPr>
          <p:cNvGrpSpPr>
            <a:grpSpLocks/>
          </p:cNvGrpSpPr>
          <p:nvPr/>
        </p:nvGrpSpPr>
        <p:grpSpPr bwMode="auto">
          <a:xfrm>
            <a:off x="2728913" y="3097213"/>
            <a:ext cx="1512887" cy="579437"/>
            <a:chOff x="1519" y="416"/>
            <a:chExt cx="953" cy="365"/>
          </a:xfrm>
        </p:grpSpPr>
        <p:sp>
          <p:nvSpPr>
            <p:cNvPr id="31" name="Text Box 60">
              <a:extLst>
                <a:ext uri="{FF2B5EF4-FFF2-40B4-BE49-F238E27FC236}">
                  <a16:creationId xmlns:a16="http://schemas.microsoft.com/office/drawing/2014/main" id="{99689FD4-B34C-413B-9973-B2FAAD518D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200">
                  <a:solidFill>
                    <a:srgbClr val="FF0000"/>
                  </a:solidFill>
                  <a:latin typeface="Comic Sans MS" panose="030F0702030302020204" pitchFamily="66" charset="0"/>
                </a:rPr>
                <a:t>/</a:t>
              </a:r>
              <a:endParaRPr lang="en-US" altLang="sr-Latn-RS" sz="32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2" name="Text Box 61">
              <a:extLst>
                <a:ext uri="{FF2B5EF4-FFF2-40B4-BE49-F238E27FC236}">
                  <a16:creationId xmlns:a16="http://schemas.microsoft.com/office/drawing/2014/main" id="{BA3A56A9-0BFB-4E3D-A71C-EE9FC6648B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:9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33" name="Text Box 62">
            <a:extLst>
              <a:ext uri="{FF2B5EF4-FFF2-40B4-BE49-F238E27FC236}">
                <a16:creationId xmlns:a16="http://schemas.microsoft.com/office/drawing/2014/main" id="{6704DB96-ECD1-448C-8ED9-E714ACA7D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373688"/>
            <a:ext cx="4105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7.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Добиеното решение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(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број</a:t>
            </a:r>
            <a:r>
              <a:rPr lang="hr-HR" altLang="sr-Latn-RS" sz="1400" b="1" dirty="0">
                <a:latin typeface="Comic Sans MS" panose="030F0702030302020204" pitchFamily="66" charset="0"/>
              </a:rPr>
              <a:t>)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го сместуваме горе наместо 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34" name="Text Box 63">
            <a:extLst>
              <a:ext uri="{FF2B5EF4-FFF2-40B4-BE49-F238E27FC236}">
                <a16:creationId xmlns:a16="http://schemas.microsoft.com/office/drawing/2014/main" id="{BF5BDC14-9AB6-4FF9-BC73-B97628F1C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170815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35" name="Oval 64">
            <a:extLst>
              <a:ext uri="{FF2B5EF4-FFF2-40B4-BE49-F238E27FC236}">
                <a16:creationId xmlns:a16="http://schemas.microsoft.com/office/drawing/2014/main" id="{60852F32-A968-4719-AA35-3A15C9073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657350"/>
            <a:ext cx="303212" cy="388938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36" name="Text Box 65">
            <a:extLst>
              <a:ext uri="{FF2B5EF4-FFF2-40B4-BE49-F238E27FC236}">
                <a16:creationId xmlns:a16="http://schemas.microsoft.com/office/drawing/2014/main" id="{012959A4-4E57-4C7D-9584-DFD9B19C7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170815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12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37" name="Oval 66">
            <a:extLst>
              <a:ext uri="{FF2B5EF4-FFF2-40B4-BE49-F238E27FC236}">
                <a16:creationId xmlns:a16="http://schemas.microsoft.com/office/drawing/2014/main" id="{14B995CD-8BF6-4AF1-B595-7EBDC07AD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13" y="3695700"/>
            <a:ext cx="1225550" cy="388938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38" name="Text Box 67">
            <a:extLst>
              <a:ext uri="{FF2B5EF4-FFF2-40B4-BE49-F238E27FC236}">
                <a16:creationId xmlns:a16="http://schemas.microsoft.com/office/drawing/2014/main" id="{1AAB6F45-CF76-4DFE-A197-CB5C29B81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313" y="21320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39" name="Oval 68">
            <a:extLst>
              <a:ext uri="{FF2B5EF4-FFF2-40B4-BE49-F238E27FC236}">
                <a16:creationId xmlns:a16="http://schemas.microsoft.com/office/drawing/2014/main" id="{AF8982DB-69FE-4018-B61B-B3AABC863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0488" y="2103438"/>
            <a:ext cx="303212" cy="388937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40" name="Text Box 69">
            <a:extLst>
              <a:ext uri="{FF2B5EF4-FFF2-40B4-BE49-F238E27FC236}">
                <a16:creationId xmlns:a16="http://schemas.microsoft.com/office/drawing/2014/main" id="{FC321F62-1CF3-463E-AD01-D6F6FC730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4088" y="21320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41" name="Text Box 70">
            <a:extLst>
              <a:ext uri="{FF2B5EF4-FFF2-40B4-BE49-F238E27FC236}">
                <a16:creationId xmlns:a16="http://schemas.microsoft.com/office/drawing/2014/main" id="{DE1C880F-A4C3-49BF-9FCC-00CD85AEF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988" y="21320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·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42" name="Oval 71">
            <a:extLst>
              <a:ext uri="{FF2B5EF4-FFF2-40B4-BE49-F238E27FC236}">
                <a16:creationId xmlns:a16="http://schemas.microsoft.com/office/drawing/2014/main" id="{50786AB5-F1E7-4858-8E1A-57D02C825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2132013"/>
            <a:ext cx="244475" cy="354012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43" name="Text Box 72">
            <a:extLst>
              <a:ext uri="{FF2B5EF4-FFF2-40B4-BE49-F238E27FC236}">
                <a16:creationId xmlns:a16="http://schemas.microsoft.com/office/drawing/2014/main" id="{71E3E3AC-4BE7-48FC-B5E6-C31599166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7475" y="212566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12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44" name="Text Box 73">
            <a:extLst>
              <a:ext uri="{FF2B5EF4-FFF2-40B4-BE49-F238E27FC236}">
                <a16:creationId xmlns:a16="http://schemas.microsoft.com/office/drawing/2014/main" id="{1DCDBFA3-30CF-4A5D-9E26-C265D22B7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9275" y="21320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45" name="Text Box 74">
            <a:extLst>
              <a:ext uri="{FF2B5EF4-FFF2-40B4-BE49-F238E27FC236}">
                <a16:creationId xmlns:a16="http://schemas.microsoft.com/office/drawing/2014/main" id="{6374BA26-631B-4046-9B5F-97B2CF3BB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9638" y="21320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96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46" name="Oval 75">
            <a:extLst>
              <a:ext uri="{FF2B5EF4-FFF2-40B4-BE49-F238E27FC236}">
                <a16:creationId xmlns:a16="http://schemas.microsoft.com/office/drawing/2014/main" id="{8E895E2A-8B96-4DB8-9FBD-C6C42E5CB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650" y="2089150"/>
            <a:ext cx="1008063" cy="433388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47" name="Text Box 76">
            <a:extLst>
              <a:ext uri="{FF2B5EF4-FFF2-40B4-BE49-F238E27FC236}">
                <a16:creationId xmlns:a16="http://schemas.microsoft.com/office/drawing/2014/main" id="{A423699A-B513-4547-8FEE-118587532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371975"/>
            <a:ext cx="3671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Давор има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12, a </a:t>
            </a:r>
            <a:r>
              <a:rPr lang="mk-MK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Ива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 96 </a:t>
            </a:r>
            <a:r>
              <a:rPr lang="mk-MK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евра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8" name="Text Box 77">
            <a:extLst>
              <a:ext uri="{FF2B5EF4-FFF2-40B4-BE49-F238E27FC236}">
                <a16:creationId xmlns:a16="http://schemas.microsoft.com/office/drawing/2014/main" id="{0D785F83-B9E7-47A1-8850-467BEACB9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919788"/>
            <a:ext cx="4105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8.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Го пишуваме одговорот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49" name="Text Box 78">
            <a:extLst>
              <a:ext uri="{FF2B5EF4-FFF2-40B4-BE49-F238E27FC236}">
                <a16:creationId xmlns:a16="http://schemas.microsoft.com/office/drawing/2014/main" id="{F7D6E891-F233-4C77-973D-4AF13008D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6292850"/>
            <a:ext cx="4105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9.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Правиме проверка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50" name="Oval 79">
            <a:extLst>
              <a:ext uri="{FF2B5EF4-FFF2-40B4-BE49-F238E27FC236}">
                <a16:creationId xmlns:a16="http://schemas.microsoft.com/office/drawing/2014/main" id="{8100AF05-B3F6-4992-ACD1-DA4E753DD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525" y="1714500"/>
            <a:ext cx="433388" cy="361950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51" name="Oval 80">
            <a:extLst>
              <a:ext uri="{FF2B5EF4-FFF2-40B4-BE49-F238E27FC236}">
                <a16:creationId xmlns:a16="http://schemas.microsoft.com/office/drawing/2014/main" id="{53980BEE-93C1-4908-B817-68E06AABD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050" y="2130425"/>
            <a:ext cx="433388" cy="361950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52" name="Text Box 81">
            <a:extLst>
              <a:ext uri="{FF2B5EF4-FFF2-40B4-BE49-F238E27FC236}">
                <a16:creationId xmlns:a16="http://schemas.microsoft.com/office/drawing/2014/main" id="{F58259C3-AE75-4E7F-A91F-2B3D09CE2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229225"/>
            <a:ext cx="455458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300" b="1" u="sng" dirty="0">
                <a:latin typeface="Comic Sans MS" panose="030F0702030302020204" pitchFamily="66" charset="0"/>
              </a:rPr>
              <a:t>Проверка</a:t>
            </a:r>
            <a:r>
              <a:rPr lang="hr-HR" altLang="sr-Latn-RS" sz="1300" b="1" u="sng" dirty="0">
                <a:latin typeface="Comic Sans MS" panose="030F0702030302020204" pitchFamily="66" charset="0"/>
              </a:rPr>
              <a:t>:</a:t>
            </a:r>
            <a:endParaRPr lang="mk-MK" altLang="sr-Latn-RS" sz="1300" b="1" u="sng" dirty="0">
              <a:latin typeface="Comic Sans MS" panose="030F0702030302020204" pitchFamily="66" charset="0"/>
            </a:endParaRPr>
          </a:p>
          <a:p>
            <a:pPr eaLnBrk="1" hangingPunct="1"/>
            <a:r>
              <a:rPr lang="mk-MK" altLang="sr-Latn-RS" sz="1300" b="1" u="sng" dirty="0">
                <a:latin typeface="Comic Sans MS" panose="030F0702030302020204" pitchFamily="66" charset="0"/>
              </a:rPr>
              <a:t>Решението дали е во склад со првата реченица</a:t>
            </a:r>
            <a:r>
              <a:rPr lang="hr-HR" altLang="sr-Latn-RS" sz="1300" b="1" dirty="0">
                <a:latin typeface="Comic Sans MS" panose="030F0702030302020204" pitchFamily="66" charset="0"/>
              </a:rPr>
              <a:t>?</a:t>
            </a:r>
            <a:endParaRPr lang="en-US" altLang="sr-Latn-RS" sz="1300" b="1" dirty="0">
              <a:latin typeface="Comic Sans MS" panose="030F0702030302020204" pitchFamily="66" charset="0"/>
            </a:endParaRPr>
          </a:p>
        </p:txBody>
      </p:sp>
      <p:sp>
        <p:nvSpPr>
          <p:cNvPr id="53" name="Oval 82">
            <a:extLst>
              <a:ext uri="{FF2B5EF4-FFF2-40B4-BE49-F238E27FC236}">
                <a16:creationId xmlns:a16="http://schemas.microsoft.com/office/drawing/2014/main" id="{D1DA8593-03EE-46AE-A231-9905536CA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50" y="4321175"/>
            <a:ext cx="360363" cy="433388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54" name="Oval 83">
            <a:extLst>
              <a:ext uri="{FF2B5EF4-FFF2-40B4-BE49-F238E27FC236}">
                <a16:creationId xmlns:a16="http://schemas.microsoft.com/office/drawing/2014/main" id="{0F812F1E-2098-4C72-A8D2-96E5C3B78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1600" y="4306888"/>
            <a:ext cx="431800" cy="433387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55" name="Text Box 84">
            <a:extLst>
              <a:ext uri="{FF2B5EF4-FFF2-40B4-BE49-F238E27FC236}">
                <a16:creationId xmlns:a16="http://schemas.microsoft.com/office/drawing/2014/main" id="{0925BC02-5F87-4D89-8C39-E303EF36F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664200"/>
            <a:ext cx="1152525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300" b="1">
                <a:solidFill>
                  <a:srgbClr val="FF0000"/>
                </a:solidFill>
                <a:latin typeface="Comic Sans MS" panose="030F0702030302020204" pitchFamily="66" charset="0"/>
              </a:rPr>
              <a:t>12 + 96 =</a:t>
            </a:r>
            <a:endParaRPr lang="en-US" altLang="sr-Latn-RS" sz="13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Text Box 85">
            <a:extLst>
              <a:ext uri="{FF2B5EF4-FFF2-40B4-BE49-F238E27FC236}">
                <a16:creationId xmlns:a16="http://schemas.microsoft.com/office/drawing/2014/main" id="{801C550B-F0C3-4F66-AED9-D553869EE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5661025"/>
            <a:ext cx="720725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300" b="1">
                <a:solidFill>
                  <a:srgbClr val="FF0000"/>
                </a:solidFill>
                <a:latin typeface="Comic Sans MS" panose="030F0702030302020204" pitchFamily="66" charset="0"/>
              </a:rPr>
              <a:t>108</a:t>
            </a:r>
            <a:endParaRPr lang="en-US" altLang="sr-Latn-RS" sz="13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Text Box 86">
            <a:extLst>
              <a:ext uri="{FF2B5EF4-FFF2-40B4-BE49-F238E27FC236}">
                <a16:creationId xmlns:a16="http://schemas.microsoft.com/office/drawing/2014/main" id="{EDE7F06D-4AE1-4C3A-B65E-5742B1536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5664200"/>
            <a:ext cx="719137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300" b="1">
                <a:latin typeface="Comic Sans MS" panose="030F0702030302020204" pitchFamily="66" charset="0"/>
              </a:rPr>
              <a:t>OK!</a:t>
            </a:r>
            <a:endParaRPr lang="en-US" altLang="sr-Latn-RS" sz="1300" b="1">
              <a:latin typeface="Comic Sans MS" panose="030F0702030302020204" pitchFamily="66" charset="0"/>
            </a:endParaRPr>
          </a:p>
        </p:txBody>
      </p:sp>
      <p:sp>
        <p:nvSpPr>
          <p:cNvPr id="58" name="Text Box 87">
            <a:extLst>
              <a:ext uri="{FF2B5EF4-FFF2-40B4-BE49-F238E27FC236}">
                <a16:creationId xmlns:a16="http://schemas.microsoft.com/office/drawing/2014/main" id="{417ADEBC-3101-4592-94BB-179363624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949950"/>
            <a:ext cx="4105275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300" b="1" dirty="0">
                <a:latin typeface="Comic Sans MS" panose="030F0702030302020204" pitchFamily="66" charset="0"/>
              </a:rPr>
              <a:t>А со другата реченица</a:t>
            </a:r>
            <a:r>
              <a:rPr lang="hr-HR" altLang="sr-Latn-RS" sz="1300" b="1" dirty="0">
                <a:latin typeface="Comic Sans MS" panose="030F0702030302020204" pitchFamily="66" charset="0"/>
              </a:rPr>
              <a:t>?</a:t>
            </a:r>
            <a:endParaRPr lang="en-US" altLang="sr-Latn-RS" sz="1300" b="1" dirty="0">
              <a:latin typeface="Comic Sans MS" panose="030F0702030302020204" pitchFamily="66" charset="0"/>
            </a:endParaRPr>
          </a:p>
        </p:txBody>
      </p:sp>
      <p:sp>
        <p:nvSpPr>
          <p:cNvPr id="59" name="Text Box 88">
            <a:extLst>
              <a:ext uri="{FF2B5EF4-FFF2-40B4-BE49-F238E27FC236}">
                <a16:creationId xmlns:a16="http://schemas.microsoft.com/office/drawing/2014/main" id="{C8A7F1B2-9E62-4EC0-A221-BDF0FB493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165850"/>
            <a:ext cx="4176713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12 </a:t>
            </a:r>
            <a:r>
              <a:rPr lang="hr-HR" altLang="sr-Latn-RS" sz="1300" b="1" dirty="0">
                <a:latin typeface="Comic Sans MS" panose="030F0702030302020204" pitchFamily="66" charset="0"/>
              </a:rPr>
              <a:t>e</a:t>
            </a:r>
            <a:r>
              <a:rPr lang="hr-HR" altLang="sr-Latn-RS" sz="1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8 </a:t>
            </a:r>
            <a:r>
              <a:rPr lang="mk-MK" altLang="sr-Latn-RS" sz="1300" b="1" dirty="0">
                <a:latin typeface="Comic Sans MS" panose="030F0702030302020204" pitchFamily="66" charset="0"/>
              </a:rPr>
              <a:t>пати помал од</a:t>
            </a:r>
            <a:r>
              <a:rPr lang="hr-HR" altLang="sr-Latn-RS" sz="1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96</a:t>
            </a:r>
            <a:r>
              <a:rPr lang="hr-HR" altLang="sr-Latn-RS" sz="1300" b="1" dirty="0">
                <a:latin typeface="Comic Sans MS" panose="030F0702030302020204" pitchFamily="66" charset="0"/>
              </a:rPr>
              <a:t>, </a:t>
            </a:r>
            <a:r>
              <a:rPr lang="mk-MK" altLang="sr-Latn-RS" sz="1300" b="1" dirty="0">
                <a:latin typeface="Comic Sans MS" panose="030F0702030302020204" pitchFamily="66" charset="0"/>
              </a:rPr>
              <a:t>значи и тоа е ОК!</a:t>
            </a:r>
            <a:endParaRPr lang="en-US" altLang="sr-Latn-RS" sz="13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54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23" presetClass="entr" presetSubtype="3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2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2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6" grpId="1" animBg="1"/>
      <p:bldP spid="17" grpId="0" animBg="1"/>
      <p:bldP spid="17" grpId="1" animBg="1"/>
      <p:bldP spid="17" grpId="2" animBg="1"/>
      <p:bldP spid="17" grpId="3" animBg="1"/>
      <p:bldP spid="17" grpId="4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/>
      <p:bldP spid="24" grpId="0"/>
      <p:bldP spid="25" grpId="0"/>
      <p:bldP spid="26" grpId="0"/>
      <p:bldP spid="27" grpId="0"/>
      <p:bldP spid="28" grpId="0" animBg="1"/>
      <p:bldP spid="29" grpId="0"/>
      <p:bldP spid="33" grpId="0"/>
      <p:bldP spid="34" grpId="0"/>
      <p:bldP spid="35" grpId="0" animBg="1"/>
      <p:bldP spid="35" grpId="1" animBg="1"/>
      <p:bldP spid="36" grpId="0"/>
      <p:bldP spid="37" grpId="0" animBg="1"/>
      <p:bldP spid="37" grpId="1" animBg="1"/>
      <p:bldP spid="37" grpId="2" animBg="1"/>
      <p:bldP spid="37" grpId="3" animBg="1"/>
      <p:bldP spid="38" grpId="0"/>
      <p:bldP spid="39" grpId="0" animBg="1"/>
      <p:bldP spid="39" grpId="1" animBg="1"/>
      <p:bldP spid="40" grpId="0"/>
      <p:bldP spid="41" grpId="0"/>
      <p:bldP spid="42" grpId="0" animBg="1"/>
      <p:bldP spid="42" grpId="1" animBg="1"/>
      <p:bldP spid="43" grpId="0"/>
      <p:bldP spid="44" grpId="0"/>
      <p:bldP spid="45" grpId="0"/>
      <p:bldP spid="46" grpId="0" animBg="1"/>
      <p:bldP spid="46" grpId="1" animBg="1"/>
      <p:bldP spid="47" grpId="0"/>
      <p:bldP spid="48" grpId="0"/>
      <p:bldP spid="49" grpId="0"/>
      <p:bldP spid="50" grpId="0" animBg="1"/>
      <p:bldP spid="50" grpId="1" animBg="1"/>
      <p:bldP spid="51" grpId="0" animBg="1"/>
      <p:bldP spid="51" grpId="1" animBg="1"/>
      <p:bldP spid="52" grpId="0"/>
      <p:bldP spid="53" grpId="0" animBg="1"/>
      <p:bldP spid="53" grpId="1" animBg="1"/>
      <p:bldP spid="53" grpId="2" animBg="1"/>
      <p:bldP spid="54" grpId="0" animBg="1"/>
      <p:bldP spid="54" grpId="1" animBg="1"/>
      <p:bldP spid="54" grpId="2" animBg="1"/>
      <p:bldP spid="55" grpId="0"/>
      <p:bldP spid="56" grpId="0"/>
      <p:bldP spid="57" grpId="0"/>
      <p:bldP spid="5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E36162C3-CE26-4CB8-BD22-565E2159C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0350"/>
            <a:ext cx="1944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2000" u="sng" dirty="0">
                <a:latin typeface="Comic Sans MS" panose="030F0702030302020204" pitchFamily="66" charset="0"/>
              </a:rPr>
              <a:t>Пример 3</a:t>
            </a:r>
            <a:r>
              <a:rPr lang="hr-HR" altLang="sr-Latn-RS" sz="2000" dirty="0">
                <a:latin typeface="Comic Sans MS" panose="030F0702030302020204" pitchFamily="66" charset="0"/>
              </a:rPr>
              <a:t>:</a:t>
            </a:r>
            <a:endParaRPr lang="en-US" altLang="sr-Latn-RS" sz="2000" dirty="0">
              <a:latin typeface="Comic Sans MS" panose="030F0702030302020204" pitchFamily="66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8274D328-2556-4410-9F25-64803256C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70021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црвени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endParaRPr lang="en-US" altLang="sr-Latn-R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BC73FDC4-CC10-4E29-9221-30A1D01F6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12566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Плави 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endParaRPr lang="en-US" altLang="sr-Latn-R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52D0800E-BCEE-47D1-A769-526AB4D55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1336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8B85670B-BC3E-4A11-A2A2-9A7C81DA0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17002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x+7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0A474D65-A94E-4469-8907-C57D982FFF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2565400"/>
            <a:ext cx="237648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A45BA867-16FF-43A8-9AC6-C5671B972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709863"/>
            <a:ext cx="2447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 + 7 + x  =  43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C62D08CA-77CE-4398-B304-0E6F5A6D1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4" y="731520"/>
            <a:ext cx="943311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На складиштето има плави и црвени точаци.Црвени има за 7 повеќе од плави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,</a:t>
            </a:r>
          </a:p>
          <a:p>
            <a:pPr eaLnBrk="1" hangingPunct="1"/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А вкупно ги има 43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. 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По колку од секоја боја има во складиштето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?</a:t>
            </a:r>
            <a:endParaRPr lang="en-US" altLang="sr-Latn-R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AFABF441-631E-41CF-A1C9-412F376A3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1700213"/>
            <a:ext cx="40322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1.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Да го прочитаме текстот внимателно да воочиме што се бара и го запишеме...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A5B1DD36-68CF-4C7D-B37A-5E4386017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2190750"/>
            <a:ext cx="40322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2.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Ги гледаме точаците која боја има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помалце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и нив ги означиме со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0203E662-5792-4BD9-8FB6-7F0FF76A6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2914650"/>
            <a:ext cx="41767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3.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Сега ги воочуваме црвените точаци и ги запишуваме во однос на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x...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C7385383-E10E-48D2-91AB-189B9CB90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3644900"/>
            <a:ext cx="41052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4.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Сега да ја составиме равенката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E8764757-1CBA-460C-B600-F86EE0545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387" y="4123174"/>
            <a:ext cx="41052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5.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Во текстот го воочуваме податокот кој уште не сме го искористиле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Со помош на него и ознаките 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x+7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и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ја запишуваме равенката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1426BC11-EF78-48EF-B34D-3BEE1EF57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140325"/>
            <a:ext cx="4105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6.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Ја решаваме равенката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Oval 16">
            <a:extLst>
              <a:ext uri="{FF2B5EF4-FFF2-40B4-BE49-F238E27FC236}">
                <a16:creationId xmlns:a16="http://schemas.microsoft.com/office/drawing/2014/main" id="{0F1940E2-219A-4F1B-87D0-1841EA158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9962" y="952500"/>
            <a:ext cx="5494337" cy="403225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17" name="Oval 17">
            <a:extLst>
              <a:ext uri="{FF2B5EF4-FFF2-40B4-BE49-F238E27FC236}">
                <a16:creationId xmlns:a16="http://schemas.microsoft.com/office/drawing/2014/main" id="{A3B1A64C-A765-4A0B-8AFD-CD07FC425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3949" y="692150"/>
            <a:ext cx="3959225" cy="433388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18" name="Oval 18">
            <a:extLst>
              <a:ext uri="{FF2B5EF4-FFF2-40B4-BE49-F238E27FC236}">
                <a16:creationId xmlns:a16="http://schemas.microsoft.com/office/drawing/2014/main" id="{71AC1715-AD21-4D49-ABC7-F586231C2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3" y="981075"/>
            <a:ext cx="2203450" cy="360363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19" name="Line 60">
            <a:extLst>
              <a:ext uri="{FF2B5EF4-FFF2-40B4-BE49-F238E27FC236}">
                <a16:creationId xmlns:a16="http://schemas.microsoft.com/office/drawing/2014/main" id="{775C865A-32F6-493C-AC6B-F1C63F062D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31913" y="3040063"/>
            <a:ext cx="431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20" name="Line 61">
            <a:extLst>
              <a:ext uri="{FF2B5EF4-FFF2-40B4-BE49-F238E27FC236}">
                <a16:creationId xmlns:a16="http://schemas.microsoft.com/office/drawing/2014/main" id="{B6EA995A-427D-4C47-9014-9118CCE28B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9750" y="3054350"/>
            <a:ext cx="28733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21" name="Text Box 62">
            <a:extLst>
              <a:ext uri="{FF2B5EF4-FFF2-40B4-BE49-F238E27FC236}">
                <a16:creationId xmlns:a16="http://schemas.microsoft.com/office/drawing/2014/main" id="{81704FA9-A0DD-4665-9E73-9CC7425FF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1416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22" name="Text Box 63">
            <a:extLst>
              <a:ext uri="{FF2B5EF4-FFF2-40B4-BE49-F238E27FC236}">
                <a16:creationId xmlns:a16="http://schemas.microsoft.com/office/drawing/2014/main" id="{96C4546F-A16F-4DCF-BF61-0566AAEA9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14801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 x</a:t>
            </a:r>
          </a:p>
        </p:txBody>
      </p:sp>
      <p:sp>
        <p:nvSpPr>
          <p:cNvPr id="23" name="Text Box 64">
            <a:extLst>
              <a:ext uri="{FF2B5EF4-FFF2-40B4-BE49-F238E27FC236}">
                <a16:creationId xmlns:a16="http://schemas.microsoft.com/office/drawing/2014/main" id="{5E3F4809-4697-40B2-9632-1B7345E60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314801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24" name="Text Box 65">
            <a:extLst>
              <a:ext uri="{FF2B5EF4-FFF2-40B4-BE49-F238E27FC236}">
                <a16:creationId xmlns:a16="http://schemas.microsoft.com/office/drawing/2014/main" id="{52E9676D-80DB-49AE-A2A9-DFB5EBD93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314801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43</a:t>
            </a:r>
          </a:p>
        </p:txBody>
      </p:sp>
      <p:sp>
        <p:nvSpPr>
          <p:cNvPr id="25" name="Text Box 66">
            <a:extLst>
              <a:ext uri="{FF2B5EF4-FFF2-40B4-BE49-F238E27FC236}">
                <a16:creationId xmlns:a16="http://schemas.microsoft.com/office/drawing/2014/main" id="{2E686718-090B-4436-83B0-083E06D91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314801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- 7</a:t>
            </a:r>
          </a:p>
        </p:txBody>
      </p:sp>
      <p:sp>
        <p:nvSpPr>
          <p:cNvPr id="26" name="Oval 77">
            <a:extLst>
              <a:ext uri="{FF2B5EF4-FFF2-40B4-BE49-F238E27FC236}">
                <a16:creationId xmlns:a16="http://schemas.microsoft.com/office/drawing/2014/main" id="{2C7C0AFE-9EAA-45A1-A1D6-71162962C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170238"/>
            <a:ext cx="936625" cy="3302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27" name="Oval 78">
            <a:extLst>
              <a:ext uri="{FF2B5EF4-FFF2-40B4-BE49-F238E27FC236}">
                <a16:creationId xmlns:a16="http://schemas.microsoft.com/office/drawing/2014/main" id="{1D1814B2-C4F7-4C86-8DAA-0FFC8F768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3170238"/>
            <a:ext cx="1195388" cy="3302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28" name="Text Box 79">
            <a:extLst>
              <a:ext uri="{FF2B5EF4-FFF2-40B4-BE49-F238E27FC236}">
                <a16:creationId xmlns:a16="http://schemas.microsoft.com/office/drawing/2014/main" id="{C93012FF-61F7-4C46-A149-634AF4F73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963" y="360362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2x</a:t>
            </a:r>
          </a:p>
        </p:txBody>
      </p:sp>
      <p:sp>
        <p:nvSpPr>
          <p:cNvPr id="29" name="Text Box 80">
            <a:extLst>
              <a:ext uri="{FF2B5EF4-FFF2-40B4-BE49-F238E27FC236}">
                <a16:creationId xmlns:a16="http://schemas.microsoft.com/office/drawing/2014/main" id="{5B9F8CCA-6368-4ECF-B530-64558B6AE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609975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 =</a:t>
            </a:r>
          </a:p>
        </p:txBody>
      </p:sp>
      <p:sp>
        <p:nvSpPr>
          <p:cNvPr id="30" name="Text Box 81">
            <a:extLst>
              <a:ext uri="{FF2B5EF4-FFF2-40B4-BE49-F238E27FC236}">
                <a16:creationId xmlns:a16="http://schemas.microsoft.com/office/drawing/2014/main" id="{23102C6F-3CD8-4C89-B5AF-088DDF83F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1975" y="3609975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36</a:t>
            </a:r>
          </a:p>
        </p:txBody>
      </p:sp>
      <p:sp>
        <p:nvSpPr>
          <p:cNvPr id="31" name="Text Box 82">
            <a:extLst>
              <a:ext uri="{FF2B5EF4-FFF2-40B4-BE49-F238E27FC236}">
                <a16:creationId xmlns:a16="http://schemas.microsoft.com/office/drawing/2014/main" id="{A597B0E7-EFE2-4134-9A97-4FB4BC867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056063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2" name="Text Box 83">
            <a:extLst>
              <a:ext uri="{FF2B5EF4-FFF2-40B4-BE49-F238E27FC236}">
                <a16:creationId xmlns:a16="http://schemas.microsoft.com/office/drawing/2014/main" id="{B5237E5F-4694-46B6-A802-CFFD71BC4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1613" y="4062413"/>
            <a:ext cx="474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33" name="Rectangle 84">
            <a:extLst>
              <a:ext uri="{FF2B5EF4-FFF2-40B4-BE49-F238E27FC236}">
                <a16:creationId xmlns:a16="http://schemas.microsoft.com/office/drawing/2014/main" id="{2F6148D1-973E-40F5-9000-F5E847AFA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4413" y="4033838"/>
            <a:ext cx="1368425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34" name="Text Box 85">
            <a:extLst>
              <a:ext uri="{FF2B5EF4-FFF2-40B4-BE49-F238E27FC236}">
                <a16:creationId xmlns:a16="http://schemas.microsoft.com/office/drawing/2014/main" id="{9367063B-A3B3-41A5-8929-BADB8FA37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575" y="4062413"/>
            <a:ext cx="474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18</a:t>
            </a:r>
          </a:p>
        </p:txBody>
      </p:sp>
      <p:grpSp>
        <p:nvGrpSpPr>
          <p:cNvPr id="35" name="Group 86">
            <a:extLst>
              <a:ext uri="{FF2B5EF4-FFF2-40B4-BE49-F238E27FC236}">
                <a16:creationId xmlns:a16="http://schemas.microsoft.com/office/drawing/2014/main" id="{F0C238E9-F607-4FDB-AF23-D680CD598FF6}"/>
              </a:ext>
            </a:extLst>
          </p:cNvPr>
          <p:cNvGrpSpPr>
            <a:grpSpLocks/>
          </p:cNvGrpSpPr>
          <p:nvPr/>
        </p:nvGrpSpPr>
        <p:grpSpPr bwMode="auto">
          <a:xfrm>
            <a:off x="2698750" y="3500438"/>
            <a:ext cx="1512888" cy="579437"/>
            <a:chOff x="1519" y="416"/>
            <a:chExt cx="953" cy="365"/>
          </a:xfrm>
        </p:grpSpPr>
        <p:sp>
          <p:nvSpPr>
            <p:cNvPr id="36" name="Text Box 87">
              <a:extLst>
                <a:ext uri="{FF2B5EF4-FFF2-40B4-BE49-F238E27FC236}">
                  <a16:creationId xmlns:a16="http://schemas.microsoft.com/office/drawing/2014/main" id="{C8928DE3-28DD-4A4D-A5FF-3E7CAFCC4D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200">
                  <a:solidFill>
                    <a:srgbClr val="FF0000"/>
                  </a:solidFill>
                  <a:latin typeface="Comic Sans MS" panose="030F0702030302020204" pitchFamily="66" charset="0"/>
                </a:rPr>
                <a:t>/</a:t>
              </a:r>
              <a:endParaRPr lang="en-US" altLang="sr-Latn-RS" sz="32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7" name="Text Box 88">
              <a:extLst>
                <a:ext uri="{FF2B5EF4-FFF2-40B4-BE49-F238E27FC236}">
                  <a16:creationId xmlns:a16="http://schemas.microsoft.com/office/drawing/2014/main" id="{58BE3A57-F194-44E6-A907-5DCBFC4601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:2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38" name="Text Box 90">
            <a:extLst>
              <a:ext uri="{FF2B5EF4-FFF2-40B4-BE49-F238E27FC236}">
                <a16:creationId xmlns:a16="http://schemas.microsoft.com/office/drawing/2014/main" id="{AFA4C48F-E6DF-4C74-87A1-B9483C51D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518150"/>
            <a:ext cx="4105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7.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Добиеното решеније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(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број</a:t>
            </a:r>
            <a:r>
              <a:rPr lang="hr-HR" altLang="sr-Latn-RS" sz="1400" b="1" dirty="0">
                <a:latin typeface="Comic Sans MS" panose="030F0702030302020204" pitchFamily="66" charset="0"/>
              </a:rPr>
              <a:t>)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го сврстуваме горе место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39" name="Oval 91">
            <a:extLst>
              <a:ext uri="{FF2B5EF4-FFF2-40B4-BE49-F238E27FC236}">
                <a16:creationId xmlns:a16="http://schemas.microsoft.com/office/drawing/2014/main" id="{D856F11F-075A-4A57-B639-966A8F537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788" y="1700213"/>
            <a:ext cx="865187" cy="360362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40" name="Oval 92">
            <a:extLst>
              <a:ext uri="{FF2B5EF4-FFF2-40B4-BE49-F238E27FC236}">
                <a16:creationId xmlns:a16="http://schemas.microsoft.com/office/drawing/2014/main" id="{C80AADF1-DFF6-4E6C-B612-23D0E7955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50" y="2132013"/>
            <a:ext cx="431800" cy="360362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0201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6" grpId="1" animBg="1"/>
      <p:bldP spid="17" grpId="0" animBg="1"/>
      <p:bldP spid="17" grpId="1" animBg="1"/>
      <p:bldP spid="17" grpId="2" animBg="1"/>
      <p:bldP spid="17" grpId="3" animBg="1"/>
      <p:bldP spid="18" grpId="0" animBg="1"/>
      <p:bldP spid="18" grpId="1" animBg="1"/>
      <p:bldP spid="21" grpId="0"/>
      <p:bldP spid="22" grpId="0"/>
      <p:bldP spid="23" grpId="0"/>
      <p:bldP spid="24" grpId="0"/>
      <p:bldP spid="25" grpId="0"/>
      <p:bldP spid="26" grpId="0" animBg="1"/>
      <p:bldP spid="26" grpId="1" animBg="1"/>
      <p:bldP spid="27" grpId="0" animBg="1"/>
      <p:bldP spid="27" grpId="1" animBg="1"/>
      <p:bldP spid="28" grpId="0"/>
      <p:bldP spid="29" grpId="0"/>
      <p:bldP spid="30" grpId="0"/>
      <p:bldP spid="31" grpId="0"/>
      <p:bldP spid="32" grpId="0"/>
      <p:bldP spid="33" grpId="0" animBg="1"/>
      <p:bldP spid="34" grpId="0"/>
      <p:bldP spid="38" grpId="0"/>
      <p:bldP spid="39" grpId="0" animBg="1"/>
      <p:bldP spid="39" grpId="1" animBg="1"/>
      <p:bldP spid="40" grpId="0" animBg="1"/>
      <p:bldP spid="4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D3D7FA22-9F84-484B-ACC5-FAFBC8DC0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0350"/>
            <a:ext cx="799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2000" u="sng" dirty="0">
                <a:latin typeface="Comic Sans MS" panose="030F0702030302020204" pitchFamily="66" charset="0"/>
              </a:rPr>
              <a:t>Пример 4</a:t>
            </a:r>
            <a:r>
              <a:rPr lang="hr-HR" altLang="sr-Latn-RS" sz="2000" dirty="0">
                <a:latin typeface="Comic Sans MS" panose="030F0702030302020204" pitchFamily="66" charset="0"/>
              </a:rPr>
              <a:t>:</a:t>
            </a:r>
            <a:endParaRPr lang="en-US" altLang="sr-Latn-RS" sz="2000" dirty="0">
              <a:latin typeface="Comic Sans MS" panose="030F0702030302020204" pitchFamily="66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FD4562BE-0BB6-4C75-B528-819BBE224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70021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 Диме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endParaRPr lang="en-US" altLang="sr-Latn-R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EE8EAC29-BE38-481F-8F48-D880BEC2D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12566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Марин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endParaRPr lang="en-US" altLang="sr-Latn-R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A8AE2EF5-5B7D-47AC-A124-57F17722E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088" y="21336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F8882E75-1D36-4536-BFAE-D43E84D4F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088" y="17002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5x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51F8C74D-BE1D-4E0A-BB20-932A2C127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2565400"/>
            <a:ext cx="237648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3373E08C-7C20-4B52-90B3-2E9D8491A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709863"/>
            <a:ext cx="2160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5x - x  =  12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4DD97568-39B1-48B9-9324-94EB29FD9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12788"/>
            <a:ext cx="85693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Диме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е 5 пати постаер од Марин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  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а Марин е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 12 </a:t>
            </a:r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години помлад од Диме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/>
            <a:r>
              <a:rPr lang="mk-MK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Колку години имаДиме а колку Марин?</a:t>
            </a:r>
            <a:endParaRPr lang="en-US" altLang="sr-Latn-R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0" name="Group 10">
            <a:extLst>
              <a:ext uri="{FF2B5EF4-FFF2-40B4-BE49-F238E27FC236}">
                <a16:creationId xmlns:a16="http://schemas.microsoft.com/office/drawing/2014/main" id="{BAA021F5-6E0B-4498-8DD8-7B94C9EDFE6B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2997200"/>
            <a:ext cx="3241675" cy="1008063"/>
            <a:chOff x="612" y="2024"/>
            <a:chExt cx="2042" cy="635"/>
          </a:xfrm>
        </p:grpSpPr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65ACD984-E0A6-4A87-A7C1-D6D0DFCBDA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2089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4x</a:t>
              </a:r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ADCB2071-CAAB-4091-AA78-C2383FAC79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5" y="2093"/>
              <a:ext cx="3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 =</a:t>
              </a:r>
            </a:p>
          </p:txBody>
        </p:sp>
        <p:sp>
          <p:nvSpPr>
            <p:cNvPr id="13" name="Text Box 13">
              <a:extLst>
                <a:ext uri="{FF2B5EF4-FFF2-40B4-BE49-F238E27FC236}">
                  <a16:creationId xmlns:a16="http://schemas.microsoft.com/office/drawing/2014/main" id="{7F7A2CE9-698E-4B4A-A86C-D88DEA9D42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5" y="2093"/>
              <a:ext cx="5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12</a:t>
              </a: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974972A5-9AD0-4D48-B31F-FA9ECF259D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" y="2401"/>
              <a:ext cx="4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x</a:t>
              </a: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1DA83401-B4D6-4FD0-80BB-3BB5C4B1B0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6" y="2405"/>
              <a:ext cx="2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E872ACA4-B206-42C5-A1E5-0EDB6E78D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" y="2387"/>
              <a:ext cx="862" cy="2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mk-MK"/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8C678129-DE79-40DE-B3D9-367B31123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7" y="2405"/>
              <a:ext cx="2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987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grpSp>
          <p:nvGrpSpPr>
            <p:cNvPr id="18" name="Group 18">
              <a:extLst>
                <a:ext uri="{FF2B5EF4-FFF2-40B4-BE49-F238E27FC236}">
                  <a16:creationId xmlns:a16="http://schemas.microsoft.com/office/drawing/2014/main" id="{63292B4F-26D8-4BC8-B234-52A342681E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01" y="2024"/>
              <a:ext cx="953" cy="365"/>
              <a:chOff x="1519" y="416"/>
              <a:chExt cx="953" cy="365"/>
            </a:xfrm>
          </p:grpSpPr>
          <p:sp>
            <p:nvSpPr>
              <p:cNvPr id="19" name="Text Box 19">
                <a:extLst>
                  <a:ext uri="{FF2B5EF4-FFF2-40B4-BE49-F238E27FC236}">
                    <a16:creationId xmlns:a16="http://schemas.microsoft.com/office/drawing/2014/main" id="{72AC72ED-98B2-4FD5-A1FB-372376E381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19" y="416"/>
                <a:ext cx="563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hr-HR" altLang="sr-Latn-RS" sz="320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/</a:t>
                </a:r>
                <a:endParaRPr lang="en-US" altLang="sr-Latn-RS" sz="320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0" name="Text Box 20">
                <a:extLst>
                  <a:ext uri="{FF2B5EF4-FFF2-40B4-BE49-F238E27FC236}">
                    <a16:creationId xmlns:a16="http://schemas.microsoft.com/office/drawing/2014/main" id="{1091683A-B4BA-4491-9FCE-5A62606BBE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2" y="484"/>
                <a:ext cx="79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hr-HR" altLang="sr-Latn-RS" b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:4</a:t>
                </a:r>
                <a:endParaRPr lang="en-US" altLang="sr-Latn-RS" b="1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21" name="Group 21">
            <a:extLst>
              <a:ext uri="{FF2B5EF4-FFF2-40B4-BE49-F238E27FC236}">
                <a16:creationId xmlns:a16="http://schemas.microsoft.com/office/drawing/2014/main" id="{5DF38EC0-1B53-4BB1-A0D4-08BAB079FC7D}"/>
              </a:ext>
            </a:extLst>
          </p:cNvPr>
          <p:cNvGrpSpPr>
            <a:grpSpLocks/>
          </p:cNvGrpSpPr>
          <p:nvPr/>
        </p:nvGrpSpPr>
        <p:grpSpPr bwMode="auto">
          <a:xfrm>
            <a:off x="1893888" y="1693863"/>
            <a:ext cx="2232025" cy="373062"/>
            <a:chOff x="1293" y="1067"/>
            <a:chExt cx="1406" cy="235"/>
          </a:xfrm>
        </p:grpSpPr>
        <p:sp>
          <p:nvSpPr>
            <p:cNvPr id="22" name="Text Box 22">
              <a:extLst>
                <a:ext uri="{FF2B5EF4-FFF2-40B4-BE49-F238E27FC236}">
                  <a16:creationId xmlns:a16="http://schemas.microsoft.com/office/drawing/2014/main" id="{5C73ECEE-0DA2-41CC-A19C-031DB0115B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3" y="1071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=</a:t>
              </a:r>
              <a:endParaRPr lang="en-US" altLang="sr-Latn-RS" b="1">
                <a:latin typeface="Comic Sans MS" panose="030F0702030302020204" pitchFamily="66" charset="0"/>
              </a:endParaRPr>
            </a:p>
          </p:txBody>
        </p:sp>
        <p:sp>
          <p:nvSpPr>
            <p:cNvPr id="23" name="Text Box 23">
              <a:extLst>
                <a:ext uri="{FF2B5EF4-FFF2-40B4-BE49-F238E27FC236}">
                  <a16:creationId xmlns:a16="http://schemas.microsoft.com/office/drawing/2014/main" id="{5971EAF5-4F9E-44BA-AFF3-02525F3A7B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9" y="1071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5</a:t>
              </a:r>
              <a:endParaRPr lang="en-US" altLang="sr-Latn-RS" b="1">
                <a:latin typeface="Comic Sans MS" panose="030F0702030302020204" pitchFamily="66" charset="0"/>
              </a:endParaRPr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FCD27C87-4B48-4687-8952-60B6B68B1D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" y="1071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·</a:t>
              </a:r>
              <a:endParaRPr lang="en-US" altLang="sr-Latn-RS" b="1">
                <a:latin typeface="Comic Sans MS" panose="030F0702030302020204" pitchFamily="66" charset="0"/>
              </a:endParaRPr>
            </a:p>
          </p:txBody>
        </p:sp>
        <p:sp>
          <p:nvSpPr>
            <p:cNvPr id="25" name="Text Box 25">
              <a:extLst>
                <a:ext uri="{FF2B5EF4-FFF2-40B4-BE49-F238E27FC236}">
                  <a16:creationId xmlns:a16="http://schemas.microsoft.com/office/drawing/2014/main" id="{669AB823-BA5B-4E39-9DFE-BBC4FACDE2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2" y="1067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3</a:t>
              </a:r>
              <a:endParaRPr lang="en-US" altLang="sr-Latn-RS" b="1">
                <a:latin typeface="Comic Sans MS" panose="030F0702030302020204" pitchFamily="66" charset="0"/>
              </a:endParaRPr>
            </a:p>
          </p:txBody>
        </p:sp>
        <p:sp>
          <p:nvSpPr>
            <p:cNvPr id="26" name="Text Box 26">
              <a:extLst>
                <a:ext uri="{FF2B5EF4-FFF2-40B4-BE49-F238E27FC236}">
                  <a16:creationId xmlns:a16="http://schemas.microsoft.com/office/drawing/2014/main" id="{5A500446-2CA8-48FF-B424-7E0625D724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071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=</a:t>
              </a:r>
              <a:endParaRPr lang="en-US" altLang="sr-Latn-RS" b="1">
                <a:latin typeface="Comic Sans MS" panose="030F0702030302020204" pitchFamily="66" charset="0"/>
              </a:endParaRPr>
            </a:p>
          </p:txBody>
        </p:sp>
        <p:sp>
          <p:nvSpPr>
            <p:cNvPr id="27" name="Text Box 27">
              <a:extLst>
                <a:ext uri="{FF2B5EF4-FFF2-40B4-BE49-F238E27FC236}">
                  <a16:creationId xmlns:a16="http://schemas.microsoft.com/office/drawing/2014/main" id="{6AF7337F-3690-4E76-BC86-DC8DF984C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1" y="1071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15</a:t>
              </a:r>
              <a:endParaRPr lang="en-US" altLang="sr-Latn-RS" b="1">
                <a:latin typeface="Comic Sans MS" panose="030F0702030302020204" pitchFamily="66" charset="0"/>
              </a:endParaRPr>
            </a:p>
          </p:txBody>
        </p:sp>
      </p:grpSp>
      <p:sp>
        <p:nvSpPr>
          <p:cNvPr id="28" name="Text Box 28">
            <a:extLst>
              <a:ext uri="{FF2B5EF4-FFF2-40B4-BE49-F238E27FC236}">
                <a16:creationId xmlns:a16="http://schemas.microsoft.com/office/drawing/2014/main" id="{4855B99E-B4B7-4A8C-B5F9-14FBCE8E8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1628775"/>
            <a:ext cx="40322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1.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Внимателмо да го прочитаме текстот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29" name="Text Box 29">
            <a:extLst>
              <a:ext uri="{FF2B5EF4-FFF2-40B4-BE49-F238E27FC236}">
                <a16:creationId xmlns:a16="http://schemas.microsoft.com/office/drawing/2014/main" id="{E095A480-52E5-4334-AA42-058DEA443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2205038"/>
            <a:ext cx="45275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2.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Од текстот гледаме кој има </a:t>
            </a:r>
            <a:r>
              <a:rPr lang="mk-MK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помалце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години и </a:t>
            </a:r>
            <a:r>
              <a:rPr lang="mk-MK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неговите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години ги означиме со 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30" name="Text Box 30">
            <a:extLst>
              <a:ext uri="{FF2B5EF4-FFF2-40B4-BE49-F238E27FC236}">
                <a16:creationId xmlns:a16="http://schemas.microsoft.com/office/drawing/2014/main" id="{A54127EF-CC9E-4184-A122-028D7ED9A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2928938"/>
            <a:ext cx="44449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3.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Воочуваме колку пати Диме е постар од Марин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и тоа го запишуваме со помош на </a:t>
            </a:r>
            <a:r>
              <a:rPr lang="hr-HR" altLang="sr-Latn-RS" sz="1400" b="1" dirty="0">
                <a:latin typeface="Comic Sans MS" panose="030F0702030302020204" pitchFamily="66" charset="0"/>
              </a:rPr>
              <a:t>x...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31" name="Text Box 31">
            <a:extLst>
              <a:ext uri="{FF2B5EF4-FFF2-40B4-BE49-F238E27FC236}">
                <a16:creationId xmlns:a16="http://schemas.microsoft.com/office/drawing/2014/main" id="{5D63CEC7-DAB4-4C22-BBE9-E05B54367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3629025"/>
            <a:ext cx="41052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4.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Сега да ја составиме равенката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32" name="Text Box 32">
            <a:extLst>
              <a:ext uri="{FF2B5EF4-FFF2-40B4-BE49-F238E27FC236}">
                <a16:creationId xmlns:a16="http://schemas.microsoft.com/office/drawing/2014/main" id="{B09BBD99-8752-4855-93E7-A792DFF73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4113669"/>
            <a:ext cx="41052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5.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Во текстот го воочуваме податокот кој уште не сме го искористиле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Со помош на него и ознаките 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5х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и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ја запишуваме равенката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33" name="Text Box 33">
            <a:extLst>
              <a:ext uri="{FF2B5EF4-FFF2-40B4-BE49-F238E27FC236}">
                <a16:creationId xmlns:a16="http://schemas.microsoft.com/office/drawing/2014/main" id="{DD6CEB88-9A2D-4321-ACD5-85EB6AEB7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143500"/>
            <a:ext cx="4105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6.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Ја решаваме равенката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34" name="Text Box 34">
            <a:extLst>
              <a:ext uri="{FF2B5EF4-FFF2-40B4-BE49-F238E27FC236}">
                <a16:creationId xmlns:a16="http://schemas.microsoft.com/office/drawing/2014/main" id="{D1F6BEEE-811E-4974-BAA5-60BEC98B1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497513"/>
            <a:ext cx="4105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7.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Добиеното решеније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(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број</a:t>
            </a:r>
            <a:r>
              <a:rPr lang="hr-HR" altLang="sr-Latn-RS" sz="1400" b="1" dirty="0">
                <a:latin typeface="Comic Sans MS" panose="030F0702030302020204" pitchFamily="66" charset="0"/>
              </a:rPr>
              <a:t>)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го сврстуваме горе место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grpSp>
        <p:nvGrpSpPr>
          <p:cNvPr id="35" name="Group 35">
            <a:extLst>
              <a:ext uri="{FF2B5EF4-FFF2-40B4-BE49-F238E27FC236}">
                <a16:creationId xmlns:a16="http://schemas.microsoft.com/office/drawing/2014/main" id="{E0EC4F03-03F1-4A76-A2B4-005CCD96C934}"/>
              </a:ext>
            </a:extLst>
          </p:cNvPr>
          <p:cNvGrpSpPr>
            <a:grpSpLocks/>
          </p:cNvGrpSpPr>
          <p:nvPr/>
        </p:nvGrpSpPr>
        <p:grpSpPr bwMode="auto">
          <a:xfrm>
            <a:off x="1820863" y="2147888"/>
            <a:ext cx="1008062" cy="366712"/>
            <a:chOff x="1247" y="1353"/>
            <a:chExt cx="635" cy="231"/>
          </a:xfrm>
        </p:grpSpPr>
        <p:sp>
          <p:nvSpPr>
            <p:cNvPr id="36" name="Text Box 36">
              <a:extLst>
                <a:ext uri="{FF2B5EF4-FFF2-40B4-BE49-F238E27FC236}">
                  <a16:creationId xmlns:a16="http://schemas.microsoft.com/office/drawing/2014/main" id="{0FE6F544-354E-4008-829F-C80FD2D284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" y="1353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=</a:t>
              </a:r>
              <a:endParaRPr lang="en-US" altLang="sr-Latn-RS" b="1">
                <a:latin typeface="Comic Sans MS" panose="030F0702030302020204" pitchFamily="66" charset="0"/>
              </a:endParaRPr>
            </a:p>
          </p:txBody>
        </p:sp>
        <p:sp>
          <p:nvSpPr>
            <p:cNvPr id="37" name="Text Box 37">
              <a:extLst>
                <a:ext uri="{FF2B5EF4-FFF2-40B4-BE49-F238E27FC236}">
                  <a16:creationId xmlns:a16="http://schemas.microsoft.com/office/drawing/2014/main" id="{41CE759F-901D-467D-AE81-1CF2709D4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4" y="1353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3</a:t>
              </a:r>
              <a:endParaRPr lang="en-US" altLang="sr-Latn-RS" b="1">
                <a:latin typeface="Comic Sans MS" panose="030F0702030302020204" pitchFamily="66" charset="0"/>
              </a:endParaRPr>
            </a:p>
          </p:txBody>
        </p:sp>
      </p:grpSp>
      <p:sp>
        <p:nvSpPr>
          <p:cNvPr id="38" name="Text Box 38">
            <a:extLst>
              <a:ext uri="{FF2B5EF4-FFF2-40B4-BE49-F238E27FC236}">
                <a16:creationId xmlns:a16="http://schemas.microsoft.com/office/drawing/2014/main" id="{A498EDE9-CF05-4F14-A31A-9B5D30D60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156075"/>
            <a:ext cx="4176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solidFill>
                  <a:srgbClr val="FF0000"/>
                </a:solidFill>
                <a:latin typeface="Comic Sans MS" panose="030F0702030302020204" pitchFamily="66" charset="0"/>
              </a:rPr>
              <a:t>Диме</a:t>
            </a:r>
            <a:r>
              <a:rPr lang="hr-HR" altLang="sr-Latn-R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mk-MK" altLang="sr-Latn-RS" dirty="0">
                <a:solidFill>
                  <a:srgbClr val="FF0000"/>
                </a:solidFill>
                <a:latin typeface="Comic Sans MS" panose="030F0702030302020204" pitchFamily="66" charset="0"/>
              </a:rPr>
              <a:t>има</a:t>
            </a:r>
            <a:r>
              <a:rPr lang="hr-HR" altLang="sr-Latn-RS" dirty="0">
                <a:solidFill>
                  <a:srgbClr val="FF0000"/>
                </a:solidFill>
                <a:latin typeface="Comic Sans MS" panose="030F0702030302020204" pitchFamily="66" charset="0"/>
              </a:rPr>
              <a:t> 15, a M</a:t>
            </a:r>
            <a:r>
              <a:rPr lang="mk-MK" altLang="sr-Latn-RS" dirty="0">
                <a:solidFill>
                  <a:srgbClr val="FF0000"/>
                </a:solidFill>
                <a:latin typeface="Comic Sans MS" panose="030F0702030302020204" pitchFamily="66" charset="0"/>
              </a:rPr>
              <a:t>арин</a:t>
            </a:r>
            <a:r>
              <a:rPr lang="hr-HR" altLang="sr-Latn-RS" dirty="0">
                <a:solidFill>
                  <a:srgbClr val="FF0000"/>
                </a:solidFill>
                <a:latin typeface="Comic Sans MS" panose="030F0702030302020204" pitchFamily="66" charset="0"/>
              </a:rPr>
              <a:t> 3 </a:t>
            </a:r>
            <a:r>
              <a:rPr lang="mk-MK" altLang="sr-Latn-RS" dirty="0">
                <a:solidFill>
                  <a:srgbClr val="FF0000"/>
                </a:solidFill>
                <a:latin typeface="Comic Sans MS" panose="030F0702030302020204" pitchFamily="66" charset="0"/>
              </a:rPr>
              <a:t>години</a:t>
            </a:r>
            <a:r>
              <a:rPr lang="hr-HR" altLang="sr-Latn-RS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39" name="Oval 39">
            <a:extLst>
              <a:ext uri="{FF2B5EF4-FFF2-40B4-BE49-F238E27FC236}">
                <a16:creationId xmlns:a16="http://schemas.microsoft.com/office/drawing/2014/main" id="{6B58A996-8D9C-44FA-BA9E-D51F96BCA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52500"/>
            <a:ext cx="4608512" cy="433388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40" name="Oval 40">
            <a:extLst>
              <a:ext uri="{FF2B5EF4-FFF2-40B4-BE49-F238E27FC236}">
                <a16:creationId xmlns:a16="http://schemas.microsoft.com/office/drawing/2014/main" id="{16303446-3D27-46F8-AECA-7F65DC82C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" y="649288"/>
            <a:ext cx="3917950" cy="433387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41" name="Oval 41">
            <a:extLst>
              <a:ext uri="{FF2B5EF4-FFF2-40B4-BE49-F238E27FC236}">
                <a16:creationId xmlns:a16="http://schemas.microsoft.com/office/drawing/2014/main" id="{7D05C89B-8A58-4BFF-939F-4771B870B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692150"/>
            <a:ext cx="4379912" cy="433388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42" name="Oval 42">
            <a:extLst>
              <a:ext uri="{FF2B5EF4-FFF2-40B4-BE49-F238E27FC236}">
                <a16:creationId xmlns:a16="http://schemas.microsoft.com/office/drawing/2014/main" id="{17D07ED3-F86C-4875-857F-6EA1D73BB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0" y="1700213"/>
            <a:ext cx="433388" cy="361950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43" name="Oval 43">
            <a:extLst>
              <a:ext uri="{FF2B5EF4-FFF2-40B4-BE49-F238E27FC236}">
                <a16:creationId xmlns:a16="http://schemas.microsoft.com/office/drawing/2014/main" id="{B5579B78-1CE7-49FF-AF80-6248D696E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130425"/>
            <a:ext cx="433388" cy="361950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44" name="Text Box 44">
            <a:extLst>
              <a:ext uri="{FF2B5EF4-FFF2-40B4-BE49-F238E27FC236}">
                <a16:creationId xmlns:a16="http://schemas.microsoft.com/office/drawing/2014/main" id="{EC2BC0E7-33E2-4631-BD6A-B04B8405B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6005513"/>
            <a:ext cx="4105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8.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Го пишуваме одговорот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45" name="Text Box 45">
            <a:extLst>
              <a:ext uri="{FF2B5EF4-FFF2-40B4-BE49-F238E27FC236}">
                <a16:creationId xmlns:a16="http://schemas.microsoft.com/office/drawing/2014/main" id="{D97EE13A-FFE7-434F-96D8-97FEA8AB3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6378575"/>
            <a:ext cx="43370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9.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Правиме проверка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 (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Тоа направи го сам</a:t>
            </a:r>
            <a:r>
              <a:rPr lang="hr-HR" altLang="sr-Latn-RS" sz="1400" b="1" dirty="0">
                <a:latin typeface="Comic Sans MS" panose="030F0702030302020204" pitchFamily="66" charset="0"/>
              </a:rPr>
              <a:t>)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46" name="Oval 46">
            <a:extLst>
              <a:ext uri="{FF2B5EF4-FFF2-40B4-BE49-F238E27FC236}">
                <a16:creationId xmlns:a16="http://schemas.microsoft.com/office/drawing/2014/main" id="{EFAB698C-69FB-4A17-91D9-22B8E3EC6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425" y="3587750"/>
            <a:ext cx="1225550" cy="388938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47" name="Oval 47">
            <a:extLst>
              <a:ext uri="{FF2B5EF4-FFF2-40B4-BE49-F238E27FC236}">
                <a16:creationId xmlns:a16="http://schemas.microsoft.com/office/drawing/2014/main" id="{E5149C66-3538-4C43-A353-4B736107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1700213"/>
            <a:ext cx="433388" cy="361950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48" name="Oval 48">
            <a:extLst>
              <a:ext uri="{FF2B5EF4-FFF2-40B4-BE49-F238E27FC236}">
                <a16:creationId xmlns:a16="http://schemas.microsoft.com/office/drawing/2014/main" id="{F828DCFA-4AB4-49BC-955A-C746928C7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5" y="2144713"/>
            <a:ext cx="374650" cy="361950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49" name="Text Box 49">
            <a:extLst>
              <a:ext uri="{FF2B5EF4-FFF2-40B4-BE49-F238E27FC236}">
                <a16:creationId xmlns:a16="http://schemas.microsoft.com/office/drawing/2014/main" id="{DD08F864-65DC-4C2C-BD0B-C5375DCD6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652963"/>
            <a:ext cx="42497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u="sng" dirty="0">
                <a:solidFill>
                  <a:srgbClr val="006600"/>
                </a:solidFill>
                <a:latin typeface="Comic Sans MS" panose="030F0702030302020204" pitchFamily="66" charset="0"/>
              </a:rPr>
              <a:t>Внимателно ралмисли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:</a:t>
            </a:r>
          </a:p>
          <a:p>
            <a:pPr eaLnBrk="1" hangingPunct="1"/>
            <a:endParaRPr lang="hr-HR" altLang="sr-Latn-RS" sz="600" b="1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Како да составам равенка ако 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Marin </a:t>
            </a:r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е 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12</a:t>
            </a:r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 години помлад од Диме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?</a:t>
            </a:r>
            <a:endParaRPr lang="en-US" altLang="sr-Latn-RS" sz="1400" b="1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 Box 50">
            <a:extLst>
              <a:ext uri="{FF2B5EF4-FFF2-40B4-BE49-F238E27FC236}">
                <a16:creationId xmlns:a16="http://schemas.microsoft.com/office/drawing/2014/main" id="{BA21131A-7551-451F-BB02-5D36618FF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456238"/>
            <a:ext cx="4249738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300" b="1" dirty="0">
                <a:solidFill>
                  <a:srgbClr val="006600"/>
                </a:solidFill>
                <a:latin typeface="Comic Sans MS" panose="030F0702030302020204" pitchFamily="66" charset="0"/>
              </a:rPr>
              <a:t>Една можност е</a:t>
            </a:r>
            <a:r>
              <a:rPr lang="hr-HR" altLang="sr-Latn-RS" sz="1200" b="1" dirty="0">
                <a:solidFill>
                  <a:srgbClr val="006600"/>
                </a:solidFill>
                <a:latin typeface="Comic Sans MS" panose="030F0702030302020204" pitchFamily="66" charset="0"/>
              </a:rPr>
              <a:t>- </a:t>
            </a:r>
            <a:r>
              <a:rPr lang="mk-MK" altLang="sr-Latn-RS" sz="1200" b="1" dirty="0">
                <a:solidFill>
                  <a:srgbClr val="006600"/>
                </a:solidFill>
                <a:latin typeface="Comic Sans MS" panose="030F0702030302020204" pitchFamily="66" charset="0"/>
              </a:rPr>
              <a:t>од бројот на годините на Диме да се одземат бројот на годините на Марин и со тоа ја добиваме разлика во годините</a:t>
            </a:r>
            <a:r>
              <a:rPr lang="hr-HR" altLang="sr-Latn-RS" sz="1200" b="1" dirty="0">
                <a:solidFill>
                  <a:srgbClr val="006600"/>
                </a:solidFill>
                <a:latin typeface="Comic Sans MS" panose="030F0702030302020204" pitchFamily="66" charset="0"/>
              </a:rPr>
              <a:t>...</a:t>
            </a:r>
            <a:endParaRPr lang="en-US" altLang="sr-Latn-RS" sz="1200" b="1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 Box 51">
            <a:extLst>
              <a:ext uri="{FF2B5EF4-FFF2-40B4-BE49-F238E27FC236}">
                <a16:creationId xmlns:a16="http://schemas.microsoft.com/office/drawing/2014/main" id="{175AF7A5-572C-40CC-A761-C04C4FB6E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151563"/>
            <a:ext cx="42497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Може и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: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   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5x - 12 = 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,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5x = x + 12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,</a:t>
            </a:r>
          </a:p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 = 5x - 12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,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 + 12 = 5x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9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3" presetClass="entr" presetSubtype="3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3" presetClass="entr" presetSubtype="3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3" presetClass="entr" presetSubtype="3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8" grpId="0"/>
      <p:bldP spid="39" grpId="0" animBg="1"/>
      <p:bldP spid="39" grpId="1" animBg="1"/>
      <p:bldP spid="40" grpId="0" animBg="1"/>
      <p:bldP spid="40" grpId="1" animBg="1"/>
      <p:bldP spid="40" grpId="2" animBg="1"/>
      <p:bldP spid="40" grpId="3" animBg="1"/>
      <p:bldP spid="41" grpId="0" animBg="1"/>
      <p:bldP spid="41" grpId="1" animBg="1"/>
      <p:bldP spid="42" grpId="0" animBg="1"/>
      <p:bldP spid="42" grpId="1" animBg="1"/>
      <p:bldP spid="42" grpId="2" animBg="1"/>
      <p:bldP spid="42" grpId="3" animBg="1"/>
      <p:bldP spid="43" grpId="0" animBg="1"/>
      <p:bldP spid="43" grpId="1" animBg="1"/>
      <p:bldP spid="43" grpId="2" animBg="1"/>
      <p:bldP spid="43" grpId="3" animBg="1"/>
      <p:bldP spid="44" grpId="0"/>
      <p:bldP spid="45" grpId="0"/>
      <p:bldP spid="46" grpId="0" animBg="1"/>
      <p:bldP spid="46" grpId="1" animBg="1"/>
      <p:bldP spid="46" grpId="2" animBg="1"/>
      <p:bldP spid="46" grpId="3" animBg="1"/>
      <p:bldP spid="47" grpId="0" animBg="1"/>
      <p:bldP spid="47" grpId="1" animBg="1"/>
      <p:bldP spid="48" grpId="0" animBg="1"/>
      <p:bldP spid="48" grpId="1" animBg="1"/>
      <p:bldP spid="49" grpId="0"/>
      <p:bldP spid="49" grpId="1"/>
      <p:bldP spid="50" grpId="0"/>
      <p:bldP spid="50" grpId="1"/>
      <p:bldP spid="51" grpId="0"/>
      <p:bldP spid="5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51090F96-31D8-4483-B7DB-5F94512E2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0350"/>
            <a:ext cx="1944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2000" u="sng" dirty="0">
                <a:latin typeface="Comic Sans MS" panose="030F0702030302020204" pitchFamily="66" charset="0"/>
              </a:rPr>
              <a:t>Пример 5</a:t>
            </a:r>
            <a:r>
              <a:rPr lang="hr-HR" altLang="sr-Latn-RS" sz="2000" dirty="0">
                <a:latin typeface="Comic Sans MS" panose="030F0702030302020204" pitchFamily="66" charset="0"/>
              </a:rPr>
              <a:t>:</a:t>
            </a:r>
            <a:endParaRPr lang="en-US" altLang="sr-Latn-RS" sz="2000" dirty="0">
              <a:latin typeface="Comic Sans MS" panose="030F0702030302020204" pitchFamily="66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39EC7255-213C-47BF-A33E-BDE69233A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70021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ширина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endParaRPr lang="en-US" altLang="sr-Latn-R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3F76921A-3EC4-4C48-AD45-2FCB8371A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125663"/>
            <a:ext cx="1439864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должина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endParaRPr lang="en-US" altLang="sr-Latn-R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392BFE9F-189E-4A17-8949-B5FB896AA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1336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E4AA48A7-4505-47D3-9653-7EE5A5A90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17002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x+7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1FCCA08C-AD97-4892-9954-6C8AC7CFF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2565400"/>
            <a:ext cx="237648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8F102724-8321-46D2-BFA0-9DDEEC710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" y="2709863"/>
            <a:ext cx="719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0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hr-HR" altLang="sr-Latn-RS" sz="10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D10938B2-035B-414A-9E27-CBD09BA99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12788"/>
            <a:ext cx="8569325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700" dirty="0">
                <a:solidFill>
                  <a:srgbClr val="0000CC"/>
                </a:solidFill>
                <a:latin typeface="Comic Sans MS" panose="030F0702030302020204" pitchFamily="66" charset="0"/>
              </a:rPr>
              <a:t>Ширината на правоаголникот е за </a:t>
            </a:r>
            <a:r>
              <a:rPr lang="hr-HR" altLang="sr-Latn-RS" sz="1700" dirty="0">
                <a:solidFill>
                  <a:srgbClr val="0000CC"/>
                </a:solidFill>
                <a:latin typeface="Comic Sans MS" panose="030F0702030302020204" pitchFamily="66" charset="0"/>
              </a:rPr>
              <a:t>7cm</a:t>
            </a:r>
            <a:r>
              <a:rPr lang="mk-MK" altLang="sr-Latn-RS" sz="1700" dirty="0">
                <a:solidFill>
                  <a:srgbClr val="0000CC"/>
                </a:solidFill>
                <a:latin typeface="Comic Sans MS" panose="030F0702030302020204" pitchFamily="66" charset="0"/>
              </a:rPr>
              <a:t> поголема од должината</a:t>
            </a:r>
            <a:r>
              <a:rPr lang="hr-HR" altLang="sr-Latn-RS" dirty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/>
            <a:r>
              <a:rPr lang="mk-MK" altLang="sr-Latn-RS" sz="1700" dirty="0">
                <a:solidFill>
                  <a:srgbClr val="0000CC"/>
                </a:solidFill>
                <a:latin typeface="Comic Sans MS" panose="030F0702030302020204" pitchFamily="66" charset="0"/>
              </a:rPr>
              <a:t>Колку изнесуваат страните на правоаголникот ако периметарот изнесува 54см</a:t>
            </a:r>
            <a:endParaRPr lang="en-US" altLang="sr-Latn-RS" sz="17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3AC8E039-742D-4398-98D8-AD7A2F0B7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899" y="1484313"/>
            <a:ext cx="45370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1.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Внимателмо да го прочитаме текстот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3F3D2C17-A181-49F7-A2AC-1308970E6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1805315"/>
            <a:ext cx="44513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2.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Воошуваме која страна е </a:t>
            </a:r>
            <a:r>
              <a:rPr lang="mk-MK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помала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ширината или должината 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и ја означуваме со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18F328E1-2FDB-4B29-931C-77D26F2E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2313177"/>
            <a:ext cx="47037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3.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Сега воочуваме колкава е ширината во однос на должината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,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и го запишуваме со помош на х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78A9EE1C-8489-44B0-8111-F024859B0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8855" y="2826734"/>
            <a:ext cx="4105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4.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Кога двете величини сме ги изразиле преку х, подвлекуваме..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78C9794F-86A9-44D9-898C-1B1606B2C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8855" y="3338930"/>
            <a:ext cx="410527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5.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Пред да тргнеме со составување равенка треба да направиме скица и соодветно според условот на задачата ги означуваме со ознаките кои ги воведовме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(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x+7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i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).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87981481-9E69-4043-8CB1-ADDAF5BFE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300663"/>
            <a:ext cx="4105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7.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Ја решаваме равенката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Oval 16">
            <a:extLst>
              <a:ext uri="{FF2B5EF4-FFF2-40B4-BE49-F238E27FC236}">
                <a16:creationId xmlns:a16="http://schemas.microsoft.com/office/drawing/2014/main" id="{99321A1F-7D5F-46CA-907B-3E233FBC8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952500"/>
            <a:ext cx="4826000" cy="403225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17" name="Oval 17">
            <a:extLst>
              <a:ext uri="{FF2B5EF4-FFF2-40B4-BE49-F238E27FC236}">
                <a16:creationId xmlns:a16="http://schemas.microsoft.com/office/drawing/2014/main" id="{E20F356A-46B1-48A8-A4DE-1564E8B39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00" y="649288"/>
            <a:ext cx="7035800" cy="433387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18" name="Oval 18">
            <a:extLst>
              <a:ext uri="{FF2B5EF4-FFF2-40B4-BE49-F238E27FC236}">
                <a16:creationId xmlns:a16="http://schemas.microsoft.com/office/drawing/2014/main" id="{53ACF1FE-27B1-4C59-963D-5778E66FA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981075"/>
            <a:ext cx="3619500" cy="360363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387FAE4C-025A-4097-9169-9705B3B997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4413" y="3040063"/>
            <a:ext cx="38893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20" name="Line 20">
            <a:extLst>
              <a:ext uri="{FF2B5EF4-FFF2-40B4-BE49-F238E27FC236}">
                <a16:creationId xmlns:a16="http://schemas.microsoft.com/office/drawing/2014/main" id="{41283A71-365C-43C6-944A-7CE715250C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288" y="3054350"/>
            <a:ext cx="28733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id="{5C67F284-44E0-4493-85F8-0306547AB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13" y="31416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76204BA6-ED86-45E3-AFF2-8BA7E1FBB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314801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 x</a:t>
            </a:r>
          </a:p>
        </p:txBody>
      </p:sp>
      <p:sp>
        <p:nvSpPr>
          <p:cNvPr id="23" name="Text Box 23">
            <a:extLst>
              <a:ext uri="{FF2B5EF4-FFF2-40B4-BE49-F238E27FC236}">
                <a16:creationId xmlns:a16="http://schemas.microsoft.com/office/drawing/2014/main" id="{C752F495-86DD-411E-83E7-19404143E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314801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E6D8C8C2-2E3C-4D47-A81D-2393F7410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314801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54</a:t>
            </a:r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BEDF6437-2B7C-4751-B7D5-8D9E8AE76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170238"/>
            <a:ext cx="2017713" cy="3302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26" name="Oval 27">
            <a:extLst>
              <a:ext uri="{FF2B5EF4-FFF2-40B4-BE49-F238E27FC236}">
                <a16:creationId xmlns:a16="http://schemas.microsoft.com/office/drawing/2014/main" id="{C840BE88-EFA4-4BB2-8AD7-1A0D4B9F6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8575" y="3155950"/>
            <a:ext cx="1571625" cy="3302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2342BDB6-7F3D-4271-8BF1-68CE1D9FE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360362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4x</a:t>
            </a:r>
          </a:p>
        </p:txBody>
      </p:sp>
      <p:sp>
        <p:nvSpPr>
          <p:cNvPr id="28" name="Text Box 29">
            <a:extLst>
              <a:ext uri="{FF2B5EF4-FFF2-40B4-BE49-F238E27FC236}">
                <a16:creationId xmlns:a16="http://schemas.microsoft.com/office/drawing/2014/main" id="{77033D26-D1EE-4880-B6D9-1D1CB626A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2325" y="3609975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 =</a:t>
            </a:r>
          </a:p>
        </p:txBody>
      </p:sp>
      <p:sp>
        <p:nvSpPr>
          <p:cNvPr id="29" name="Text Box 30">
            <a:extLst>
              <a:ext uri="{FF2B5EF4-FFF2-40B4-BE49-F238E27FC236}">
                <a16:creationId xmlns:a16="http://schemas.microsoft.com/office/drawing/2014/main" id="{54F29D07-98BC-4890-B23A-85CF53A45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3609975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30" name="Text Box 31">
            <a:extLst>
              <a:ext uri="{FF2B5EF4-FFF2-40B4-BE49-F238E27FC236}">
                <a16:creationId xmlns:a16="http://schemas.microsoft.com/office/drawing/2014/main" id="{E0C07094-D739-49FD-8B08-03F9B24C0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538" y="4056063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1" name="Text Box 32">
            <a:extLst>
              <a:ext uri="{FF2B5EF4-FFF2-40B4-BE49-F238E27FC236}">
                <a16:creationId xmlns:a16="http://schemas.microsoft.com/office/drawing/2014/main" id="{BF1ADB81-B2BF-469B-873B-FEF71ACFB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2338" y="4062413"/>
            <a:ext cx="474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32" name="Rectangle 33">
            <a:extLst>
              <a:ext uri="{FF2B5EF4-FFF2-40B4-BE49-F238E27FC236}">
                <a16:creationId xmlns:a16="http://schemas.microsoft.com/office/drawing/2014/main" id="{30AD48A1-D14F-48E0-B17A-2D484D88A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138" y="4033838"/>
            <a:ext cx="1368425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33" name="Text Box 34">
            <a:extLst>
              <a:ext uri="{FF2B5EF4-FFF2-40B4-BE49-F238E27FC236}">
                <a16:creationId xmlns:a16="http://schemas.microsoft.com/office/drawing/2014/main" id="{0114305B-F089-416B-B46D-80BC0E65F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7300" y="4062413"/>
            <a:ext cx="474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grpSp>
        <p:nvGrpSpPr>
          <p:cNvPr id="34" name="Group 35">
            <a:extLst>
              <a:ext uri="{FF2B5EF4-FFF2-40B4-BE49-F238E27FC236}">
                <a16:creationId xmlns:a16="http://schemas.microsoft.com/office/drawing/2014/main" id="{48E59D5F-3EA1-4A3B-9C42-56A944030D56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3500438"/>
            <a:ext cx="1512888" cy="579437"/>
            <a:chOff x="1519" y="416"/>
            <a:chExt cx="953" cy="365"/>
          </a:xfrm>
        </p:grpSpPr>
        <p:sp>
          <p:nvSpPr>
            <p:cNvPr id="35" name="Text Box 36">
              <a:extLst>
                <a:ext uri="{FF2B5EF4-FFF2-40B4-BE49-F238E27FC236}">
                  <a16:creationId xmlns:a16="http://schemas.microsoft.com/office/drawing/2014/main" id="{27070DDB-0E99-4E14-B681-C2BCCEC2F6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200">
                  <a:solidFill>
                    <a:srgbClr val="FF0000"/>
                  </a:solidFill>
                  <a:latin typeface="Comic Sans MS" panose="030F0702030302020204" pitchFamily="66" charset="0"/>
                </a:rPr>
                <a:t>/</a:t>
              </a:r>
              <a:endParaRPr lang="en-US" altLang="sr-Latn-RS" sz="32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6" name="Text Box 37">
              <a:extLst>
                <a:ext uri="{FF2B5EF4-FFF2-40B4-BE49-F238E27FC236}">
                  <a16:creationId xmlns:a16="http://schemas.microsoft.com/office/drawing/2014/main" id="{49A96557-BC84-42D3-8B34-0575A74A28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:4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37" name="Text Box 38">
            <a:extLst>
              <a:ext uri="{FF2B5EF4-FFF2-40B4-BE49-F238E27FC236}">
                <a16:creationId xmlns:a16="http://schemas.microsoft.com/office/drawing/2014/main" id="{C276DD9A-93EE-4D6E-A896-857B368BB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605463"/>
            <a:ext cx="4105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8.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Добиеното решеније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(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број</a:t>
            </a:r>
            <a:r>
              <a:rPr lang="hr-HR" altLang="sr-Latn-RS" sz="1400" b="1" dirty="0">
                <a:latin typeface="Comic Sans MS" panose="030F0702030302020204" pitchFamily="66" charset="0"/>
              </a:rPr>
              <a:t>)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го сврстуваме горе место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...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38" name="Oval 39">
            <a:extLst>
              <a:ext uri="{FF2B5EF4-FFF2-40B4-BE49-F238E27FC236}">
                <a16:creationId xmlns:a16="http://schemas.microsoft.com/office/drawing/2014/main" id="{BCF292E5-6976-4F19-8F63-EB7A600CE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788" y="1700213"/>
            <a:ext cx="793750" cy="360362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39" name="Oval 40">
            <a:extLst>
              <a:ext uri="{FF2B5EF4-FFF2-40B4-BE49-F238E27FC236}">
                <a16:creationId xmlns:a16="http://schemas.microsoft.com/office/drawing/2014/main" id="{6043DB21-AD85-474D-BE36-89477BACD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50" y="2132013"/>
            <a:ext cx="431800" cy="360362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40" name="Rectangle 41">
            <a:extLst>
              <a:ext uri="{FF2B5EF4-FFF2-40B4-BE49-F238E27FC236}">
                <a16:creationId xmlns:a16="http://schemas.microsoft.com/office/drawing/2014/main" id="{7D2DB1A7-3517-4E8A-B426-FEC26AD25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950" y="358775"/>
            <a:ext cx="1079500" cy="3683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41" name="Text Box 42">
            <a:extLst>
              <a:ext uri="{FF2B5EF4-FFF2-40B4-BE49-F238E27FC236}">
                <a16:creationId xmlns:a16="http://schemas.microsoft.com/office/drawing/2014/main" id="{FC07BD55-50E0-4E7D-BAC3-22001176F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7270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x+7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42" name="Text Box 43">
            <a:extLst>
              <a:ext uri="{FF2B5EF4-FFF2-40B4-BE49-F238E27FC236}">
                <a16:creationId xmlns:a16="http://schemas.microsoft.com/office/drawing/2014/main" id="{DD22335A-4279-4B8F-B4D2-13506BADF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x+7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43" name="Text Box 44">
            <a:extLst>
              <a:ext uri="{FF2B5EF4-FFF2-40B4-BE49-F238E27FC236}">
                <a16:creationId xmlns:a16="http://schemas.microsoft.com/office/drawing/2014/main" id="{4B82A598-10AA-4E14-B3C7-FAC4E23AF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3888" y="3667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44" name="Text Box 45">
            <a:extLst>
              <a:ext uri="{FF2B5EF4-FFF2-40B4-BE49-F238E27FC236}">
                <a16:creationId xmlns:a16="http://schemas.microsoft.com/office/drawing/2014/main" id="{37490710-E03C-4CFD-A512-40807409C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3667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45" name="Text Box 46">
            <a:extLst>
              <a:ext uri="{FF2B5EF4-FFF2-40B4-BE49-F238E27FC236}">
                <a16:creationId xmlns:a16="http://schemas.microsoft.com/office/drawing/2014/main" id="{F44FB25E-5E07-4CB0-B83D-9021FF5FC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899" y="4419580"/>
            <a:ext cx="41052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400" b="1" dirty="0">
                <a:latin typeface="Comic Sans MS" panose="030F0702030302020204" pitchFamily="66" charset="0"/>
              </a:rPr>
              <a:t>6.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Во текстот го воочуваме податокот кој уште не сме го искористиле</a:t>
            </a:r>
            <a:r>
              <a:rPr lang="hr-HR" altLang="sr-Latn-RS" sz="1400" b="1" dirty="0">
                <a:latin typeface="Comic Sans MS" panose="030F0702030302020204" pitchFamily="66" charset="0"/>
              </a:rPr>
              <a:t>.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Со помош на него и ознаките 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х+7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и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hr-HR" altLang="sr-Latn-R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400" b="1" dirty="0">
                <a:latin typeface="Comic Sans MS" panose="030F0702030302020204" pitchFamily="66" charset="0"/>
              </a:rPr>
              <a:t> </a:t>
            </a:r>
            <a:r>
              <a:rPr lang="mk-MK" altLang="sr-Latn-RS" sz="1400" b="1" dirty="0">
                <a:latin typeface="Comic Sans MS" panose="030F0702030302020204" pitchFamily="66" charset="0"/>
              </a:rPr>
              <a:t>ја запишуваме равенката</a:t>
            </a:r>
            <a:endParaRPr lang="en-US" altLang="sr-Latn-RS" sz="1400" b="1" dirty="0">
              <a:latin typeface="Comic Sans MS" panose="030F0702030302020204" pitchFamily="66" charset="0"/>
            </a:endParaRPr>
          </a:p>
        </p:txBody>
      </p:sp>
      <p:sp>
        <p:nvSpPr>
          <p:cNvPr id="46" name="Text Box 47">
            <a:extLst>
              <a:ext uri="{FF2B5EF4-FFF2-40B4-BE49-F238E27FC236}">
                <a16:creationId xmlns:a16="http://schemas.microsoft.com/office/drawing/2014/main" id="{C48EED9D-4794-4B3B-8972-94A5C3E7D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986338"/>
            <a:ext cx="4249738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u="sng" dirty="0">
                <a:solidFill>
                  <a:srgbClr val="006600"/>
                </a:solidFill>
                <a:latin typeface="Comic Sans MS" panose="030F0702030302020204" pitchFamily="66" charset="0"/>
              </a:rPr>
              <a:t>Внимателно размисли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:</a:t>
            </a:r>
          </a:p>
          <a:p>
            <a:pPr eaLnBrk="1" hangingPunct="1"/>
            <a:endParaRPr lang="hr-HR" altLang="sr-Latn-RS" sz="600" b="1" dirty="0">
              <a:solidFill>
                <a:srgbClr val="006600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Што е периметар?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?</a:t>
            </a:r>
          </a:p>
          <a:p>
            <a:pPr eaLnBrk="1" hangingPunct="1"/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Што да направиме со страните да дојдеме до периметар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?</a:t>
            </a:r>
            <a:endParaRPr lang="en-US" altLang="sr-Latn-RS" sz="1400" b="1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 Box 48">
            <a:extLst>
              <a:ext uri="{FF2B5EF4-FFF2-40B4-BE49-F238E27FC236}">
                <a16:creationId xmlns:a16="http://schemas.microsoft.com/office/drawing/2014/main" id="{D7426384-0E02-496F-8871-8D42C6FD6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080125"/>
            <a:ext cx="424973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Треба да ги собереме страните</a:t>
            </a:r>
            <a:r>
              <a:rPr lang="hr-HR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!</a:t>
            </a:r>
          </a:p>
          <a:p>
            <a:pPr eaLnBrk="1" hangingPunct="1"/>
            <a:r>
              <a:rPr lang="mk-MK" altLang="sr-Latn-RS" sz="1400" b="1" dirty="0">
                <a:solidFill>
                  <a:srgbClr val="006600"/>
                </a:solidFill>
                <a:latin typeface="Comic Sans MS" panose="030F0702030302020204" pitchFamily="66" charset="0"/>
              </a:rPr>
              <a:t>Ги воочуваме страните на скицата и ги собираме по ред.</a:t>
            </a:r>
            <a:endParaRPr lang="en-US" altLang="sr-Latn-RS" sz="1400" b="1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Oval 49">
            <a:extLst>
              <a:ext uri="{FF2B5EF4-FFF2-40B4-BE49-F238E27FC236}">
                <a16:creationId xmlns:a16="http://schemas.microsoft.com/office/drawing/2014/main" id="{4A81759E-6688-4C4F-B5F9-BE65DB27C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2338" y="750888"/>
            <a:ext cx="684212" cy="301625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49" name="Text Box 50">
            <a:extLst>
              <a:ext uri="{FF2B5EF4-FFF2-40B4-BE49-F238E27FC236}">
                <a16:creationId xmlns:a16="http://schemas.microsoft.com/office/drawing/2014/main" id="{EB4774B4-5BCF-4235-A8B6-7AF9631FB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138" y="2701925"/>
            <a:ext cx="719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hr-HR" altLang="sr-Latn-RS" sz="10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Oval 51">
            <a:extLst>
              <a:ext uri="{FF2B5EF4-FFF2-40B4-BE49-F238E27FC236}">
                <a16:creationId xmlns:a16="http://schemas.microsoft.com/office/drawing/2014/main" id="{E0A78AE7-5335-488A-992C-9EB1465D5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0238" y="433388"/>
            <a:ext cx="325437" cy="238125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51" name="Text Box 52">
            <a:extLst>
              <a:ext uri="{FF2B5EF4-FFF2-40B4-BE49-F238E27FC236}">
                <a16:creationId xmlns:a16="http://schemas.microsoft.com/office/drawing/2014/main" id="{7077AD96-6C2E-4688-94F5-60353F249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2701925"/>
            <a:ext cx="1049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hr-HR" altLang="sr-Latn-RS" sz="10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0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hr-HR" altLang="sr-Latn-RS" sz="10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Oval 53">
            <a:extLst>
              <a:ext uri="{FF2B5EF4-FFF2-40B4-BE49-F238E27FC236}">
                <a16:creationId xmlns:a16="http://schemas.microsoft.com/office/drawing/2014/main" id="{89C8F8C5-8813-4842-BDEE-044C228A6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4400" y="28575"/>
            <a:ext cx="684213" cy="301625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53" name="Text Box 54">
            <a:extLst>
              <a:ext uri="{FF2B5EF4-FFF2-40B4-BE49-F238E27FC236}">
                <a16:creationId xmlns:a16="http://schemas.microsoft.com/office/drawing/2014/main" id="{22082E7F-3CF5-465B-BF3E-01747779F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2693988"/>
            <a:ext cx="719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hr-HR" altLang="sr-Latn-RS" sz="10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Oval 55">
            <a:extLst>
              <a:ext uri="{FF2B5EF4-FFF2-40B4-BE49-F238E27FC236}">
                <a16:creationId xmlns:a16="http://schemas.microsoft.com/office/drawing/2014/main" id="{24BF19A1-05A1-4684-8488-BB96830D5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8775" y="439738"/>
            <a:ext cx="325438" cy="238125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55" name="Text Box 56">
            <a:extLst>
              <a:ext uri="{FF2B5EF4-FFF2-40B4-BE49-F238E27FC236}">
                <a16:creationId xmlns:a16="http://schemas.microsoft.com/office/drawing/2014/main" id="{95CF5EEE-AEFE-410D-BA58-D9F772A0F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2701925"/>
            <a:ext cx="935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  54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Line 58">
            <a:extLst>
              <a:ext uri="{FF2B5EF4-FFF2-40B4-BE49-F238E27FC236}">
                <a16:creationId xmlns:a16="http://schemas.microsoft.com/office/drawing/2014/main" id="{76F1BC0C-AB06-43D1-9842-B24337FE70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90663" y="3040063"/>
            <a:ext cx="38893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57" name="Line 59">
            <a:extLst>
              <a:ext uri="{FF2B5EF4-FFF2-40B4-BE49-F238E27FC236}">
                <a16:creationId xmlns:a16="http://schemas.microsoft.com/office/drawing/2014/main" id="{B6C5FE70-141C-441D-B149-8B78032334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38375" y="3040063"/>
            <a:ext cx="38893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58" name="Text Box 60">
            <a:extLst>
              <a:ext uri="{FF2B5EF4-FFF2-40B4-BE49-F238E27FC236}">
                <a16:creationId xmlns:a16="http://schemas.microsoft.com/office/drawing/2014/main" id="{C746D274-965B-4577-A695-B2F881D16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913" y="314166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 x</a:t>
            </a:r>
          </a:p>
        </p:txBody>
      </p:sp>
      <p:sp>
        <p:nvSpPr>
          <p:cNvPr id="59" name="Text Box 61">
            <a:extLst>
              <a:ext uri="{FF2B5EF4-FFF2-40B4-BE49-F238E27FC236}">
                <a16:creationId xmlns:a16="http://schemas.microsoft.com/office/drawing/2014/main" id="{AB12E312-5EF3-42AE-B36E-D5D3CC9F2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3" y="314166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 x</a:t>
            </a:r>
          </a:p>
        </p:txBody>
      </p:sp>
      <p:sp>
        <p:nvSpPr>
          <p:cNvPr id="60" name="Text Box 62">
            <a:extLst>
              <a:ext uri="{FF2B5EF4-FFF2-40B4-BE49-F238E27FC236}">
                <a16:creationId xmlns:a16="http://schemas.microsoft.com/office/drawing/2014/main" id="{12EC9DE5-A934-4CD9-A8F1-8AEE3AD68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6088" y="314166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10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61" name="Text Box 63">
            <a:extLst>
              <a:ext uri="{FF2B5EF4-FFF2-40B4-BE49-F238E27FC236}">
                <a16:creationId xmlns:a16="http://schemas.microsoft.com/office/drawing/2014/main" id="{8CFF9A8E-5CBC-46E5-B7E7-B8BFBD968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314166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10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27163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6" grpId="1" animBg="1"/>
      <p:bldP spid="17" grpId="0" animBg="1"/>
      <p:bldP spid="17" grpId="1" animBg="1"/>
      <p:bldP spid="17" grpId="2" animBg="1"/>
      <p:bldP spid="17" grpId="3" animBg="1"/>
      <p:bldP spid="18" grpId="0" animBg="1"/>
      <p:bldP spid="18" grpId="1" animBg="1"/>
      <p:bldP spid="21" grpId="0"/>
      <p:bldP spid="22" grpId="0"/>
      <p:bldP spid="23" grpId="0"/>
      <p:bldP spid="24" grpId="0"/>
      <p:bldP spid="25" grpId="0" animBg="1"/>
      <p:bldP spid="25" grpId="1" animBg="1"/>
      <p:bldP spid="26" grpId="0" animBg="1"/>
      <p:bldP spid="26" grpId="1" animBg="1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8" grpId="0" animBg="1"/>
      <p:bldP spid="38" grpId="1" animBg="1"/>
      <p:bldP spid="39" grpId="0" animBg="1"/>
      <p:bldP spid="39" grpId="1" animBg="1"/>
      <p:bldP spid="40" grpId="0" animBg="1"/>
      <p:bldP spid="41" grpId="0"/>
      <p:bldP spid="42" grpId="0"/>
      <p:bldP spid="43" grpId="0"/>
      <p:bldP spid="44" grpId="0"/>
      <p:bldP spid="45" grpId="0"/>
      <p:bldP spid="46" grpId="0"/>
      <p:bldP spid="46" grpId="1"/>
      <p:bldP spid="47" grpId="0"/>
      <p:bldP spid="47" grpId="1"/>
      <p:bldP spid="48" grpId="0" animBg="1"/>
      <p:bldP spid="48" grpId="1" animBg="1"/>
      <p:bldP spid="49" grpId="0"/>
      <p:bldP spid="50" grpId="0" animBg="1"/>
      <p:bldP spid="50" grpId="1" animBg="1"/>
      <p:bldP spid="51" grpId="0"/>
      <p:bldP spid="52" grpId="0" animBg="1"/>
      <p:bldP spid="52" grpId="1" animBg="1"/>
      <p:bldP spid="53" grpId="0"/>
      <p:bldP spid="54" grpId="0" animBg="1"/>
      <p:bldP spid="54" grpId="1" animBg="1"/>
      <p:bldP spid="55" grpId="0"/>
      <p:bldP spid="58" grpId="0"/>
      <p:bldP spid="59" grpId="0"/>
      <p:bldP spid="60" grpId="0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EE63FA0A-3288-4CBB-AF83-BB0486A9F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70021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ширина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endParaRPr lang="en-US" altLang="sr-Latn-R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F63E8CFC-D3CE-4AF5-917B-E2CA16C62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12566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должина</a:t>
            </a:r>
            <a:r>
              <a:rPr lang="hr-HR" altLang="sr-Latn-RS" b="1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endParaRPr lang="en-US" altLang="sr-Latn-R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D2DF9D70-8A5C-412F-951F-4BB4B71F1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1336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3A9818E2-6CB2-4948-898A-3C206A2A3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17002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x+7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D66971FD-F1E8-4F84-AC34-25DBBC3B99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2565400"/>
            <a:ext cx="237648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3B142943-A2AB-4F51-8745-DB276039E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75" y="2709863"/>
            <a:ext cx="719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0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hr-HR" altLang="sr-Latn-RS" sz="10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A802516B-0A25-4A94-94B8-F31670EF8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712788"/>
            <a:ext cx="856932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sz="1700" dirty="0">
                <a:solidFill>
                  <a:srgbClr val="0000CC"/>
                </a:solidFill>
                <a:latin typeface="Comic Sans MS" panose="030F0702030302020204" pitchFamily="66" charset="0"/>
              </a:rPr>
              <a:t>Ширината на правоаголникот е за </a:t>
            </a:r>
            <a:r>
              <a:rPr lang="hr-HR" altLang="sr-Latn-RS" sz="1700" dirty="0">
                <a:solidFill>
                  <a:srgbClr val="0000CC"/>
                </a:solidFill>
                <a:latin typeface="Comic Sans MS" panose="030F0702030302020204" pitchFamily="66" charset="0"/>
              </a:rPr>
              <a:t>7cm</a:t>
            </a:r>
            <a:r>
              <a:rPr lang="mk-MK" altLang="sr-Latn-RS" sz="1700" dirty="0">
                <a:solidFill>
                  <a:srgbClr val="0000CC"/>
                </a:solidFill>
                <a:latin typeface="Comic Sans MS" panose="030F0702030302020204" pitchFamily="66" charset="0"/>
              </a:rPr>
              <a:t> поголема од должината</a:t>
            </a:r>
            <a:r>
              <a:rPr lang="hr-HR" altLang="sr-Latn-RS" sz="1700" dirty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pPr eaLnBrk="1" hangingPunct="1"/>
            <a:r>
              <a:rPr lang="mk-MK" altLang="sr-Latn-RS" sz="1700" dirty="0">
                <a:solidFill>
                  <a:srgbClr val="0000CC"/>
                </a:solidFill>
                <a:latin typeface="Comic Sans MS" panose="030F0702030302020204" pitchFamily="66" charset="0"/>
              </a:rPr>
              <a:t>Колку изнесуваат страните на правоаголникот ако периметарот изнесува 54см</a:t>
            </a:r>
            <a:endParaRPr lang="en-US" altLang="sr-Latn-RS" sz="17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Line 19">
            <a:extLst>
              <a:ext uri="{FF2B5EF4-FFF2-40B4-BE49-F238E27FC236}">
                <a16:creationId xmlns:a16="http://schemas.microsoft.com/office/drawing/2014/main" id="{9A0AD83A-0B9B-4867-8B09-87B792C09E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4413" y="3040063"/>
            <a:ext cx="38893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17" name="Line 20">
            <a:extLst>
              <a:ext uri="{FF2B5EF4-FFF2-40B4-BE49-F238E27FC236}">
                <a16:creationId xmlns:a16="http://schemas.microsoft.com/office/drawing/2014/main" id="{789A6F89-DCC2-4BEE-A0FE-871E07AA8C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5288" y="3054350"/>
            <a:ext cx="28733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18" name="Text Box 21">
            <a:extLst>
              <a:ext uri="{FF2B5EF4-FFF2-40B4-BE49-F238E27FC236}">
                <a16:creationId xmlns:a16="http://schemas.microsoft.com/office/drawing/2014/main" id="{3035B4DD-7D3A-45B5-9CF4-225030229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13" y="31416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9" name="Text Box 22">
            <a:extLst>
              <a:ext uri="{FF2B5EF4-FFF2-40B4-BE49-F238E27FC236}">
                <a16:creationId xmlns:a16="http://schemas.microsoft.com/office/drawing/2014/main" id="{24D5F606-3302-417A-B9BA-B6C834632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314801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 x</a:t>
            </a:r>
          </a:p>
        </p:txBody>
      </p:sp>
      <p:sp>
        <p:nvSpPr>
          <p:cNvPr id="20" name="Text Box 23">
            <a:extLst>
              <a:ext uri="{FF2B5EF4-FFF2-40B4-BE49-F238E27FC236}">
                <a16:creationId xmlns:a16="http://schemas.microsoft.com/office/drawing/2014/main" id="{6FEAB8F2-4D2B-4773-83C7-FB28C3994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314801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21" name="Text Box 24">
            <a:extLst>
              <a:ext uri="{FF2B5EF4-FFF2-40B4-BE49-F238E27FC236}">
                <a16:creationId xmlns:a16="http://schemas.microsoft.com/office/drawing/2014/main" id="{7F5B452E-962B-4758-AF2A-5DF83067D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314801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54</a:t>
            </a:r>
          </a:p>
        </p:txBody>
      </p:sp>
      <p:sp>
        <p:nvSpPr>
          <p:cNvPr id="22" name="Text Box 27">
            <a:extLst>
              <a:ext uri="{FF2B5EF4-FFF2-40B4-BE49-F238E27FC236}">
                <a16:creationId xmlns:a16="http://schemas.microsoft.com/office/drawing/2014/main" id="{EA8A3E6F-D75F-48A4-B273-83BE11B3F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688" y="360362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4x</a:t>
            </a:r>
          </a:p>
        </p:txBody>
      </p:sp>
      <p:sp>
        <p:nvSpPr>
          <p:cNvPr id="23" name="Text Box 28">
            <a:extLst>
              <a:ext uri="{FF2B5EF4-FFF2-40B4-BE49-F238E27FC236}">
                <a16:creationId xmlns:a16="http://schemas.microsoft.com/office/drawing/2014/main" id="{2D7C2B5D-4846-46A9-8CBC-4E5F826DC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2325" y="3609975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 =</a:t>
            </a:r>
          </a:p>
        </p:txBody>
      </p:sp>
      <p:sp>
        <p:nvSpPr>
          <p:cNvPr id="24" name="Text Box 29">
            <a:extLst>
              <a:ext uri="{FF2B5EF4-FFF2-40B4-BE49-F238E27FC236}">
                <a16:creationId xmlns:a16="http://schemas.microsoft.com/office/drawing/2014/main" id="{BF1802D8-8B40-432D-BAFD-E5FA7A5EC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3609975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25" name="Text Box 30">
            <a:extLst>
              <a:ext uri="{FF2B5EF4-FFF2-40B4-BE49-F238E27FC236}">
                <a16:creationId xmlns:a16="http://schemas.microsoft.com/office/drawing/2014/main" id="{06E36921-1A0C-426E-B4E4-E7BF3FF70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538" y="4056063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26" name="Text Box 31">
            <a:extLst>
              <a:ext uri="{FF2B5EF4-FFF2-40B4-BE49-F238E27FC236}">
                <a16:creationId xmlns:a16="http://schemas.microsoft.com/office/drawing/2014/main" id="{EA259452-0AC9-4C38-9886-829D23107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2338" y="4062413"/>
            <a:ext cx="474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27" name="Rectangle 32">
            <a:extLst>
              <a:ext uri="{FF2B5EF4-FFF2-40B4-BE49-F238E27FC236}">
                <a16:creationId xmlns:a16="http://schemas.microsoft.com/office/drawing/2014/main" id="{EFDFBE7A-42E5-4F5D-97D8-4ED0BBBC0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138" y="4033838"/>
            <a:ext cx="1368425" cy="431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28" name="Text Box 33">
            <a:extLst>
              <a:ext uri="{FF2B5EF4-FFF2-40B4-BE49-F238E27FC236}">
                <a16:creationId xmlns:a16="http://schemas.microsoft.com/office/drawing/2014/main" id="{A6991EAF-CDB8-49FF-9945-B7B167BCE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7300" y="4062413"/>
            <a:ext cx="474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</p:txBody>
      </p:sp>
      <p:grpSp>
        <p:nvGrpSpPr>
          <p:cNvPr id="29" name="Group 34">
            <a:extLst>
              <a:ext uri="{FF2B5EF4-FFF2-40B4-BE49-F238E27FC236}">
                <a16:creationId xmlns:a16="http://schemas.microsoft.com/office/drawing/2014/main" id="{D9B7D25B-68B8-49E7-8338-D6322BBBDEF7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3500438"/>
            <a:ext cx="1512888" cy="579437"/>
            <a:chOff x="1519" y="416"/>
            <a:chExt cx="953" cy="365"/>
          </a:xfrm>
        </p:grpSpPr>
        <p:sp>
          <p:nvSpPr>
            <p:cNvPr id="30" name="Text Box 35">
              <a:extLst>
                <a:ext uri="{FF2B5EF4-FFF2-40B4-BE49-F238E27FC236}">
                  <a16:creationId xmlns:a16="http://schemas.microsoft.com/office/drawing/2014/main" id="{5D9C5DBC-9BD9-4B21-887A-7008021644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9" y="416"/>
              <a:ext cx="5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sz="3200">
                  <a:solidFill>
                    <a:srgbClr val="FF0000"/>
                  </a:solidFill>
                  <a:latin typeface="Comic Sans MS" panose="030F0702030302020204" pitchFamily="66" charset="0"/>
                </a:rPr>
                <a:t>/</a:t>
              </a:r>
              <a:endParaRPr lang="en-US" altLang="sr-Latn-RS" sz="32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1" name="Text Box 36">
              <a:extLst>
                <a:ext uri="{FF2B5EF4-FFF2-40B4-BE49-F238E27FC236}">
                  <a16:creationId xmlns:a16="http://schemas.microsoft.com/office/drawing/2014/main" id="{AEFD79AD-3252-44A5-A330-CD0DC40931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" y="484"/>
              <a:ext cx="7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1">
                  <a:solidFill>
                    <a:srgbClr val="FF0000"/>
                  </a:solidFill>
                  <a:latin typeface="Comic Sans MS" panose="030F0702030302020204" pitchFamily="66" charset="0"/>
                </a:rPr>
                <a:t>:4</a:t>
              </a:r>
              <a:endParaRPr lang="en-US" altLang="sr-Latn-RS" b="1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33" name="Rectangle 40">
            <a:extLst>
              <a:ext uri="{FF2B5EF4-FFF2-40B4-BE49-F238E27FC236}">
                <a16:creationId xmlns:a16="http://schemas.microsoft.com/office/drawing/2014/main" id="{E1D1C1D7-48B9-442C-9BE1-A6AD50C45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950" y="358775"/>
            <a:ext cx="1079500" cy="3683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34" name="Text Box 41">
            <a:extLst>
              <a:ext uri="{FF2B5EF4-FFF2-40B4-BE49-F238E27FC236}">
                <a16:creationId xmlns:a16="http://schemas.microsoft.com/office/drawing/2014/main" id="{17EF3B2C-23C0-41C3-B838-FE49E09D2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7270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x+7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35" name="Text Box 42">
            <a:extLst>
              <a:ext uri="{FF2B5EF4-FFF2-40B4-BE49-F238E27FC236}">
                <a16:creationId xmlns:a16="http://schemas.microsoft.com/office/drawing/2014/main" id="{AB6F672E-6EF0-42CB-A518-F2F46E7E9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x+7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36" name="Text Box 43">
            <a:extLst>
              <a:ext uri="{FF2B5EF4-FFF2-40B4-BE49-F238E27FC236}">
                <a16:creationId xmlns:a16="http://schemas.microsoft.com/office/drawing/2014/main" id="{5DC9AAB0-77DE-4923-82D7-736B3B6F0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3888" y="3667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063EC7C9-F9D3-4976-8E99-813B1A024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3667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39" name="Text Box 49">
            <a:extLst>
              <a:ext uri="{FF2B5EF4-FFF2-40B4-BE49-F238E27FC236}">
                <a16:creationId xmlns:a16="http://schemas.microsoft.com/office/drawing/2014/main" id="{B5E93DFA-575B-4E59-B2A7-8C113DFA1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138" y="2701925"/>
            <a:ext cx="719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hr-HR" altLang="sr-Latn-RS" sz="10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 Box 51">
            <a:extLst>
              <a:ext uri="{FF2B5EF4-FFF2-40B4-BE49-F238E27FC236}">
                <a16:creationId xmlns:a16="http://schemas.microsoft.com/office/drawing/2014/main" id="{44057066-084B-40BC-8363-CAF6830A0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2701925"/>
            <a:ext cx="1049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hr-HR" altLang="sr-Latn-RS" sz="10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hr-HR" altLang="sr-Latn-RS" sz="10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hr-HR" altLang="sr-Latn-RS" sz="10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 Box 53">
            <a:extLst>
              <a:ext uri="{FF2B5EF4-FFF2-40B4-BE49-F238E27FC236}">
                <a16:creationId xmlns:a16="http://schemas.microsoft.com/office/drawing/2014/main" id="{F2469289-EA51-4F9A-BC5D-5119A59E6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00" y="2693988"/>
            <a:ext cx="719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hr-HR" altLang="sr-Latn-RS" sz="10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 Box 55">
            <a:extLst>
              <a:ext uri="{FF2B5EF4-FFF2-40B4-BE49-F238E27FC236}">
                <a16:creationId xmlns:a16="http://schemas.microsoft.com/office/drawing/2014/main" id="{8A818122-C1D5-448F-8BFC-BF3221488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2701925"/>
            <a:ext cx="935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  54</a:t>
            </a:r>
            <a:endParaRPr lang="en-US" altLang="sr-Latn-RS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Line 56">
            <a:extLst>
              <a:ext uri="{FF2B5EF4-FFF2-40B4-BE49-F238E27FC236}">
                <a16:creationId xmlns:a16="http://schemas.microsoft.com/office/drawing/2014/main" id="{6A579B7D-2F9D-48A2-A945-D36404B311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90663" y="3040063"/>
            <a:ext cx="38893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44" name="Line 57">
            <a:extLst>
              <a:ext uri="{FF2B5EF4-FFF2-40B4-BE49-F238E27FC236}">
                <a16:creationId xmlns:a16="http://schemas.microsoft.com/office/drawing/2014/main" id="{73F2D5DF-D90E-4059-8A28-DF2AE095C3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38375" y="3040063"/>
            <a:ext cx="38893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mk-MK"/>
          </a:p>
        </p:txBody>
      </p:sp>
      <p:sp>
        <p:nvSpPr>
          <p:cNvPr id="45" name="Text Box 58">
            <a:extLst>
              <a:ext uri="{FF2B5EF4-FFF2-40B4-BE49-F238E27FC236}">
                <a16:creationId xmlns:a16="http://schemas.microsoft.com/office/drawing/2014/main" id="{3D9D6FDE-84AE-4763-8439-707454A57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913" y="314166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 x</a:t>
            </a:r>
          </a:p>
        </p:txBody>
      </p:sp>
      <p:sp>
        <p:nvSpPr>
          <p:cNvPr id="46" name="Text Box 59">
            <a:extLst>
              <a:ext uri="{FF2B5EF4-FFF2-40B4-BE49-F238E27FC236}">
                <a16:creationId xmlns:a16="http://schemas.microsoft.com/office/drawing/2014/main" id="{A4B66FEA-9761-4FD6-880F-BD506197A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163" y="314166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 x</a:t>
            </a:r>
          </a:p>
        </p:txBody>
      </p:sp>
      <p:sp>
        <p:nvSpPr>
          <p:cNvPr id="47" name="Text Box 60">
            <a:extLst>
              <a:ext uri="{FF2B5EF4-FFF2-40B4-BE49-F238E27FC236}">
                <a16:creationId xmlns:a16="http://schemas.microsoft.com/office/drawing/2014/main" id="{ED35D434-DBF8-4820-A88B-5BFA77A04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6088" y="3141663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10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48" name="Text Box 61">
            <a:extLst>
              <a:ext uri="{FF2B5EF4-FFF2-40B4-BE49-F238E27FC236}">
                <a16:creationId xmlns:a16="http://schemas.microsoft.com/office/drawing/2014/main" id="{5F06929A-D29C-4175-A354-C2D7F0751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314166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hr-HR" altLang="sr-Latn-RS" sz="10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49" name="Oval 75">
            <a:extLst>
              <a:ext uri="{FF2B5EF4-FFF2-40B4-BE49-F238E27FC236}">
                <a16:creationId xmlns:a16="http://schemas.microsoft.com/office/drawing/2014/main" id="{585481AF-88BE-47AA-8E6B-992B6754D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988" y="4062413"/>
            <a:ext cx="1225550" cy="388937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50" name="Text Box 76">
            <a:extLst>
              <a:ext uri="{FF2B5EF4-FFF2-40B4-BE49-F238E27FC236}">
                <a16:creationId xmlns:a16="http://schemas.microsoft.com/office/drawing/2014/main" id="{A80D66EF-77AD-439E-9D4F-A7E60E17E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638" y="17002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51" name="Oval 77">
            <a:extLst>
              <a:ext uri="{FF2B5EF4-FFF2-40B4-BE49-F238E27FC236}">
                <a16:creationId xmlns:a16="http://schemas.microsoft.com/office/drawing/2014/main" id="{36EC1685-70AF-4A43-8DF3-68F6E78F5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773238"/>
            <a:ext cx="258762" cy="287337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52" name="Text Box 78">
            <a:extLst>
              <a:ext uri="{FF2B5EF4-FFF2-40B4-BE49-F238E27FC236}">
                <a16:creationId xmlns:a16="http://schemas.microsoft.com/office/drawing/2014/main" id="{C80D3168-54AE-456F-9817-8BBA12FEF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17002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53" name="Text Box 79">
            <a:extLst>
              <a:ext uri="{FF2B5EF4-FFF2-40B4-BE49-F238E27FC236}">
                <a16:creationId xmlns:a16="http://schemas.microsoft.com/office/drawing/2014/main" id="{E4FA4694-EC6B-4CB7-882F-E9C5581F6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0" y="17002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54" name="Oval 80">
            <a:extLst>
              <a:ext uri="{FF2B5EF4-FFF2-40B4-BE49-F238E27FC236}">
                <a16:creationId xmlns:a16="http://schemas.microsoft.com/office/drawing/2014/main" id="{26C30F5A-935D-48C5-969F-E7FCEF218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5313" y="1685925"/>
            <a:ext cx="258762" cy="360363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55" name="Text Box 81">
            <a:extLst>
              <a:ext uri="{FF2B5EF4-FFF2-40B4-BE49-F238E27FC236}">
                <a16:creationId xmlns:a16="http://schemas.microsoft.com/office/drawing/2014/main" id="{A39012FE-1A23-4323-B8A9-EA7251BC3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169386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56" name="Text Box 82">
            <a:extLst>
              <a:ext uri="{FF2B5EF4-FFF2-40B4-BE49-F238E27FC236}">
                <a16:creationId xmlns:a16="http://schemas.microsoft.com/office/drawing/2014/main" id="{E6D9EFC6-2FC6-4FA1-B115-C1EECEAE7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17002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57" name="Text Box 83">
            <a:extLst>
              <a:ext uri="{FF2B5EF4-FFF2-40B4-BE49-F238E27FC236}">
                <a16:creationId xmlns:a16="http://schemas.microsoft.com/office/drawing/2014/main" id="{396FC1F4-1E17-4420-9D5A-2A814C62F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170021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17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58" name="Oval 84">
            <a:extLst>
              <a:ext uri="{FF2B5EF4-FFF2-40B4-BE49-F238E27FC236}">
                <a16:creationId xmlns:a16="http://schemas.microsoft.com/office/drawing/2014/main" id="{F76DAF23-B4AE-407F-8C64-E3C525C9B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657350"/>
            <a:ext cx="936625" cy="433388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59" name="Oval 85">
            <a:extLst>
              <a:ext uri="{FF2B5EF4-FFF2-40B4-BE49-F238E27FC236}">
                <a16:creationId xmlns:a16="http://schemas.microsoft.com/office/drawing/2014/main" id="{CE039210-3BEE-4DC4-9DC9-A016958F1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1771650"/>
            <a:ext cx="158750" cy="231775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60" name="Text Box 86">
            <a:extLst>
              <a:ext uri="{FF2B5EF4-FFF2-40B4-BE49-F238E27FC236}">
                <a16:creationId xmlns:a16="http://schemas.microsoft.com/office/drawing/2014/main" id="{6C4044B9-EE24-46C5-86CC-8BAE843B3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214788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61" name="Oval 87">
            <a:extLst>
              <a:ext uri="{FF2B5EF4-FFF2-40B4-BE49-F238E27FC236}">
                <a16:creationId xmlns:a16="http://schemas.microsoft.com/office/drawing/2014/main" id="{AEF6B622-8A99-4308-9318-3B4474CEE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2100" y="2190750"/>
            <a:ext cx="287338" cy="280988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hr-HR" altLang="mk-MK"/>
          </a:p>
        </p:txBody>
      </p:sp>
      <p:sp>
        <p:nvSpPr>
          <p:cNvPr id="62" name="Text Box 88">
            <a:extLst>
              <a:ext uri="{FF2B5EF4-FFF2-40B4-BE49-F238E27FC236}">
                <a16:creationId xmlns:a16="http://schemas.microsoft.com/office/drawing/2014/main" id="{8A9FBFB2-6B51-475D-9AB2-03D58F2A6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214788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endParaRPr lang="en-US" altLang="sr-Latn-RS" b="1">
              <a:latin typeface="Comic Sans MS" panose="030F0702030302020204" pitchFamily="66" charset="0"/>
            </a:endParaRPr>
          </a:p>
        </p:txBody>
      </p:sp>
      <p:sp>
        <p:nvSpPr>
          <p:cNvPr id="63" name="Oval 89">
            <a:extLst>
              <a:ext uri="{FF2B5EF4-FFF2-40B4-BE49-F238E27FC236}">
                <a16:creationId xmlns:a16="http://schemas.microsoft.com/office/drawing/2014/main" id="{93AD9188-C656-4F08-931B-E4E883386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6788" y="1685925"/>
            <a:ext cx="433387" cy="361950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64" name="Oval 90">
            <a:extLst>
              <a:ext uri="{FF2B5EF4-FFF2-40B4-BE49-F238E27FC236}">
                <a16:creationId xmlns:a16="http://schemas.microsoft.com/office/drawing/2014/main" id="{2C52D180-3878-45F7-99CB-8A8188A73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8375" y="2130425"/>
            <a:ext cx="433388" cy="361950"/>
          </a:xfrm>
          <a:prstGeom prst="ellips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hr-HR" altLang="sr-Latn-RS"/>
          </a:p>
        </p:txBody>
      </p:sp>
      <p:sp>
        <p:nvSpPr>
          <p:cNvPr id="65" name="Text Box 91">
            <a:extLst>
              <a:ext uri="{FF2B5EF4-FFF2-40B4-BE49-F238E27FC236}">
                <a16:creationId xmlns:a16="http://schemas.microsoft.com/office/drawing/2014/main" id="{E19F7E60-5678-4E1A-9508-E878DB094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791075"/>
            <a:ext cx="36718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7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mk-MK" altLang="sr-Latn-RS" dirty="0">
                <a:solidFill>
                  <a:srgbClr val="FF0000"/>
                </a:solidFill>
                <a:latin typeface="Comic Sans MS" panose="030F0702030302020204" pitchFamily="66" charset="0"/>
              </a:rPr>
              <a:t>Страните на паралелограмот се 17см и 10см</a:t>
            </a:r>
            <a:endParaRPr lang="hr-HR" altLang="sr-Latn-R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37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3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49" grpId="2" animBg="1"/>
      <p:bldP spid="49" grpId="3" animBg="1"/>
      <p:bldP spid="49" grpId="4" animBg="1"/>
      <p:bldP spid="50" grpId="0"/>
      <p:bldP spid="51" grpId="0" animBg="1"/>
      <p:bldP spid="51" grpId="1" animBg="1"/>
      <p:bldP spid="52" grpId="0"/>
      <p:bldP spid="53" grpId="0"/>
      <p:bldP spid="54" grpId="0" animBg="1"/>
      <p:bldP spid="54" grpId="1" animBg="1"/>
      <p:bldP spid="55" grpId="0"/>
      <p:bldP spid="56" grpId="0"/>
      <p:bldP spid="57" grpId="0"/>
      <p:bldP spid="58" grpId="0" animBg="1"/>
      <p:bldP spid="58" grpId="1" animBg="1"/>
      <p:bldP spid="59" grpId="0" animBg="1"/>
      <p:bldP spid="59" grpId="1" animBg="1"/>
      <p:bldP spid="60" grpId="0"/>
      <p:bldP spid="61" grpId="0" animBg="1"/>
      <p:bldP spid="61" grpId="1" animBg="1"/>
      <p:bldP spid="62" grpId="0"/>
      <p:bldP spid="63" grpId="0" animBg="1"/>
      <p:bldP spid="63" grpId="1" animBg="1"/>
      <p:bldP spid="64" grpId="0" animBg="1"/>
      <p:bldP spid="64" grpId="1" animBg="1"/>
      <p:bldP spid="6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2142</Words>
  <Application>Microsoft Office PowerPoint</Application>
  <PresentationFormat>Widescreen</PresentationFormat>
  <Paragraphs>355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Примена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Благодарам на вниманието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41</cp:revision>
  <dcterms:created xsi:type="dcterms:W3CDTF">2020-04-13T13:35:55Z</dcterms:created>
  <dcterms:modified xsi:type="dcterms:W3CDTF">2020-04-13T19:37:59Z</dcterms:modified>
</cp:coreProperties>
</file>