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9" r:id="rId3"/>
    <p:sldId id="258" r:id="rId4"/>
    <p:sldId id="263" r:id="rId5"/>
    <p:sldId id="260" r:id="rId6"/>
    <p:sldId id="270" r:id="rId7"/>
    <p:sldId id="261" r:id="rId8"/>
    <p:sldId id="262" r:id="rId9"/>
    <p:sldId id="272" r:id="rId10"/>
    <p:sldId id="264" r:id="rId11"/>
    <p:sldId id="265" r:id="rId12"/>
    <p:sldId id="266" r:id="rId13"/>
    <p:sldId id="267" r:id="rId14"/>
    <p:sldId id="268" r:id="rId15"/>
    <p:sldId id="274" r:id="rId16"/>
    <p:sldId id="275" r:id="rId17"/>
  </p:sldIdLst>
  <p:sldSz cx="12192000" cy="6858000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2A0CD9-8237-4618-925B-1C106592AF9D}" type="datetimeFigureOut">
              <a:rPr lang="mk-MK" smtClean="0"/>
              <a:t>11.5.2020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EF12B-96D8-4335-9A10-8B572C014684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483644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0240A350-EA97-4003-8804-7282639968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B1C0A069-1BF8-4F5C-8338-0CB3AD9EEE57}" type="slidenum">
              <a:rPr lang="hr-HR" altLang="sr-Latn-RS" sz="1200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2</a:t>
            </a:fld>
            <a:endParaRPr lang="hr-HR" altLang="sr-Latn-RS" sz="1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22063DC3-51B9-4C3B-A4F8-0E343FCC92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110FC50E-7AD7-4CC2-8575-D2DAFCE03D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 altLang="sr-Latn-R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0AD5D-7C36-40D4-8160-EC65B5AD59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BA522F-744C-4565-96CE-583EADBE31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mk-M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47CF9-AD26-4CAB-A59D-C9A461696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C29BC-A60E-4391-AA75-C1977E691329}" type="datetimeFigureOut">
              <a:rPr lang="mk-MK" smtClean="0"/>
              <a:t>11.5.2020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CC6480-4FBF-4A18-BA9E-43AA850A1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A77DE8-DCEA-4536-AFAF-1647857EA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FD595-E088-42E6-9DF2-116B05668B87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804933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655DC-58A0-4F32-BF35-8C8DA579F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DB5648-3E7B-4EC7-A6B8-657584C9CC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C51CF-72D2-4523-BE0A-38FC50026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C29BC-A60E-4391-AA75-C1977E691329}" type="datetimeFigureOut">
              <a:rPr lang="mk-MK" smtClean="0"/>
              <a:t>11.5.2020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4A6A5-504D-420A-B7FC-D4912EDE1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95C8B0-F815-44FC-A0F5-C41475178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FD595-E088-42E6-9DF2-116B05668B87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85228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7B6BF8-0308-4BFC-8925-2312F7B6B3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C7A2E0-B97D-43A8-B743-180B44B0E9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A93C4-6925-49F0-BC15-6854BF9DE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C29BC-A60E-4391-AA75-C1977E691329}" type="datetimeFigureOut">
              <a:rPr lang="mk-MK" smtClean="0"/>
              <a:t>11.5.2020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49BB90-0CBB-4317-AB01-795B655AD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24683-1C90-419F-8EAA-FE1D89294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FD595-E088-42E6-9DF2-116B05668B87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077656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slov, tekst i 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2D948049-C0C7-4953-B967-36099E1058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45F5AC1-EE81-4E1E-A278-1539208B9C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D20F0606-BB4A-4B23-A09E-E3CF57757F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C93347-06E9-4D58-85C5-F471057FE702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472162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437CCE1-AACF-4960-873F-48080A7258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FF8E7A-86A0-4DB3-9203-3CFBCB2B57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1FE8C2-05C3-4C66-BA6E-9B33D1EF8D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BF7D49-CAC0-480F-8AB9-CB229E61257C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725519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D702D-E04E-4F61-AB73-CAAE1B6CB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6E4F5-5F7F-4BAC-AF67-D36790DED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BE296D-2817-4998-88DF-A8902AE8F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C29BC-A60E-4391-AA75-C1977E691329}" type="datetimeFigureOut">
              <a:rPr lang="mk-MK" smtClean="0"/>
              <a:t>11.5.2020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0EF55-3823-41EC-9D3C-4F3896F34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E76D0D-9B80-4ABE-BE2A-53DA1FEFD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FD595-E088-42E6-9DF2-116B05668B87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650594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AE955-DC70-4558-A77D-21AE0AE70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4663EF-F276-4F42-BF11-EEF6EEC4B9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3A8FD6-9C6D-404E-A582-5A8D50725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C29BC-A60E-4391-AA75-C1977E691329}" type="datetimeFigureOut">
              <a:rPr lang="mk-MK" smtClean="0"/>
              <a:t>11.5.2020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FC056A-E9ED-4F05-8177-8873303CF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F89D8-8F42-48A0-9B98-EB75DF8D7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FD595-E088-42E6-9DF2-116B05668B87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709234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A03BB-B601-4071-83C8-F28053A35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C99DC-4B91-48A7-B260-360B21C155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BBB5FB-1F77-4767-B40C-72285C343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6E9CAD-7673-4822-B4E9-4E5118F6E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C29BC-A60E-4391-AA75-C1977E691329}" type="datetimeFigureOut">
              <a:rPr lang="mk-MK" smtClean="0"/>
              <a:t>11.5.2020</a:t>
            </a:fld>
            <a:endParaRPr lang="mk-M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7CF55A-2123-4AD0-8518-B628529E1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3A3D1F-1FBD-42DA-820E-B40238F43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FD595-E088-42E6-9DF2-116B05668B87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46028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202DD-F8FC-463F-B1E5-29E3FB69C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A6472A-7668-4C71-99EE-B96F7CEC3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D62652-3BC9-412A-8A18-5859792F4F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B7B379-30FE-43BE-8A0B-E93DBE8CFC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07CC03-A58E-4C3F-AC4C-2A9F086600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118CEC-3691-4B2A-88F9-80C1CE13A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C29BC-A60E-4391-AA75-C1977E691329}" type="datetimeFigureOut">
              <a:rPr lang="mk-MK" smtClean="0"/>
              <a:t>11.5.2020</a:t>
            </a:fld>
            <a:endParaRPr lang="mk-M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9AA3D5-E3A9-45F7-9AB7-AE76376BC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7EC540-8213-4B83-AFEB-9F60E82C1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FD595-E088-42E6-9DF2-116B05668B87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885587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F319B-CD7A-4FFD-AF03-A9016E229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E6A6A0-4A7E-4FD1-9DFB-F5816C8DE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C29BC-A60E-4391-AA75-C1977E691329}" type="datetimeFigureOut">
              <a:rPr lang="mk-MK" smtClean="0"/>
              <a:t>11.5.2020</a:t>
            </a:fld>
            <a:endParaRPr lang="mk-M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EAFEB2-BFDE-4501-A3B8-11549C450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98EC40-A4A7-4BA7-8152-281FEC011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FD595-E088-42E6-9DF2-116B05668B87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859704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B4C532-D1AC-448B-927E-AACC6576E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C29BC-A60E-4391-AA75-C1977E691329}" type="datetimeFigureOut">
              <a:rPr lang="mk-MK" smtClean="0"/>
              <a:t>11.5.2020</a:t>
            </a:fld>
            <a:endParaRPr lang="mk-M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788AE3-E128-416B-BA66-D43C3CC7C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0485C1-7383-4115-B47F-A2DF9CB5A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FD595-E088-42E6-9DF2-116B05668B87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765267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55746-CAA2-4987-A3A7-CBE2451D8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3A114-FF70-42EC-B7CF-966D96817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46E27-1A44-4FEB-8E1E-1B728B32AC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E6000A-5A47-406C-A7C6-95D4E63DA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C29BC-A60E-4391-AA75-C1977E691329}" type="datetimeFigureOut">
              <a:rPr lang="mk-MK" smtClean="0"/>
              <a:t>11.5.2020</a:t>
            </a:fld>
            <a:endParaRPr lang="mk-M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51E9F-283E-4F4F-AEC1-E11540ED8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417F30-2BDE-4699-B71F-360D0BB53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FD595-E088-42E6-9DF2-116B05668B87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74838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0908F-3F99-4A97-BD85-C98E3BCD5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598EC2-2D6F-46D5-AAB3-8BD790DD5E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318C52-D24D-4605-A43B-B6425408A0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DDF51-E8AF-41CD-8E6A-C6B77281A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C29BC-A60E-4391-AA75-C1977E691329}" type="datetimeFigureOut">
              <a:rPr lang="mk-MK" smtClean="0"/>
              <a:t>11.5.2020</a:t>
            </a:fld>
            <a:endParaRPr lang="mk-M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27680C-7951-48AD-A85A-1AC69BB5A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9B2F70-C4B2-46C2-8FA8-E78BD8AF6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FD595-E088-42E6-9DF2-116B05668B87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3435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B5631E-115D-4C6F-881C-ED8816102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064951-733F-45B5-8C33-B3034B56B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508ED-CB2A-47A8-A2D6-9C905A5451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C29BC-A60E-4391-AA75-C1977E691329}" type="datetimeFigureOut">
              <a:rPr lang="mk-MK" smtClean="0"/>
              <a:t>11.5.2020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C6B9-4057-49B8-ADE6-BF1B9DE7C7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88A3C1-A1D7-4169-885A-E874074CDC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FD595-E088-42E6-9DF2-116B05668B87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422409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jpeg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4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8.jpe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8.jpe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9697FE1-6BFB-40AD-A633-788A7FC0618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130425"/>
            <a:ext cx="7772400" cy="1874838"/>
          </a:xfrm>
        </p:spPr>
        <p:txBody>
          <a:bodyPr/>
          <a:lstStyle/>
          <a:p>
            <a:pPr eaLnBrk="1" hangingPunct="1"/>
            <a:r>
              <a:rPr lang="mk-MK" altLang="sr-Latn-RS" sz="9600" dirty="0">
                <a:solidFill>
                  <a:srgbClr val="006600"/>
                </a:solidFill>
                <a:latin typeface="Comic Sans MS" panose="030F0702030302020204" pitchFamily="66" charset="0"/>
              </a:rPr>
              <a:t>БРОЈОТ</a:t>
            </a:r>
            <a:r>
              <a:rPr lang="hr-HR" altLang="sr-Latn-RS" sz="9600" dirty="0">
                <a:solidFill>
                  <a:srgbClr val="006600"/>
                </a:solidFill>
                <a:latin typeface="Comic Sans MS" panose="030F0702030302020204" pitchFamily="66" charset="0"/>
              </a:rPr>
              <a:t> </a:t>
            </a:r>
            <a:r>
              <a:rPr lang="el-GR" altLang="sr-Latn-RS" sz="9600" dirty="0">
                <a:solidFill>
                  <a:srgbClr val="006600"/>
                </a:solidFill>
                <a:latin typeface="Comic Sans MS" panose="030F0702030302020204" pitchFamily="66" charset="0"/>
              </a:rPr>
              <a:t>π</a:t>
            </a:r>
          </a:p>
        </p:txBody>
      </p:sp>
      <p:sp>
        <p:nvSpPr>
          <p:cNvPr id="2051" name="Oval 4">
            <a:extLst>
              <a:ext uri="{FF2B5EF4-FFF2-40B4-BE49-F238E27FC236}">
                <a16:creationId xmlns:a16="http://schemas.microsoft.com/office/drawing/2014/main" id="{97C30A32-DCEB-4717-99DC-0FD5B3DA4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1018" y="227806"/>
            <a:ext cx="6289964" cy="6402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mk-MK" altLang="mk-M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0.30451 -0.00763 C -0.30712 -0.01875 -0.31233 -0.02615 -0.31476 -0.0375 C -0.31163 -0.05023 -0.31389 -0.0655 -0.31042 -0.07824 C -0.30555 -0.09629 -0.30486 -0.11666 -0.29722 -0.1331 C -0.29531 -0.14305 -0.29115 -0.15185 -0.2868 -0.16041 C -0.28316 -0.17662 -0.27187 -0.20138 -0.26476 -0.2155 C -0.26042 -0.22407 -0.25764 -0.23171 -0.25 -0.23495 C -0.24427 -0.24097 -0.24097 -0.24444 -0.23385 -0.24675 C -0.2224 -0.25763 -0.2276 -0.25463 -0.21927 -0.25856 C -0.21823 -0.2625 -0.21285 -0.27175 -0.21042 -0.2743 C -0.20799 -0.27685 -0.20434 -0.27615 -0.20156 -0.27824 C -0.18958 -0.28726 -0.17812 -0.29838 -0.16632 -0.30763 C -0.1625 -0.31064 -0.15816 -0.31226 -0.15451 -0.3155 C -0.15156 -0.31805 -0.14861 -0.3206 -0.14566 -0.32314 C -0.14167 -0.32662 -0.13246 -0.33101 -0.13246 -0.33078 C -0.12517 -0.3375 -0.12257 -0.33958 -0.11476 -0.34282 C -0.09913 -0.35671 -0.08871 -0.35463 -0.06927 -0.35648 C -0.03733 -0.35949 -0.00555 -0.36226 0.02639 -0.36435 C 0.03646 -0.3625 0.04583 -0.35902 0.05573 -0.35648 C 0.06354 -0.35439 0.0717 -0.35347 0.07934 -0.35069 C 0.08385 -0.34907 0.0882 -0.34675 0.09254 -0.3449 C 0.09549 -0.34351 0.10139 -0.34097 0.10139 -0.34074 C 0.10677 -0.33564 0.11111 -0.33194 0.11754 -0.32916 C 0.12292 -0.32199 0.13073 -0.31782 0.1382 -0.3155 C 0.14809 -0.30902 0.15781 -0.30115 0.16615 -0.29189 C 0.17049 -0.28726 0.17934 -0.27824 0.17934 -0.278 C 0.17795 -0.27754 0.175 -0.27824 0.175 -0.27615 C 0.175 -0.26875 0.18733 -0.26088 0.19254 -0.25856 C 0.1941 -0.25717 0.19549 -0.25578 0.19705 -0.25463 C 0.19844 -0.2537 0.2 -0.2537 0.20139 -0.25277 C 0.20451 -0.25046 0.21024 -0.2449 0.21024 -0.24467 C 0.21597 -0.23379 0.22222 -0.22338 0.22934 -0.21342 C 0.23177 -0.20324 0.22986 -0.20925 0.23663 -0.19583 C 0.23941 -0.19027 0.24028 -0.18217 0.24254 -0.17615 C 0.24497 -0.16944 0.24826 -0.16273 0.25139 -0.15648 C 0.25174 -0.15509 0.25382 -0.14606 0.25434 -0.1449 C 0.25608 -0.14074 0.26024 -0.1331 0.26024 -0.13287 C 0.26215 -0.125 0.26563 -0.11666 0.2691 -0.10949 C 0.27083 -0.10231 0.27188 -0.09629 0.275 -0.08981 C 0.27934 -0.07199 0.27969 -0.05393 0.28073 -0.03518 C 0.27969 0.01412 0.2783 0.05834 0.27205 0.10625 C 0.27066 0.11621 0.26667 0.12385 0.26458 0.13357 C 0.26198 0.14584 0.26094 0.15811 0.25573 0.16899 C 0.2526 0.18172 0.24965 0.19584 0.24115 0.20417 C 0.23767 0.21829 0.2408 0.21366 0.23368 0.21945 C 0.23108 0.23102 0.22292 0.23334 0.21615 0.23959 C 0.21181 0.25556 0.21823 0.23658 0.21024 0.24723 C 0.20799 0.25024 0.20799 0.25579 0.20573 0.25903 C 0.20399 0.26135 0.20174 0.26274 0.2 0.26505 C 0.19132 0.27686 0.20347 0.26412 0.1941 0.27871 C 0.19063 0.28403 0.18594 0.2875 0.18229 0.29237 C 0.17986 0.30186 0.17517 0.30325 0.1691 0.30811 C 0.16337 0.31274 0.15521 0.3176 0.15 0.32385 C 0.1434 0.33149 0.13611 0.34144 0.12778 0.34537 C 0.11024 0.36135 0.09167 0.37524 0.07049 0.38056 C 0.0559 0.39028 0.05451 0.38635 0.03229 0.38797 C 0.02413 0.38912 -0.00625 0.39375 -0.01042 0.39445 C -0.02309 0.39375 -0.03594 0.39306 -0.04861 0.39237 C -0.05538 0.39167 -0.06285 0.38658 -0.06927 0.3845 C -0.07812 0.38149 -0.08663 0.37848 -0.09566 0.37686 C -0.11615 0.37848 -0.14427 0.38565 -0.16476 0.37686 C -0.16684 0.375 -0.17691 0.36644 -0.17951 0.36297 C -0.18924 0.35 -0.17517 0.36366 -0.1868 0.35325 C -0.18889 0.34537 -0.19271 0.34352 -0.19722 0.3375 C -0.19983 0.32639 -0.1974 0.33334 -0.20746 0.31991 C -0.21302 0.3125 -0.21684 0.30394 -0.22361 0.29838 C -0.22691 0.28959 -0.23646 0.27662 -0.24271 0.27084 C -0.24965 0.25672 -0.24566 0.26135 -0.25295 0.2551 C -0.25712 0.24676 -0.26198 0.24028 -0.26632 0.23172 C -0.27118 0.222 -0.275 0.20996 -0.2809 0.20232 C -0.28385 0.19121 -0.28871 0.18125 -0.29271 0.17084 C -0.29514 0.16459 -0.29566 0.15926 -0.29861 0.15325 C -0.29896 0.15162 -0.30087 0.14306 -0.30156 0.14144 C -0.3033 0.13727 -0.30746 0.12963 -0.30746 0.12987 C -0.30955 0.12084 -0.31354 0.11274 -0.31632 0.10417 C -0.31944 0.09445 -0.32118 0.08311 -0.32361 0.07292 C -0.32205 0.04815 -0.32118 0.04213 -0.31337 0.02153 C -0.31111 0.01575 -0.31128 0.00926 -0.30746 0.00417 C -0.30365 -0.00092 -0.29757 -0.00138 -0.29271 -0.0037 C -0.23316 0.00186 -0.17309 0.00463 -0.11337 0.00811 C -0.07656 0.00649 -0.04132 -4.44444E-6 -0.00451 -0.00162 C 0.00191 -4.44444E-6 0.00347 -4.44444E-6 -5.55556E-7 -4.44444E-6 " pathEditMode="relative" rAng="0" ptsTypes="fffffffffffff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99" y="2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6706A0D1-8BB8-447A-9256-1B4131E290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mk-MK" altLang="sr-Latn-RS" sz="3600" dirty="0">
                <a:solidFill>
                  <a:srgbClr val="006600"/>
                </a:solidFill>
                <a:latin typeface="Comic Sans MS" panose="030F0702030302020204" pitchFamily="66" charset="0"/>
              </a:rPr>
              <a:t>Долго, долго ништо</a:t>
            </a:r>
            <a:r>
              <a:rPr lang="hr-HR" altLang="sr-Latn-RS" sz="3600" dirty="0">
                <a:solidFill>
                  <a:srgbClr val="006600"/>
                </a:solidFill>
                <a:latin typeface="Comic Sans MS" panose="030F0702030302020204" pitchFamily="66" charset="0"/>
              </a:rPr>
              <a:t>...</a:t>
            </a:r>
            <a:r>
              <a:rPr lang="mk-MK" altLang="sr-Latn-RS" sz="3600" dirty="0">
                <a:solidFill>
                  <a:srgbClr val="006600"/>
                </a:solidFill>
                <a:latin typeface="Comic Sans MS" panose="030F0702030302020204" pitchFamily="66" charset="0"/>
              </a:rPr>
              <a:t> А потоа...</a:t>
            </a:r>
            <a:endParaRPr lang="hr-HR" altLang="sr-Latn-RS" sz="3600" dirty="0">
              <a:solidFill>
                <a:srgbClr val="00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76845999-AD60-4B94-9207-97196251F9C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1"/>
            <a:ext cx="8362950" cy="4800599"/>
          </a:xfrm>
        </p:spPr>
        <p:txBody>
          <a:bodyPr>
            <a:normAutofit/>
          </a:bodyPr>
          <a:lstStyle/>
          <a:p>
            <a:pPr eaLnBrk="1" hangingPunct="1"/>
            <a:r>
              <a:rPr lang="mk-MK" altLang="sr-Latn-RS" sz="2400" dirty="0">
                <a:latin typeface="Comic Sans MS" panose="030F0702030302020204" pitchFamily="66" charset="0"/>
              </a:rPr>
              <a:t>Првиот милениум во Европа е обележано како “мрачен“ среден век иако ова “мрачен“ е често употребуван збор но многу историчари можеби не би се сложиле со тој термин.</a:t>
            </a:r>
            <a:endParaRPr lang="hr-HR" altLang="sr-Latn-RS" sz="2400" dirty="0">
              <a:latin typeface="Comic Sans MS" panose="030F0702030302020204" pitchFamily="66" charset="0"/>
            </a:endParaRPr>
          </a:p>
          <a:p>
            <a:pPr eaLnBrk="1" hangingPunct="1"/>
            <a:r>
              <a:rPr lang="mk-MK" altLang="sr-Latn-RS" sz="2400" dirty="0">
                <a:latin typeface="Comic Sans MS" panose="030F0702030302020204" pitchFamily="66" charset="0"/>
              </a:rPr>
              <a:t>Науката наоѓа плодно тло во арапскиот свет (ја познаваат нулата и децималната запирка)</a:t>
            </a:r>
          </a:p>
          <a:p>
            <a:pPr eaLnBrk="1" hangingPunct="1"/>
            <a:r>
              <a:rPr lang="mk-MK" altLang="sr-Latn-RS" sz="2400" dirty="0">
                <a:latin typeface="Comic Sans MS" panose="030F0702030302020204" pitchFamily="66" charset="0"/>
              </a:rPr>
              <a:t>Пред крај на првиот милениум арапското учење се шири на запад и Европјаните од нив ги превземаат броевите, нулата и децималниот запис </a:t>
            </a:r>
            <a:endParaRPr lang="hr-HR" altLang="sr-Latn-RS" sz="2400" dirty="0">
              <a:latin typeface="Comic Sans MS" panose="030F0702030302020204" pitchFamily="66" charset="0"/>
            </a:endParaRPr>
          </a:p>
          <a:p>
            <a:pPr eaLnBrk="1" hangingPunct="1"/>
            <a:r>
              <a:rPr lang="mk-MK" altLang="sr-Latn-RS" sz="2400" dirty="0">
                <a:latin typeface="Comic Sans MS" panose="030F0702030302020204" pitchFamily="66" charset="0"/>
              </a:rPr>
              <a:t>На почеток на </a:t>
            </a:r>
            <a:r>
              <a:rPr lang="hr-HR" altLang="sr-Latn-RS" sz="2400" dirty="0">
                <a:solidFill>
                  <a:srgbClr val="FF0066"/>
                </a:solidFill>
                <a:latin typeface="Comic Sans MS" panose="030F0702030302020204" pitchFamily="66" charset="0"/>
              </a:rPr>
              <a:t>13.</a:t>
            </a:r>
            <a:r>
              <a:rPr lang="mk-MK" altLang="sr-Latn-RS" sz="2400" dirty="0">
                <a:solidFill>
                  <a:srgbClr val="FF0066"/>
                </a:solidFill>
                <a:latin typeface="Comic Sans MS" panose="030F0702030302020204" pitchFamily="66" charset="0"/>
              </a:rPr>
              <a:t>-тиот век</a:t>
            </a:r>
            <a:r>
              <a:rPr lang="hr-HR" altLang="sr-Latn-RS" sz="2400" dirty="0">
                <a:latin typeface="Comic Sans MS" panose="030F0702030302020204" pitchFamily="66" charset="0"/>
              </a:rPr>
              <a:t> </a:t>
            </a:r>
            <a:r>
              <a:rPr lang="mk-MK" altLang="sr-Latn-RS" sz="2400" dirty="0">
                <a:latin typeface="Comic Sans MS" panose="030F0702030302020204" pitchFamily="66" charset="0"/>
              </a:rPr>
              <a:t> во Италија Леонардо од </a:t>
            </a:r>
            <a:r>
              <a:rPr lang="en-US" altLang="sr-Latn-RS" sz="2400" dirty="0">
                <a:latin typeface="Comic Sans MS" panose="030F0702030302020204" pitchFamily="66" charset="0"/>
              </a:rPr>
              <a:t>Pisa (</a:t>
            </a:r>
            <a:r>
              <a:rPr lang="mk-MK" altLang="sr-Latn-RS" sz="2400" dirty="0">
                <a:latin typeface="Comic Sans MS" panose="030F0702030302020204" pitchFamily="66" charset="0"/>
              </a:rPr>
              <a:t>Пиза) познат и како </a:t>
            </a:r>
            <a:r>
              <a:rPr lang="hr-HR" altLang="sr-Latn-RS" sz="2400" dirty="0">
                <a:latin typeface="Comic Sans MS" panose="030F0702030302020204" pitchFamily="66" charset="0"/>
              </a:rPr>
              <a:t>Fibonacci </a:t>
            </a:r>
            <a:r>
              <a:rPr lang="mk-MK" altLang="sr-Latn-RS" sz="2400" dirty="0">
                <a:latin typeface="Comic Sans MS" panose="030F0702030302020204" pitchFamily="66" charset="0"/>
              </a:rPr>
              <a:t>(Фибоначи) проценува дека </a:t>
            </a:r>
            <a:endParaRPr lang="hr-HR" altLang="sr-Latn-RS" sz="2400" dirty="0">
              <a:latin typeface="Comic Sans MS" panose="030F0702030302020204" pitchFamily="66" charset="0"/>
            </a:endParaRPr>
          </a:p>
        </p:txBody>
      </p:sp>
      <p:graphicFrame>
        <p:nvGraphicFramePr>
          <p:cNvPr id="11268" name="Object 4">
            <a:extLst>
              <a:ext uri="{FF2B5EF4-FFF2-40B4-BE49-F238E27FC236}">
                <a16:creationId xmlns:a16="http://schemas.microsoft.com/office/drawing/2014/main" id="{176C7CEB-F441-4DE9-9B4A-AA003BF33B46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92626072"/>
              </p:ext>
            </p:extLst>
          </p:nvPr>
        </p:nvGraphicFramePr>
        <p:xfrm>
          <a:off x="4818869" y="5574330"/>
          <a:ext cx="2881312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3" imgW="1497950" imgH="393529" progId="Equation.3">
                  <p:embed/>
                </p:oleObj>
              </mc:Choice>
              <mc:Fallback>
                <p:oleObj name="Equation" r:id="rId3" imgW="1497950" imgH="393529" progId="Equation.3">
                  <p:embed/>
                  <p:pic>
                    <p:nvPicPr>
                      <p:cNvPr id="11268" name="Object 4">
                        <a:extLst>
                          <a:ext uri="{FF2B5EF4-FFF2-40B4-BE49-F238E27FC236}">
                            <a16:creationId xmlns:a16="http://schemas.microsoft.com/office/drawing/2014/main" id="{176C7CEB-F441-4DE9-9B4A-AA003BF33B4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8869" y="5574330"/>
                        <a:ext cx="2881312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1468BACD-C63A-41DC-B38B-EA4A50C882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hr-HR" altLang="sr-Latn-RS" sz="3600" dirty="0">
                <a:solidFill>
                  <a:srgbClr val="009900"/>
                </a:solidFill>
                <a:latin typeface="Comic Sans MS" panose="030F0702030302020204" pitchFamily="66" charset="0"/>
              </a:rPr>
              <a:t>... </a:t>
            </a:r>
            <a:r>
              <a:rPr lang="mk-MK" altLang="sr-Latn-RS" sz="3600" dirty="0">
                <a:solidFill>
                  <a:srgbClr val="009900"/>
                </a:solidFill>
                <a:latin typeface="Comic Sans MS" panose="030F0702030302020204" pitchFamily="66" charset="0"/>
              </a:rPr>
              <a:t>натпреварот започна</a:t>
            </a:r>
            <a:endParaRPr lang="hr-HR" altLang="sr-Latn-RS" sz="3600" dirty="0">
              <a:solidFill>
                <a:srgbClr val="0099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532564D5-5E12-45E0-B413-9B952DF99E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03388" y="1628776"/>
            <a:ext cx="5554662" cy="45259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mk-MK" altLang="sr-Latn-RS" sz="2400" dirty="0">
                <a:latin typeface="Comic Sans MS" panose="030F0702030302020204" pitchFamily="66" charset="0"/>
              </a:rPr>
              <a:t>Поголем напредок за пресметување на бројот </a:t>
            </a:r>
            <a:r>
              <a:rPr lang="el-GR" altLang="sr-Latn-RS" sz="2400" dirty="0">
                <a:latin typeface="Comic Sans MS" panose="030F0702030302020204" pitchFamily="66" charset="0"/>
              </a:rPr>
              <a:t>π</a:t>
            </a:r>
            <a:r>
              <a:rPr lang="hr-HR" altLang="sr-Latn-RS" sz="2400" dirty="0">
                <a:latin typeface="Comic Sans MS" panose="030F0702030302020204" pitchFamily="66" charset="0"/>
              </a:rPr>
              <a:t> </a:t>
            </a:r>
            <a:r>
              <a:rPr lang="mk-MK" altLang="sr-Latn-RS" sz="2400" dirty="0">
                <a:latin typeface="Comic Sans MS" panose="030F0702030302020204" pitchFamily="66" charset="0"/>
              </a:rPr>
              <a:t>не е направен се до </a:t>
            </a:r>
            <a:r>
              <a:rPr lang="hr-HR" altLang="sr-Latn-RS" sz="2400" dirty="0">
                <a:solidFill>
                  <a:srgbClr val="FF0066"/>
                </a:solidFill>
                <a:latin typeface="Comic Sans MS" panose="030F0702030302020204" pitchFamily="66" charset="0"/>
              </a:rPr>
              <a:t>16.</a:t>
            </a:r>
            <a:r>
              <a:rPr lang="mk-MK" altLang="sr-Latn-RS" sz="2400" dirty="0">
                <a:solidFill>
                  <a:srgbClr val="FF0066"/>
                </a:solidFill>
                <a:latin typeface="Comic Sans MS" panose="030F0702030302020204" pitchFamily="66" charset="0"/>
              </a:rPr>
              <a:t>ти век</a:t>
            </a:r>
            <a:r>
              <a:rPr lang="hr-HR" altLang="sr-Latn-RS" sz="2400" dirty="0">
                <a:latin typeface="Comic Sans MS" panose="030F0702030302020204" pitchFamily="66" charset="0"/>
              </a:rPr>
              <a:t> </a:t>
            </a:r>
            <a:r>
              <a:rPr lang="mk-MK" altLang="sr-Latn-RS" sz="2400" dirty="0">
                <a:latin typeface="Comic Sans MS" panose="030F0702030302020204" pitchFamily="66" charset="0"/>
              </a:rPr>
              <a:t>кога живеел и делувал францускиот математичар инаку правник по занимање</a:t>
            </a:r>
            <a:r>
              <a:rPr lang="hr-HR" altLang="sr-Latn-RS" sz="2400" dirty="0">
                <a:latin typeface="Comic Sans MS" panose="030F0702030302020204" pitchFamily="66" charset="0"/>
              </a:rPr>
              <a:t>, Francois Viete</a:t>
            </a:r>
            <a:r>
              <a:rPr lang="mk-MK" altLang="sr-Latn-RS" sz="2400" dirty="0">
                <a:latin typeface="Comic Sans MS" panose="030F0702030302020204" pitchFamily="66" charset="0"/>
              </a:rPr>
              <a:t> (Франсоа Виет)</a:t>
            </a:r>
            <a:endParaRPr lang="hr-HR" altLang="sr-Latn-RS" sz="24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r-HR" altLang="sr-Latn-RS" sz="24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mk-MK" altLang="sr-Latn-RS" sz="2400" dirty="0">
                <a:latin typeface="Comic Sans MS" panose="030F0702030302020204" pitchFamily="66" charset="0"/>
              </a:rPr>
              <a:t>Тој, користејќи ја Архимедовата метода за пресметување периметар на правилен многуаголник впишан и опишан во кружница почнувајќи од 6-аголник до многуаголник со </a:t>
            </a:r>
            <a:r>
              <a:rPr lang="hr-HR" altLang="sr-Latn-RS" sz="2400" dirty="0">
                <a:latin typeface="Comic Sans MS" panose="030F0702030302020204" pitchFamily="66" charset="0"/>
              </a:rPr>
              <a:t>393216 </a:t>
            </a:r>
            <a:r>
              <a:rPr lang="mk-MK" altLang="sr-Latn-RS" sz="2400" dirty="0">
                <a:latin typeface="Comic Sans MS" panose="030F0702030302020204" pitchFamily="66" charset="0"/>
              </a:rPr>
              <a:t>страници</a:t>
            </a:r>
            <a:r>
              <a:rPr lang="hr-HR" altLang="sr-Latn-RS" sz="2400" dirty="0">
                <a:latin typeface="Comic Sans MS" panose="030F0702030302020204" pitchFamily="66" charset="0"/>
              </a:rPr>
              <a:t>!</a:t>
            </a:r>
            <a:r>
              <a:rPr lang="mk-MK" altLang="sr-Latn-RS" sz="2400" dirty="0">
                <a:latin typeface="Comic Sans MS" panose="030F0702030302020204" pitchFamily="66" charset="0"/>
              </a:rPr>
              <a:t>, добил</a:t>
            </a:r>
            <a:r>
              <a:rPr lang="hr-HR" altLang="sr-Latn-RS" sz="2400" dirty="0">
                <a:latin typeface="Comic Sans MS" panose="030F0702030302020204" pitchFamily="66" charset="0"/>
              </a:rPr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altLang="sr-Latn-RS" sz="2400" dirty="0">
                <a:latin typeface="Comic Sans MS" panose="030F0702030302020204" pitchFamily="66" charset="0"/>
              </a:rPr>
              <a:t>   3.1415926535 &lt; </a:t>
            </a:r>
            <a:r>
              <a:rPr lang="el-GR" altLang="sr-Latn-RS" sz="2400" dirty="0">
                <a:latin typeface="Comic Sans MS" panose="030F0702030302020204" pitchFamily="66" charset="0"/>
              </a:rPr>
              <a:t>π</a:t>
            </a:r>
            <a:r>
              <a:rPr lang="hr-HR" altLang="sr-Latn-RS" sz="2400" dirty="0">
                <a:latin typeface="Comic Sans MS" panose="030F0702030302020204" pitchFamily="66" charset="0"/>
              </a:rPr>
              <a:t> &lt; 3.1415926537</a:t>
            </a:r>
            <a:endParaRPr lang="el-GR" altLang="sr-Latn-RS" sz="2400" dirty="0">
              <a:latin typeface="Comic Sans MS" panose="030F0702030302020204" pitchFamily="66" charset="0"/>
            </a:endParaRPr>
          </a:p>
        </p:txBody>
      </p:sp>
      <p:pic>
        <p:nvPicPr>
          <p:cNvPr id="12292" name="Picture 4" descr="Viete">
            <a:extLst>
              <a:ext uri="{FF2B5EF4-FFF2-40B4-BE49-F238E27FC236}">
                <a16:creationId xmlns:a16="http://schemas.microsoft.com/office/drawing/2014/main" id="{1378E696-82D2-47BB-A1BD-53C081F1A7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6" y="1700214"/>
            <a:ext cx="3033713" cy="399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18582BE0-B109-45AB-866E-B7485CC709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mk-MK" altLang="sr-Latn-RS" sz="3600" dirty="0">
                <a:solidFill>
                  <a:srgbClr val="009900"/>
                </a:solidFill>
                <a:latin typeface="Comic Sans MS" panose="030F0702030302020204" pitchFamily="66" charset="0"/>
              </a:rPr>
              <a:t>Топката е кај Холанѓаните</a:t>
            </a:r>
            <a:r>
              <a:rPr lang="hr-HR" altLang="sr-Latn-RS" sz="3600" dirty="0">
                <a:solidFill>
                  <a:srgbClr val="009900"/>
                </a:solidFill>
                <a:latin typeface="Comic Sans MS" panose="030F0702030302020204" pitchFamily="66" charset="0"/>
              </a:rPr>
              <a:t>...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E0C04AEB-3A1B-4DD1-860E-9597FD683C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628776"/>
            <a:ext cx="5761038" cy="4525963"/>
          </a:xfrm>
        </p:spPr>
        <p:txBody>
          <a:bodyPr>
            <a:normAutofit fontScale="85000" lnSpcReduction="10000"/>
          </a:bodyPr>
          <a:lstStyle/>
          <a:p>
            <a:r>
              <a:rPr lang="mk-MK" altLang="sr-Latn-RS" dirty="0">
                <a:latin typeface="Comic Sans MS" panose="030F0702030302020204" pitchFamily="66" charset="0"/>
              </a:rPr>
              <a:t>Математичарот кој цел свој живот го посветил на пресметување на бројот </a:t>
            </a:r>
            <a:r>
              <a:rPr lang="el-GR" altLang="sr-Latn-RS" dirty="0">
                <a:latin typeface="Comic Sans MS" panose="030F0702030302020204" pitchFamily="66" charset="0"/>
              </a:rPr>
              <a:t>π</a:t>
            </a:r>
            <a:r>
              <a:rPr lang="hr-HR" altLang="sr-Latn-RS" dirty="0">
                <a:latin typeface="Comic Sans MS" panose="030F0702030302020204" pitchFamily="66" charset="0"/>
              </a:rPr>
              <a:t> </a:t>
            </a:r>
            <a:r>
              <a:rPr lang="mk-MK" altLang="sr-Latn-RS" dirty="0">
                <a:latin typeface="Comic Sans MS" panose="030F0702030302020204" pitchFamily="66" charset="0"/>
              </a:rPr>
              <a:t>бил </a:t>
            </a:r>
            <a:r>
              <a:rPr lang="hr-HR" altLang="sr-Latn-RS" dirty="0">
                <a:latin typeface="Comic Sans MS" panose="030F0702030302020204" pitchFamily="66" charset="0"/>
              </a:rPr>
              <a:t> Ludolf van Ceulen</a:t>
            </a:r>
            <a:r>
              <a:rPr lang="mk-MK" altLang="sr-Latn-RS" dirty="0">
                <a:latin typeface="Comic Sans MS" panose="030F0702030302020204" pitchFamily="66" charset="0"/>
              </a:rPr>
              <a:t> (Лудолф ван Цеулен) Во негово име бројот </a:t>
            </a:r>
            <a:r>
              <a:rPr lang="el-GR" altLang="sr-Latn-RS" dirty="0">
                <a:latin typeface="Comic Sans MS" panose="030F0702030302020204" pitchFamily="66" charset="0"/>
              </a:rPr>
              <a:t>π</a:t>
            </a:r>
            <a:r>
              <a:rPr lang="mk-MK" altLang="sr-Latn-RS" dirty="0">
                <a:latin typeface="Comic Sans MS" panose="030F0702030302020204" pitchFamily="66" charset="0"/>
              </a:rPr>
              <a:t> се нарекува и уште </a:t>
            </a:r>
            <a:r>
              <a:rPr lang="mk-MK" altLang="sr-Latn-RS" b="1" i="1" dirty="0">
                <a:latin typeface="Comic Sans MS" panose="030F0702030302020204" pitchFamily="66" charset="0"/>
              </a:rPr>
              <a:t>Лудолфов број</a:t>
            </a:r>
            <a:endParaRPr lang="hr-HR" altLang="sr-Latn-RS" b="1" i="1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mk-MK" altLang="sr-Latn-RS" dirty="0">
                <a:latin typeface="Comic Sans MS" panose="030F0702030302020204" pitchFamily="66" charset="0"/>
              </a:rPr>
              <a:t>Пресметувајќи го</a:t>
            </a:r>
            <a:r>
              <a:rPr lang="hr-HR" altLang="sr-Latn-RS" dirty="0">
                <a:latin typeface="Comic Sans MS" panose="030F0702030302020204" pitchFamily="66" charset="0"/>
              </a:rPr>
              <a:t> </a:t>
            </a:r>
            <a:r>
              <a:rPr lang="el-GR" altLang="sr-Latn-RS" dirty="0">
                <a:latin typeface="Comic Sans MS" panose="030F0702030302020204" pitchFamily="66" charset="0"/>
              </a:rPr>
              <a:t>π</a:t>
            </a:r>
            <a:r>
              <a:rPr lang="mk-MK" altLang="sr-Latn-RS" dirty="0">
                <a:latin typeface="Comic Sans MS" panose="030F0702030302020204" pitchFamily="66" charset="0"/>
              </a:rPr>
              <a:t> со Архимедова метода и земајќи правилен многуаголник со 32000000000 (32 билиони) страници </a:t>
            </a:r>
            <a:endParaRPr lang="hr-HR" altLang="sr-Latn-RS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mk-MK" altLang="sr-Latn-RS" dirty="0">
                <a:latin typeface="Comic Sans MS" panose="030F0702030302020204" pitchFamily="66" charset="0"/>
              </a:rPr>
              <a:t>Кога</a:t>
            </a:r>
            <a:r>
              <a:rPr lang="hr-HR" altLang="sr-Latn-RS" dirty="0">
                <a:latin typeface="Comic Sans MS" panose="030F0702030302020204" pitchFamily="66" charset="0"/>
              </a:rPr>
              <a:t> </a:t>
            </a:r>
            <a:r>
              <a:rPr lang="hr-HR" altLang="sr-Latn-RS" dirty="0">
                <a:solidFill>
                  <a:srgbClr val="FF0066"/>
                </a:solidFill>
                <a:latin typeface="Comic Sans MS" panose="030F0702030302020204" pitchFamily="66" charset="0"/>
              </a:rPr>
              <a:t>1610. godine</a:t>
            </a:r>
            <a:r>
              <a:rPr lang="hr-HR" altLang="sr-Latn-RS" dirty="0">
                <a:latin typeface="Comic Sans MS" panose="030F0702030302020204" pitchFamily="66" charset="0"/>
              </a:rPr>
              <a:t> </a:t>
            </a:r>
            <a:r>
              <a:rPr lang="mk-MK" altLang="sr-Latn-RS" dirty="0">
                <a:latin typeface="Comic Sans MS" panose="030F0702030302020204" pitchFamily="66" charset="0"/>
              </a:rPr>
              <a:t>починал</a:t>
            </a:r>
            <a:r>
              <a:rPr lang="hr-HR" altLang="sr-Latn-RS" dirty="0">
                <a:latin typeface="Comic Sans MS" panose="030F0702030302020204" pitchFamily="66" charset="0"/>
              </a:rPr>
              <a:t>,</a:t>
            </a:r>
            <a:r>
              <a:rPr lang="mk-MK" altLang="sr-Latn-RS" dirty="0">
                <a:latin typeface="Comic Sans MS" panose="030F0702030302020204" pitchFamily="66" charset="0"/>
              </a:rPr>
              <a:t> легендата вели дека на надгробниот споменик му го вклесале бројот </a:t>
            </a:r>
            <a:r>
              <a:rPr lang="el-GR" altLang="sr-Latn-RS" dirty="0">
                <a:latin typeface="Comic Sans MS" panose="030F0702030302020204" pitchFamily="66" charset="0"/>
              </a:rPr>
              <a:t>π</a:t>
            </a:r>
            <a:r>
              <a:rPr lang="hr-HR" altLang="sr-Latn-RS" dirty="0">
                <a:latin typeface="Comic Sans MS" panose="030F0702030302020204" pitchFamily="66" charset="0"/>
              </a:rPr>
              <a:t> </a:t>
            </a:r>
            <a:r>
              <a:rPr lang="mk-MK" altLang="sr-Latn-RS" dirty="0">
                <a:latin typeface="Comic Sans MS" panose="030F0702030302020204" pitchFamily="66" charset="0"/>
              </a:rPr>
              <a:t>со 35 децимали</a:t>
            </a:r>
            <a:endParaRPr lang="el-GR" altLang="sr-Latn-RS" dirty="0">
              <a:latin typeface="Comic Sans MS" panose="030F0702030302020204" pitchFamily="66" charset="0"/>
            </a:endParaRPr>
          </a:p>
        </p:txBody>
      </p:sp>
      <p:pic>
        <p:nvPicPr>
          <p:cNvPr id="28676" name="Picture 4" descr="Van_Ceulen">
            <a:extLst>
              <a:ext uri="{FF2B5EF4-FFF2-40B4-BE49-F238E27FC236}">
                <a16:creationId xmlns:a16="http://schemas.microsoft.com/office/drawing/2014/main" id="{1C4625ED-C841-410C-9858-FA6CC1FEE1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963" y="1844675"/>
            <a:ext cx="313690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1BB5A179-7BAA-466E-B6FA-C8D16533CE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hr-HR" altLang="sr-Latn-RS" sz="3600" dirty="0">
                <a:solidFill>
                  <a:srgbClr val="009900"/>
                </a:solidFill>
                <a:latin typeface="Comic Sans MS" panose="030F0702030302020204" pitchFamily="66" charset="0"/>
              </a:rPr>
              <a:t>...</a:t>
            </a:r>
            <a:r>
              <a:rPr lang="mk-MK" altLang="sr-Latn-RS" sz="3600" dirty="0">
                <a:solidFill>
                  <a:srgbClr val="009900"/>
                </a:solidFill>
                <a:latin typeface="Comic Sans MS" panose="030F0702030302020204" pitchFamily="66" charset="0"/>
              </a:rPr>
              <a:t>гол дава</a:t>
            </a:r>
            <a:r>
              <a:rPr lang="hr-HR" altLang="sr-Latn-RS" sz="3600" dirty="0">
                <a:solidFill>
                  <a:srgbClr val="009900"/>
                </a:solidFill>
                <a:latin typeface="Comic Sans MS" panose="030F0702030302020204" pitchFamily="66" charset="0"/>
              </a:rPr>
              <a:t> Leonard Euler...</a:t>
            </a:r>
            <a:r>
              <a:rPr lang="mk-MK" altLang="sr-Latn-RS" sz="3600" dirty="0">
                <a:solidFill>
                  <a:srgbClr val="009900"/>
                </a:solidFill>
                <a:latin typeface="Comic Sans MS" panose="030F0702030302020204" pitchFamily="66" charset="0"/>
              </a:rPr>
              <a:t> (Леонард Ојлер)</a:t>
            </a:r>
            <a:endParaRPr lang="hr-HR" altLang="sr-Latn-RS" sz="3600" dirty="0">
              <a:solidFill>
                <a:srgbClr val="0099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14364EEE-D953-4CF7-A8C5-F1404ECBEFB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mk-MK" altLang="sr-Latn-RS" dirty="0">
                <a:latin typeface="Comic Sans MS" panose="030F0702030302020204" pitchFamily="66" charset="0"/>
              </a:rPr>
              <a:t>Еден од најголемите математичари, германецот </a:t>
            </a:r>
            <a:r>
              <a:rPr lang="hr-HR" altLang="sr-Latn-RS" dirty="0">
                <a:latin typeface="Comic Sans MS" panose="030F0702030302020204" pitchFamily="66" charset="0"/>
              </a:rPr>
              <a:t> Leonard Euler (</a:t>
            </a:r>
            <a:r>
              <a:rPr lang="hr-HR" altLang="sr-Latn-RS" dirty="0">
                <a:solidFill>
                  <a:srgbClr val="FF0066"/>
                </a:solidFill>
                <a:latin typeface="Comic Sans MS" panose="030F0702030302020204" pitchFamily="66" charset="0"/>
              </a:rPr>
              <a:t>1707.-1783.</a:t>
            </a:r>
            <a:r>
              <a:rPr lang="hr-HR" altLang="sr-Latn-RS" dirty="0">
                <a:latin typeface="Comic Sans MS" panose="030F0702030302020204" pitchFamily="66" charset="0"/>
              </a:rPr>
              <a:t>) </a:t>
            </a:r>
            <a:r>
              <a:rPr lang="mk-MK" altLang="sr-Latn-RS" dirty="0">
                <a:latin typeface="Comic Sans MS" panose="030F0702030302020204" pitchFamily="66" charset="0"/>
              </a:rPr>
              <a:t>открива многу добри и брзи формули </a:t>
            </a:r>
            <a:endParaRPr lang="hr-HR" altLang="sr-Latn-RS" dirty="0">
              <a:latin typeface="Comic Sans MS" panose="030F0702030302020204" pitchFamily="66" charset="0"/>
            </a:endParaRPr>
          </a:p>
          <a:p>
            <a:pPr eaLnBrk="1" hangingPunct="1"/>
            <a:r>
              <a:rPr lang="mk-MK" altLang="sr-Latn-RS" dirty="0">
                <a:latin typeface="Comic Sans MS" panose="030F0702030302020204" pitchFamily="66" charset="0"/>
              </a:rPr>
              <a:t>Една од нив е</a:t>
            </a:r>
            <a:r>
              <a:rPr lang="hr-HR" altLang="sr-Latn-RS" dirty="0">
                <a:latin typeface="Comic Sans MS" panose="030F0702030302020204" pitchFamily="66" charset="0"/>
              </a:rPr>
              <a:t>:</a:t>
            </a:r>
          </a:p>
        </p:txBody>
      </p:sp>
      <p:graphicFrame>
        <p:nvGraphicFramePr>
          <p:cNvPr id="29700" name="Object 4">
            <a:extLst>
              <a:ext uri="{FF2B5EF4-FFF2-40B4-BE49-F238E27FC236}">
                <a16:creationId xmlns:a16="http://schemas.microsoft.com/office/drawing/2014/main" id="{60497F6C-42E3-4810-8087-E442BCD9B68D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2351088" y="4868863"/>
          <a:ext cx="4038600" cy="108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4" imgW="1562100" imgH="419100" progId="Equation.3">
                  <p:embed/>
                </p:oleObj>
              </mc:Choice>
              <mc:Fallback>
                <p:oleObj name="Equation" r:id="rId4" imgW="1562100" imgH="419100" progId="Equation.3">
                  <p:embed/>
                  <p:pic>
                    <p:nvPicPr>
                      <p:cNvPr id="29700" name="Object 4">
                        <a:extLst>
                          <a:ext uri="{FF2B5EF4-FFF2-40B4-BE49-F238E27FC236}">
                            <a16:creationId xmlns:a16="http://schemas.microsoft.com/office/drawing/2014/main" id="{60497F6C-42E3-4810-8087-E442BCD9B68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8" y="4868863"/>
                        <a:ext cx="4038600" cy="1084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702" name="Picture 6" descr="Euler_8">
            <a:extLst>
              <a:ext uri="{FF2B5EF4-FFF2-40B4-BE49-F238E27FC236}">
                <a16:creationId xmlns:a16="http://schemas.microsoft.com/office/drawing/2014/main" id="{FB3C4D10-CA6C-4418-8C48-FF0108F882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163" y="1773238"/>
            <a:ext cx="3403600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51EFF1AF-3AD4-4235-B052-C753A07757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515251"/>
            <a:ext cx="10515600" cy="1325563"/>
          </a:xfrm>
        </p:spPr>
        <p:txBody>
          <a:bodyPr/>
          <a:lstStyle/>
          <a:p>
            <a:pPr algn="l" eaLnBrk="1" hangingPunct="1"/>
            <a:r>
              <a:rPr lang="hr-HR" altLang="sr-Latn-RS" sz="3600" dirty="0">
                <a:solidFill>
                  <a:srgbClr val="009900"/>
                </a:solidFill>
                <a:latin typeface="Comic Sans MS" panose="030F0702030302020204" pitchFamily="66" charset="0"/>
              </a:rPr>
              <a:t>...a </a:t>
            </a:r>
            <a:r>
              <a:rPr lang="mk-MK" altLang="sr-Latn-RS" sz="3600" dirty="0">
                <a:solidFill>
                  <a:srgbClr val="009900"/>
                </a:solidFill>
                <a:latin typeface="Comic Sans MS" panose="030F0702030302020204" pitchFamily="66" charset="0"/>
              </a:rPr>
              <a:t>само што започна</a:t>
            </a:r>
            <a:r>
              <a:rPr lang="hr-HR" altLang="sr-Latn-RS" sz="3600" dirty="0">
                <a:solidFill>
                  <a:srgbClr val="009900"/>
                </a:solidFill>
                <a:latin typeface="Comic Sans MS" panose="030F0702030302020204" pitchFamily="66" charset="0"/>
              </a:rPr>
              <a:t>!</a:t>
            </a:r>
          </a:p>
        </p:txBody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187D42D1-39FD-4A92-8AF8-3FEF95DF0C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92313" y="1484314"/>
            <a:ext cx="9361487" cy="4670425"/>
          </a:xfrm>
        </p:spPr>
        <p:txBody>
          <a:bodyPr/>
          <a:lstStyle/>
          <a:p>
            <a:r>
              <a:rPr lang="hr-HR" altLang="sr-Latn-RS" dirty="0"/>
              <a:t> </a:t>
            </a:r>
            <a:r>
              <a:rPr lang="mk-MK" altLang="sr-Latn-RS" dirty="0">
                <a:latin typeface="Comic Sans MS" panose="030F0702030302020204" pitchFamily="66" charset="0"/>
              </a:rPr>
              <a:t>моменталниот рекорд е</a:t>
            </a:r>
            <a:r>
              <a:rPr lang="en-US" altLang="sr-Latn-RS" dirty="0">
                <a:latin typeface="Comic Sans MS" panose="030F0702030302020204" pitchFamily="66" charset="0"/>
              </a:rPr>
              <a:t> </a:t>
            </a:r>
            <a:r>
              <a:rPr lang="en-US" altLang="sr-Latn-RS" dirty="0" err="1">
                <a:latin typeface="Comic Sans MS" panose="030F0702030302020204" pitchFamily="66" charset="0"/>
              </a:rPr>
              <a:t>na</a:t>
            </a:r>
            <a:r>
              <a:rPr lang="en-US" altLang="sr-Latn-RS" dirty="0">
                <a:latin typeface="Comic Sans MS" panose="030F0702030302020204" pitchFamily="66" charset="0"/>
              </a:rPr>
              <a:t> </a:t>
            </a:r>
            <a:r>
              <a:rPr lang="en-US" b="1" i="1" dirty="0"/>
              <a:t>Timothy </a:t>
            </a:r>
            <a:r>
              <a:rPr lang="en-US" b="1" i="1" dirty="0" err="1"/>
              <a:t>Mullican</a:t>
            </a:r>
            <a:r>
              <a:rPr lang="en-US" dirty="0"/>
              <a:t> </a:t>
            </a:r>
            <a:r>
              <a:rPr lang="mk-MK" dirty="0"/>
              <a:t>направен на 29.01.2020г кој на компј. Машина со </a:t>
            </a:r>
            <a:r>
              <a:rPr lang="en-US" dirty="0"/>
              <a:t>4 x Intel Xeon E7-4880 v2 @ 2.5 GHz</a:t>
            </a:r>
            <a:r>
              <a:rPr lang="mk-MK" dirty="0"/>
              <a:t> </a:t>
            </a:r>
            <a:r>
              <a:rPr lang="en-US" dirty="0"/>
              <a:t>315 GB</a:t>
            </a:r>
            <a:r>
              <a:rPr lang="mk-MK" dirty="0"/>
              <a:t> </a:t>
            </a:r>
            <a:r>
              <a:rPr lang="en-US" dirty="0"/>
              <a:t>48 Hard Drives</a:t>
            </a:r>
            <a:r>
              <a:rPr lang="mk-MK" dirty="0"/>
              <a:t> и требаше 303 дена да работи за да го добие бројот </a:t>
            </a:r>
            <a:r>
              <a:rPr lang="el-GR" dirty="0"/>
              <a:t>π</a:t>
            </a:r>
            <a:r>
              <a:rPr lang="mk-MK" dirty="0"/>
              <a:t> на 50.000.000.000.000 децимали</a:t>
            </a:r>
          </a:p>
          <a:p>
            <a:pPr marL="0" indent="0">
              <a:buNone/>
            </a:pPr>
            <a:r>
              <a:rPr lang="mk-MK" dirty="0"/>
              <a:t>Како за споредба еве го бројот </a:t>
            </a:r>
            <a:r>
              <a:rPr lang="el-GR" dirty="0"/>
              <a:t>π</a:t>
            </a:r>
            <a:r>
              <a:rPr lang="mk-MK" dirty="0"/>
              <a:t> на само на 64 децимали</a:t>
            </a:r>
          </a:p>
          <a:p>
            <a:pPr marL="0" indent="0">
              <a:buNone/>
            </a:pPr>
            <a:r>
              <a:rPr lang="el-GR" dirty="0"/>
              <a:t>π ≈ 3,14159 26535 89793 23846 26433 83279 50288 41971 69399 37510 58209 74944 5923</a:t>
            </a:r>
            <a:r>
              <a:rPr lang="mk-MK" dirty="0"/>
              <a:t>.......</a:t>
            </a:r>
            <a:endParaRPr lang="en-US" dirty="0"/>
          </a:p>
          <a:p>
            <a:pPr marL="0" indent="0">
              <a:buNone/>
            </a:pPr>
            <a:endParaRPr lang="hr-HR" altLang="sr-Latn-R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6EF931-A4F0-4C9F-BEA6-0A458E7ED84A}"/>
              </a:ext>
            </a:extLst>
          </p:cNvPr>
          <p:cNvSpPr/>
          <p:nvPr/>
        </p:nvSpPr>
        <p:spPr>
          <a:xfrm>
            <a:off x="5931532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77911CC6-F595-4B32-B18B-A231A44A57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hr-HR" altLang="sr-Latn-RS" sz="3600" dirty="0">
                <a:solidFill>
                  <a:srgbClr val="009900"/>
                </a:solidFill>
                <a:latin typeface="Comic Sans MS" panose="030F0702030302020204" pitchFamily="66" charset="0"/>
              </a:rPr>
              <a:t>... </a:t>
            </a:r>
            <a:r>
              <a:rPr lang="mk-MK" altLang="sr-Latn-RS" sz="3600" dirty="0">
                <a:solidFill>
                  <a:srgbClr val="009900"/>
                </a:solidFill>
                <a:latin typeface="Comic Sans MS" panose="030F0702030302020204" pitchFamily="66" charset="0"/>
              </a:rPr>
              <a:t>И тоа не е се...</a:t>
            </a:r>
            <a:endParaRPr lang="hr-HR" altLang="sr-Latn-RS" sz="3600" dirty="0">
              <a:solidFill>
                <a:srgbClr val="0099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766D02B3-9839-419A-9ECF-F9DD48DFA35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063751" y="1600201"/>
            <a:ext cx="8291513" cy="45259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mk-MK" altLang="sr-Latn-RS" sz="2400" dirty="0">
                <a:latin typeface="Comic Sans MS" panose="030F0702030302020204" pitchFamily="66" charset="0"/>
              </a:rPr>
              <a:t>бројот</a:t>
            </a:r>
            <a:r>
              <a:rPr lang="hr-HR" altLang="sr-Latn-RS" sz="2400" dirty="0">
                <a:latin typeface="Comic Sans MS" panose="030F0702030302020204" pitchFamily="66" charset="0"/>
              </a:rPr>
              <a:t> </a:t>
            </a:r>
            <a:r>
              <a:rPr lang="el-GR" altLang="sr-Latn-RS" sz="2400" dirty="0">
                <a:latin typeface="Comic Sans MS" panose="030F0702030302020204" pitchFamily="66" charset="0"/>
              </a:rPr>
              <a:t>π</a:t>
            </a:r>
            <a:r>
              <a:rPr lang="hr-HR" altLang="sr-Latn-RS" sz="2400" dirty="0">
                <a:latin typeface="Comic Sans MS" panose="030F0702030302020204" pitchFamily="66" charset="0"/>
              </a:rPr>
              <a:t> </a:t>
            </a:r>
            <a:r>
              <a:rPr lang="mk-MK" altLang="sr-Latn-RS" sz="2400" dirty="0">
                <a:latin typeface="Comic Sans MS" panose="030F0702030302020204" pitchFamily="66" charset="0"/>
              </a:rPr>
              <a:t>можеме да го одредиме и експериментално играјќи се</a:t>
            </a:r>
            <a:r>
              <a:rPr lang="hr-HR" altLang="sr-Latn-RS" sz="2400" dirty="0">
                <a:latin typeface="Comic Sans MS" panose="030F0702030302020204" pitchFamily="66" charset="0"/>
              </a:rPr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altLang="sr-Latn-RS" sz="2400" dirty="0">
                <a:latin typeface="Comic Sans MS" panose="030F0702030302020204" pitchFamily="66" charset="0"/>
              </a:rPr>
              <a:t>    </a:t>
            </a:r>
            <a:r>
              <a:rPr lang="mk-MK" altLang="sr-Latn-RS" sz="2400" dirty="0">
                <a:latin typeface="Comic Sans MS" panose="030F0702030302020204" pitchFamily="66" charset="0"/>
              </a:rPr>
              <a:t>потребно ви е лист хартија А3 и кутија кибрит.</a:t>
            </a:r>
            <a:endParaRPr lang="hr-HR" altLang="sr-Latn-RS" sz="24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mk-MK" altLang="sr-Latn-RS" sz="2400" dirty="0">
                <a:latin typeface="Comic Sans MS" panose="030F0702030302020204" pitchFamily="66" charset="0"/>
              </a:rPr>
              <a:t>На хартијата нацртајте неколку паралелни линии чии растојанија меѓу себе да бидат малку поголеми од шкорчето. Потоа од висина од прилика 40см фрли ги шкорчињата и изброј колку од нив сече некоја од правите </a:t>
            </a:r>
            <a:endParaRPr lang="hr-HR" altLang="sr-Latn-RS" sz="24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mk-MK" altLang="sr-Latn-RS" sz="2400" dirty="0">
                <a:latin typeface="Comic Sans MS" panose="030F0702030302020204" pitchFamily="66" charset="0"/>
              </a:rPr>
              <a:t>Заради поголема точност предходната постапка повторете ја неколку пати(што повеќе обиди тоа подобро) и кога ќе ви досади</a:t>
            </a:r>
            <a:r>
              <a:rPr lang="hr-HR" altLang="sr-Latn-RS" sz="2400" dirty="0">
                <a:latin typeface="Comic Sans MS" panose="030F0702030302020204" pitchFamily="66" charset="0"/>
              </a:rPr>
              <a:t>, </a:t>
            </a:r>
            <a:r>
              <a:rPr lang="mk-MK" altLang="sr-Latn-RS" sz="2400" i="1" dirty="0">
                <a:solidFill>
                  <a:srgbClr val="FF0066"/>
                </a:solidFill>
                <a:latin typeface="Comic Sans MS" panose="030F0702030302020204" pitchFamily="66" charset="0"/>
              </a:rPr>
              <a:t>поделете го дуплиот број на сите шкорчиња што сте ги фрлале со вкупниот број на шкорчиња кои пресекле било која права </a:t>
            </a:r>
          </a:p>
          <a:p>
            <a:pPr eaLnBrk="1" hangingPunct="1">
              <a:lnSpc>
                <a:spcPct val="80000"/>
              </a:lnSpc>
            </a:pPr>
            <a:r>
              <a:rPr lang="mk-MK" altLang="sr-Latn-RS" sz="2400" i="1" dirty="0">
                <a:latin typeface="Comic Sans MS" panose="030F0702030302020204" pitchFamily="66" charset="0"/>
              </a:rPr>
              <a:t>          </a:t>
            </a:r>
            <a:r>
              <a:rPr lang="hr-HR" altLang="sr-Latn-RS" sz="2400" i="1" dirty="0">
                <a:latin typeface="Comic Sans MS" panose="030F0702030302020204" pitchFamily="66" charset="0"/>
              </a:rPr>
              <a:t>2 </a:t>
            </a:r>
            <a:r>
              <a:rPr lang="en-US" altLang="sr-Latn-RS" sz="2400" i="1" dirty="0">
                <a:latin typeface="Comic Sans MS" panose="030F0702030302020204" pitchFamily="66" charset="0"/>
              </a:rPr>
              <a:t>·</a:t>
            </a:r>
            <a:r>
              <a:rPr lang="hr-HR" altLang="sr-Latn-RS" sz="2400" i="1" dirty="0">
                <a:latin typeface="Comic Sans MS" panose="030F0702030302020204" pitchFamily="66" charset="0"/>
              </a:rPr>
              <a:t> </a:t>
            </a:r>
            <a:r>
              <a:rPr lang="mk-MK" altLang="sr-Latn-RS" sz="2400" i="1" dirty="0">
                <a:latin typeface="Comic Sans MS" panose="030F0702030302020204" pitchFamily="66" charset="0"/>
              </a:rPr>
              <a:t>бројот на сите шкорчиња</a:t>
            </a:r>
            <a:r>
              <a:rPr lang="hr-HR" altLang="sr-Latn-RS" sz="2400" i="1" dirty="0">
                <a:latin typeface="Comic Sans MS" panose="030F0702030302020204" pitchFamily="66" charset="0"/>
              </a:rPr>
              <a:t>           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altLang="sr-Latn-RS" sz="2400" i="1" dirty="0">
                <a:latin typeface="Comic Sans MS" panose="030F0702030302020204" pitchFamily="66" charset="0"/>
                <a:sym typeface="Symbol" panose="05050102010706020507" pitchFamily="18" charset="2"/>
              </a:rPr>
              <a:t>       </a:t>
            </a:r>
            <a:r>
              <a:rPr lang="mk-MK" altLang="sr-Latn-RS" sz="2400" i="1" dirty="0"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mk-MK" altLang="sr-Latn-RS" sz="1900" i="1" dirty="0">
                <a:latin typeface="Comic Sans MS" panose="030F0702030302020204" pitchFamily="66" charset="0"/>
                <a:sym typeface="Symbol" panose="05050102010706020507" pitchFamily="18" charset="2"/>
              </a:rPr>
              <a:t>бројот на сите шкорчиња што ги сечат правите</a:t>
            </a:r>
            <a:r>
              <a:rPr lang="hr-HR" altLang="sr-Latn-RS" sz="1900" i="1" dirty="0"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hr-HR" altLang="sr-Latn-RS" sz="2400" i="1" dirty="0">
                <a:latin typeface="Comic Sans MS" panose="030F0702030302020204" pitchFamily="66" charset="0"/>
                <a:sym typeface="Symbol" panose="05050102010706020507" pitchFamily="18" charset="2"/>
              </a:rPr>
              <a:t>         </a:t>
            </a:r>
            <a:endParaRPr lang="el-GR" altLang="sr-Latn-RS" sz="4400" i="1" dirty="0">
              <a:latin typeface="Comic Sans MS" panose="030F0702030302020204" pitchFamily="66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l-GR" altLang="sr-Latn-RS" sz="4400" i="1" dirty="0">
              <a:latin typeface="Comic Sans MS" panose="030F0702030302020204" pitchFamily="66" charset="0"/>
            </a:endParaRPr>
          </a:p>
        </p:txBody>
      </p:sp>
      <p:graphicFrame>
        <p:nvGraphicFramePr>
          <p:cNvPr id="18436" name="Object 8">
            <a:extLst>
              <a:ext uri="{FF2B5EF4-FFF2-40B4-BE49-F238E27FC236}">
                <a16:creationId xmlns:a16="http://schemas.microsoft.com/office/drawing/2014/main" id="{C0BCE079-491D-4160-91D6-396AF71C4A7E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8153400" y="2654300"/>
          <a:ext cx="76200" cy="7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4" name="Equation" r:id="rId4" imgW="75969" imgH="75969" progId="Equation.3">
                  <p:embed/>
                </p:oleObj>
              </mc:Choice>
              <mc:Fallback>
                <p:oleObj name="Equation" r:id="rId4" imgW="75969" imgH="75969" progId="Equation.3">
                  <p:embed/>
                  <p:pic>
                    <p:nvPicPr>
                      <p:cNvPr id="18436" name="Object 8">
                        <a:extLst>
                          <a:ext uri="{FF2B5EF4-FFF2-40B4-BE49-F238E27FC236}">
                            <a16:creationId xmlns:a16="http://schemas.microsoft.com/office/drawing/2014/main" id="{C0BCE079-491D-4160-91D6-396AF71C4A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2654300"/>
                        <a:ext cx="76200" cy="7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7" name="Line 7">
            <a:extLst>
              <a:ext uri="{FF2B5EF4-FFF2-40B4-BE49-F238E27FC236}">
                <a16:creationId xmlns:a16="http://schemas.microsoft.com/office/drawing/2014/main" id="{A3C586F6-03CD-4862-A0F3-3A901530215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2071" y="5482870"/>
            <a:ext cx="5113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 dirty="0"/>
          </a:p>
        </p:txBody>
      </p:sp>
      <p:graphicFrame>
        <p:nvGraphicFramePr>
          <p:cNvPr id="46090" name="Object 10">
            <a:extLst>
              <a:ext uri="{FF2B5EF4-FFF2-40B4-BE49-F238E27FC236}">
                <a16:creationId xmlns:a16="http://schemas.microsoft.com/office/drawing/2014/main" id="{FD566A20-9953-4326-B7CC-F43A344DF160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8112125" y="5157789"/>
          <a:ext cx="439738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5" name="Equation" r:id="rId6" imgW="126725" imgH="126725" progId="Equation.3">
                  <p:embed/>
                </p:oleObj>
              </mc:Choice>
              <mc:Fallback>
                <p:oleObj name="Equation" r:id="rId6" imgW="126725" imgH="126725" progId="Equation.3">
                  <p:embed/>
                  <p:pic>
                    <p:nvPicPr>
                      <p:cNvPr id="46090" name="Object 10">
                        <a:extLst>
                          <a:ext uri="{FF2B5EF4-FFF2-40B4-BE49-F238E27FC236}">
                            <a16:creationId xmlns:a16="http://schemas.microsoft.com/office/drawing/2014/main" id="{FD566A20-9953-4326-B7CC-F43A344DF16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2125" y="5157789"/>
                        <a:ext cx="439738" cy="43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95" name="Text Box 15">
            <a:extLst>
              <a:ext uri="{FF2B5EF4-FFF2-40B4-BE49-F238E27FC236}">
                <a16:creationId xmlns:a16="http://schemas.microsoft.com/office/drawing/2014/main" id="{29114150-ED5A-4D38-B5E9-BEE5D87E21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1264" y="4941888"/>
            <a:ext cx="5349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l-GR" altLang="sr-Latn-RS" dirty="0"/>
              <a:t>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1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10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10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9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29AB068-6F46-491A-84C6-CD3DC0F38F69}"/>
              </a:ext>
            </a:extLst>
          </p:cNvPr>
          <p:cNvSpPr txBox="1"/>
          <p:nvPr/>
        </p:nvSpPr>
        <p:spPr>
          <a:xfrm>
            <a:off x="1842448" y="1460310"/>
            <a:ext cx="1992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sz="2400" dirty="0"/>
              <a:t>И за на крај</a:t>
            </a:r>
            <a:r>
              <a:rPr lang="mk-MK" dirty="0"/>
              <a:t>.....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55592CE-3F4B-4780-AE98-B8C88A92B085}"/>
              </a:ext>
            </a:extLst>
          </p:cNvPr>
          <p:cNvSpPr txBox="1"/>
          <p:nvPr/>
        </p:nvSpPr>
        <p:spPr>
          <a:xfrm>
            <a:off x="2647666" y="2320119"/>
            <a:ext cx="8787406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dirty="0"/>
              <a:t>За бројот </a:t>
            </a:r>
            <a:r>
              <a:rPr lang="el-GR" dirty="0"/>
              <a:t>π</a:t>
            </a:r>
            <a:r>
              <a:rPr lang="mk-MK" dirty="0"/>
              <a:t> можеме уште многу да кажуваме</a:t>
            </a:r>
          </a:p>
          <a:p>
            <a:endParaRPr lang="mk-MK" dirty="0"/>
          </a:p>
          <a:p>
            <a:r>
              <a:rPr lang="mk-MK" dirty="0"/>
              <a:t>Постојат во науката многу формули за пресметување на π.</a:t>
            </a:r>
          </a:p>
          <a:p>
            <a:r>
              <a:rPr lang="mk-MK" dirty="0"/>
              <a:t>Некои од нив се фасцинантни</a:t>
            </a:r>
          </a:p>
          <a:p>
            <a:endParaRPr lang="mk-MK" dirty="0"/>
          </a:p>
          <a:p>
            <a:r>
              <a:rPr lang="mk-MK" dirty="0"/>
              <a:t>Бројот π има голема примена, од чисто математичка преку примена во многу формули</a:t>
            </a:r>
          </a:p>
          <a:p>
            <a:r>
              <a:rPr lang="mk-MK" dirty="0"/>
              <a:t> од физикат и хемијата до компјутерска наука теорија на хаос па и во многу</a:t>
            </a:r>
          </a:p>
          <a:p>
            <a:r>
              <a:rPr lang="mk-MK" dirty="0"/>
              <a:t>Економски биолошки законитости и слично...</a:t>
            </a:r>
          </a:p>
          <a:p>
            <a:endParaRPr lang="mk-MK" dirty="0"/>
          </a:p>
          <a:p>
            <a:endParaRPr lang="mk-MK" dirty="0"/>
          </a:p>
          <a:p>
            <a:endParaRPr lang="mk-MK" dirty="0"/>
          </a:p>
          <a:p>
            <a:endParaRPr lang="mk-MK" dirty="0"/>
          </a:p>
          <a:p>
            <a:endParaRPr lang="mk-MK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3663BFC-FBEB-4A26-96D0-A4B71F006AD1}"/>
              </a:ext>
            </a:extLst>
          </p:cNvPr>
          <p:cNvSpPr txBox="1"/>
          <p:nvPr/>
        </p:nvSpPr>
        <p:spPr>
          <a:xfrm>
            <a:off x="1992573" y="4843693"/>
            <a:ext cx="8125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dirty="0"/>
              <a:t>Приказната за бројот </a:t>
            </a:r>
            <a:r>
              <a:rPr lang="el-GR" dirty="0"/>
              <a:t>π</a:t>
            </a:r>
            <a:r>
              <a:rPr lang="mk-MK" dirty="0"/>
              <a:t> е незавршена. Па дури и би се рекло </a:t>
            </a:r>
            <a:r>
              <a:rPr lang="en-US" dirty="0"/>
              <a:t>never</a:t>
            </a:r>
            <a:r>
              <a:rPr lang="mk-MK" dirty="0"/>
              <a:t>-</a:t>
            </a:r>
            <a:r>
              <a:rPr lang="en-US" dirty="0"/>
              <a:t>ending story…</a:t>
            </a:r>
            <a:endParaRPr lang="mk-MK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40E9232-9B31-4B7B-9501-D8C5426FC028}"/>
              </a:ext>
            </a:extLst>
          </p:cNvPr>
          <p:cNvSpPr txBox="1"/>
          <p:nvPr/>
        </p:nvSpPr>
        <p:spPr>
          <a:xfrm>
            <a:off x="2142699" y="5540991"/>
            <a:ext cx="80741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dirty="0"/>
              <a:t>Знам дека многу прескокнав но за почеток добро ќе послужи за во некоја друга</a:t>
            </a:r>
          </a:p>
          <a:p>
            <a:r>
              <a:rPr lang="mk-MK" dirty="0"/>
              <a:t>п</a:t>
            </a:r>
            <a:r>
              <a:rPr lang="mk-MK"/>
              <a:t>рилика можеби поинаку да ја јпрераскажеме... </a:t>
            </a:r>
            <a:r>
              <a:rPr lang="mk-MK" dirty="0"/>
              <a:t>Дотогаш,,,,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C90F721-C516-46CE-95FB-B1419BF15F6C}"/>
              </a:ext>
            </a:extLst>
          </p:cNvPr>
          <p:cNvSpPr/>
          <p:nvPr/>
        </p:nvSpPr>
        <p:spPr>
          <a:xfrm>
            <a:off x="5591389" y="6053623"/>
            <a:ext cx="28999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mk-MK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  <a:t>Поздрав</a:t>
            </a:r>
            <a:r>
              <a:rPr lang="mk-MK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413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69BB6B5-3838-45ED-8CD4-DD67AC1A76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mk-MK" altLang="sr-Latn-RS" sz="3600" dirty="0">
                <a:solidFill>
                  <a:srgbClr val="006600"/>
                </a:solidFill>
                <a:latin typeface="Comic Sans MS" panose="030F0702030302020204" pitchFamily="66" charset="0"/>
              </a:rPr>
              <a:t>ШТО Е </a:t>
            </a:r>
            <a:r>
              <a:rPr lang="el-GR" altLang="sr-Latn-RS" sz="6600" dirty="0">
                <a:solidFill>
                  <a:srgbClr val="006600"/>
                </a:solidFill>
                <a:latin typeface="Comic Sans MS" panose="030F0702030302020204" pitchFamily="66" charset="0"/>
              </a:rPr>
              <a:t>π</a:t>
            </a:r>
            <a:r>
              <a:rPr lang="hr-HR" altLang="sr-Latn-RS" sz="3600" dirty="0">
                <a:solidFill>
                  <a:srgbClr val="006600"/>
                </a:solidFill>
                <a:latin typeface="Comic Sans MS" panose="030F0702030302020204" pitchFamily="66" charset="0"/>
              </a:rPr>
              <a:t>  ?</a:t>
            </a:r>
            <a:endParaRPr lang="el-GR" altLang="sr-Latn-RS" sz="3600" dirty="0">
              <a:solidFill>
                <a:srgbClr val="00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32B448E-A720-4D82-A72D-A74439EAE3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19288" y="1600201"/>
            <a:ext cx="9053512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mk-MK" altLang="sr-Latn-RS" sz="1400" dirty="0">
              <a:latin typeface="Comic Sans MS" panose="030F0702030302020204" pitchFamily="66" charset="0"/>
            </a:endParaRPr>
          </a:p>
          <a:p>
            <a:pPr eaLnBrk="1" hangingPunct="1">
              <a:buFontTx/>
              <a:buNone/>
            </a:pPr>
            <a:endParaRPr lang="hr-HR" altLang="sr-Latn-RS" sz="1400" dirty="0"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mk-MK" altLang="sr-Latn-RS" dirty="0">
                <a:latin typeface="Comic Sans MS" panose="030F0702030302020204" pitchFamily="66" charset="0"/>
              </a:rPr>
              <a:t>Математичарот ќе рече</a:t>
            </a:r>
            <a:r>
              <a:rPr lang="hr-HR" altLang="sr-Latn-RS" dirty="0">
                <a:latin typeface="Comic Sans MS" panose="030F0702030302020204" pitchFamily="66" charset="0"/>
              </a:rPr>
              <a:t>: “</a:t>
            </a:r>
            <a:r>
              <a:rPr lang="el-GR" altLang="sr-Latn-RS" dirty="0">
                <a:solidFill>
                  <a:srgbClr val="006600"/>
                </a:solidFill>
                <a:latin typeface="Comic Sans MS" panose="030F0702030302020204" pitchFamily="66" charset="0"/>
              </a:rPr>
              <a:t>π</a:t>
            </a:r>
            <a:r>
              <a:rPr lang="hr-HR" altLang="sr-Latn-RS" dirty="0">
                <a:latin typeface="Comic Sans MS" panose="030F0702030302020204" pitchFamily="66" charset="0"/>
              </a:rPr>
              <a:t> </a:t>
            </a:r>
            <a:r>
              <a:rPr lang="mk-MK" altLang="sr-Latn-RS" dirty="0">
                <a:latin typeface="Comic Sans MS" panose="030F0702030302020204" pitchFamily="66" charset="0"/>
              </a:rPr>
              <a:t>е број што претставува однос помеѓу периметарот и дијаметарот на круг</a:t>
            </a:r>
            <a:r>
              <a:rPr lang="hr-HR" altLang="sr-Latn-RS" dirty="0">
                <a:latin typeface="Comic Sans MS" panose="030F0702030302020204" pitchFamily="66" charset="0"/>
              </a:rPr>
              <a:t>.”</a:t>
            </a:r>
          </a:p>
          <a:p>
            <a:pPr eaLnBrk="1" hangingPunct="1">
              <a:buFontTx/>
              <a:buNone/>
            </a:pPr>
            <a:endParaRPr lang="hr-HR" altLang="sr-Latn-RS" sz="1400" dirty="0"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mk-MK" altLang="sr-Latn-RS" dirty="0">
                <a:latin typeface="Comic Sans MS" panose="030F0702030302020204" pitchFamily="66" charset="0"/>
              </a:rPr>
              <a:t>Физичарот ќе рече</a:t>
            </a:r>
            <a:r>
              <a:rPr lang="hr-HR" altLang="sr-Latn-RS" dirty="0">
                <a:latin typeface="Comic Sans MS" panose="030F0702030302020204" pitchFamily="66" charset="0"/>
              </a:rPr>
              <a:t>: “</a:t>
            </a:r>
            <a:r>
              <a:rPr lang="el-GR" altLang="sr-Latn-RS" dirty="0">
                <a:solidFill>
                  <a:srgbClr val="006600"/>
                </a:solidFill>
                <a:latin typeface="Comic Sans MS" panose="030F0702030302020204" pitchFamily="66" charset="0"/>
              </a:rPr>
              <a:t>π </a:t>
            </a:r>
            <a:r>
              <a:rPr lang="hr-HR" altLang="sr-Latn-RS" dirty="0">
                <a:latin typeface="Comic Sans MS" panose="030F0702030302020204" pitchFamily="66" charset="0"/>
              </a:rPr>
              <a:t> e 3.1415927 </a:t>
            </a:r>
            <a:r>
              <a:rPr lang="en-US" altLang="sr-Latn-RS" dirty="0">
                <a:latin typeface="Comic Sans MS" panose="030F0702030302020204" pitchFamily="66" charset="0"/>
              </a:rPr>
              <a:t>±</a:t>
            </a:r>
            <a:r>
              <a:rPr lang="hr-HR" altLang="sr-Latn-RS" dirty="0">
                <a:latin typeface="Comic Sans MS" panose="030F0702030302020204" pitchFamily="66" charset="0"/>
              </a:rPr>
              <a:t> 0.0000001.”</a:t>
            </a:r>
          </a:p>
          <a:p>
            <a:pPr eaLnBrk="1" hangingPunct="1">
              <a:buFontTx/>
              <a:buNone/>
            </a:pPr>
            <a:endParaRPr lang="hr-HR" altLang="sr-Latn-RS" sz="1400" dirty="0"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mk-MK" altLang="sr-Latn-RS" dirty="0">
                <a:latin typeface="Comic Sans MS" panose="030F0702030302020204" pitchFamily="66" charset="0"/>
              </a:rPr>
              <a:t>А инжинерот</a:t>
            </a:r>
            <a:r>
              <a:rPr lang="hr-HR" altLang="sr-Latn-RS" dirty="0">
                <a:latin typeface="Comic Sans MS" panose="030F0702030302020204" pitchFamily="66" charset="0"/>
              </a:rPr>
              <a:t>: “</a:t>
            </a:r>
            <a:r>
              <a:rPr lang="el-GR" altLang="sr-Latn-RS" dirty="0">
                <a:solidFill>
                  <a:srgbClr val="006600"/>
                </a:solidFill>
                <a:latin typeface="Comic Sans MS" panose="030F0702030302020204" pitchFamily="66" charset="0"/>
              </a:rPr>
              <a:t>π </a:t>
            </a:r>
            <a:r>
              <a:rPr lang="mk-MK" altLang="sr-Latn-RS" dirty="0">
                <a:solidFill>
                  <a:srgbClr val="006600"/>
                </a:solidFill>
                <a:latin typeface="Comic Sans MS" panose="030F0702030302020204" pitchFamily="66" charset="0"/>
              </a:rPr>
              <a:t> </a:t>
            </a:r>
            <a:r>
              <a:rPr lang="mk-MK" altLang="sr-Latn-RS" dirty="0">
                <a:latin typeface="Comic Sans MS" panose="030F0702030302020204" pitchFamily="66" charset="0"/>
              </a:rPr>
              <a:t>е околу </a:t>
            </a:r>
            <a:r>
              <a:rPr lang="hr-HR" altLang="sr-Latn-RS" dirty="0">
                <a:latin typeface="Comic Sans MS" panose="030F0702030302020204" pitchFamily="66" charset="0"/>
              </a:rPr>
              <a:t>3.”</a:t>
            </a:r>
            <a:endParaRPr lang="en-US" altLang="sr-Latn-RS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B1A8257-7082-4660-B271-3042E5184A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9288" y="188913"/>
            <a:ext cx="8229600" cy="1143000"/>
          </a:xfrm>
        </p:spPr>
        <p:txBody>
          <a:bodyPr/>
          <a:lstStyle/>
          <a:p>
            <a:pPr algn="l" eaLnBrk="1" hangingPunct="1"/>
            <a:r>
              <a:rPr lang="mk-MK" altLang="sr-Latn-RS" sz="3200" dirty="0">
                <a:solidFill>
                  <a:srgbClr val="006600"/>
                </a:solidFill>
                <a:latin typeface="Comic Sans MS" panose="030F0702030302020204" pitchFamily="66" charset="0"/>
              </a:rPr>
              <a:t>На почетокот беше круг</a:t>
            </a:r>
            <a:r>
              <a:rPr lang="hr-HR" altLang="sr-Latn-RS" sz="3200" dirty="0">
                <a:solidFill>
                  <a:srgbClr val="006600"/>
                </a:solidFill>
                <a:latin typeface="Comic Sans MS" panose="030F0702030302020204" pitchFamily="66" charset="0"/>
              </a:rPr>
              <a:t>...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2DA71CB-CADF-486B-8216-EC1EBEABE1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92313" y="1457326"/>
            <a:ext cx="8229600" cy="5400675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mk-MK" altLang="sr-Latn-RS" sz="2000" dirty="0">
                <a:latin typeface="Comic Sans MS" panose="030F0702030302020204" pitchFamily="66" charset="0"/>
              </a:rPr>
              <a:t>Пронаѓајќи го насекаде низ природата, гледајќи ја полната месечина, набљудувајќи ги дождовните капки на површината на морето па дури и пред почетокот на цивилизацијата луѓето цртале </a:t>
            </a:r>
            <a:r>
              <a:rPr lang="mk-MK" altLang="sr-Latn-RS" sz="20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кругови</a:t>
            </a:r>
            <a:r>
              <a:rPr lang="mk-MK" altLang="sr-Latn-RS" sz="2000" dirty="0">
                <a:latin typeface="Comic Sans MS" panose="030F0702030302020204" pitchFamily="66" charset="0"/>
              </a:rPr>
              <a:t>.</a:t>
            </a:r>
          </a:p>
          <a:p>
            <a:pPr eaLnBrk="1" hangingPunct="1"/>
            <a:r>
              <a:rPr lang="mk-MK" altLang="sr-Latn-RS" sz="2000" dirty="0">
                <a:latin typeface="Comic Sans MS" panose="030F0702030302020204" pitchFamily="66" charset="0"/>
              </a:rPr>
              <a:t>После човекот го создаде</a:t>
            </a:r>
            <a:r>
              <a:rPr lang="hr-HR" altLang="sr-Latn-RS" sz="2000" dirty="0">
                <a:latin typeface="Comic Sans MS" panose="030F0702030302020204" pitchFamily="66" charset="0"/>
              </a:rPr>
              <a:t> </a:t>
            </a:r>
            <a:r>
              <a:rPr lang="mk-MK" altLang="sr-Latn-RS" sz="2000" dirty="0">
                <a:solidFill>
                  <a:srgbClr val="FF3300"/>
                </a:solidFill>
                <a:latin typeface="Comic Sans MS" panose="030F0702030302020204" pitchFamily="66" charset="0"/>
              </a:rPr>
              <a:t>квадратот</a:t>
            </a:r>
            <a:r>
              <a:rPr lang="hr-HR" altLang="sr-Latn-RS" sz="2000" dirty="0">
                <a:latin typeface="Comic Sans MS" panose="030F0702030302020204" pitchFamily="66" charset="0"/>
              </a:rPr>
              <a:t> !</a:t>
            </a:r>
          </a:p>
          <a:p>
            <a:pPr eaLnBrk="1" hangingPunct="1"/>
            <a:r>
              <a:rPr lang="mk-MK" altLang="sr-Latn-RS" sz="2000" dirty="0">
                <a:solidFill>
                  <a:srgbClr val="006600"/>
                </a:solidFill>
                <a:latin typeface="Comic Sans MS" panose="030F0702030302020204" pitchFamily="66" charset="0"/>
              </a:rPr>
              <a:t>Кругот стана симбол на немерливост, бесконечност, мистичност и Боженствена совршеност</a:t>
            </a:r>
            <a:r>
              <a:rPr lang="hr-HR" altLang="sr-Latn-RS" sz="2000" dirty="0">
                <a:latin typeface="Comic Sans MS" panose="030F0702030302020204" pitchFamily="66" charset="0"/>
              </a:rPr>
              <a:t>, a </a:t>
            </a:r>
            <a:r>
              <a:rPr lang="mk-MK" altLang="sr-Latn-RS" sz="2000" dirty="0">
                <a:solidFill>
                  <a:srgbClr val="FF3300"/>
                </a:solidFill>
                <a:latin typeface="Comic Sans MS" panose="030F0702030302020204" pitchFamily="66" charset="0"/>
              </a:rPr>
              <a:t>квадратот упатува на  нешто конечно, мерливо, познато и некако човечки совршено</a:t>
            </a:r>
            <a:endParaRPr lang="hr-HR" altLang="sr-Latn-RS" sz="2000" dirty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eaLnBrk="1" hangingPunct="1"/>
            <a:r>
              <a:rPr lang="mk-MK" altLang="sr-Latn-RS" sz="2000" dirty="0">
                <a:latin typeface="Comic Sans MS" panose="030F0702030302020204" pitchFamily="66" charset="0"/>
              </a:rPr>
              <a:t>Да се конструира (да се нацрта само со линијар и шестар) квадрат чија плоштина е еднаква на плоштината на круг, е најстариот матеметички проблем познат и како КВАДРАТУРА НА КРУГ.</a:t>
            </a:r>
          </a:p>
          <a:p>
            <a:pPr eaLnBrk="1" hangingPunct="1"/>
            <a:r>
              <a:rPr lang="mk-MK" altLang="sr-Latn-RS" sz="2000" dirty="0">
                <a:latin typeface="Comic Sans MS" panose="030F0702030302020204" pitchFamily="66" charset="0"/>
              </a:rPr>
              <a:t>На многумина и денес не им е разбирливо како еден вака наизглед лесен проблем всушност нема решение и дека на проблемот е потрошено повеќе интелектуална работа отколку што е потрошена за освојување на месечината</a:t>
            </a:r>
          </a:p>
          <a:p>
            <a:pPr eaLnBrk="1" hangingPunct="1"/>
            <a:r>
              <a:rPr lang="mk-MK" altLang="sr-Latn-RS" sz="2000" dirty="0">
                <a:latin typeface="Comic Sans MS" panose="030F0702030302020204" pitchFamily="66" charset="0"/>
              </a:rPr>
              <a:t>Историјата за сметање на вредноста на бројот </a:t>
            </a:r>
            <a:r>
              <a:rPr lang="el-GR" altLang="sr-Latn-RS" sz="2000" dirty="0">
                <a:latin typeface="Comic Sans MS" panose="030F0702030302020204" pitchFamily="66" charset="0"/>
              </a:rPr>
              <a:t>π</a:t>
            </a:r>
            <a:r>
              <a:rPr lang="hr-HR" altLang="sr-Latn-RS" sz="2000" dirty="0">
                <a:latin typeface="Comic Sans MS" panose="030F0702030302020204" pitchFamily="66" charset="0"/>
              </a:rPr>
              <a:t> </a:t>
            </a:r>
            <a:r>
              <a:rPr lang="mk-MK" altLang="sr-Latn-RS" sz="2000" dirty="0">
                <a:latin typeface="Comic Sans MS" panose="030F0702030302020204" pitchFamily="66" charset="0"/>
              </a:rPr>
              <a:t>започнува како пробување на решавање на тој проблем, кој патем речено е зададен некаде околу 500гпне и е еден од трите најпознати старогрчки антички проблеми(иако е забележан првпат на папирус околу 1650гпне)  а е решен од Линдеман дури 1882г</a:t>
            </a:r>
            <a:endParaRPr lang="el-GR" altLang="sr-Latn-RS" sz="2000" dirty="0">
              <a:latin typeface="Comic Sans MS" panose="030F0702030302020204" pitchFamily="66" charset="0"/>
            </a:endParaRPr>
          </a:p>
          <a:p>
            <a:pPr eaLnBrk="1" hangingPunct="1"/>
            <a:endParaRPr lang="hr-HR" altLang="sr-Latn-RS" sz="2000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365C052-59D7-4863-9606-97BABAE589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mk-MK" altLang="sr-Latn-RS" sz="3600" dirty="0">
                <a:solidFill>
                  <a:srgbClr val="006600"/>
                </a:solidFill>
                <a:latin typeface="Comic Sans MS" panose="030F0702030302020204" pitchFamily="66" charset="0"/>
              </a:rPr>
              <a:t>Практичните Египјани....</a:t>
            </a:r>
            <a:endParaRPr lang="hr-HR" altLang="sr-Latn-RS" sz="3600" dirty="0">
              <a:solidFill>
                <a:srgbClr val="00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06C6680-9DA3-4392-9EA2-F8446FEF566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19288" y="1628776"/>
            <a:ext cx="8291512" cy="4525963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mk-MK" altLang="sr-Latn-RS" sz="2000" dirty="0">
                <a:latin typeface="Comic Sans MS" panose="030F0702030302020204" pitchFamily="66" charset="0"/>
              </a:rPr>
              <a:t>Египјаните први се обиделе да ја најдат врската помеѓу кругот и квадратот како би можеле да ги мерат имотите или да градат храмови...</a:t>
            </a:r>
            <a:endParaRPr lang="hr-HR" altLang="sr-Latn-RS" sz="5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r-HR" altLang="sr-Latn-RS" sz="2000" b="1" i="1" dirty="0">
                <a:latin typeface="Comic Sans MS" panose="030F0702030302020204" pitchFamily="66" charset="0"/>
              </a:rPr>
              <a:t>Rhind</a:t>
            </a:r>
            <a:r>
              <a:rPr lang="mk-MK" altLang="sr-Latn-RS" sz="2000" dirty="0">
                <a:latin typeface="Comic Sans MS" panose="030F0702030302020204" pitchFamily="66" charset="0"/>
              </a:rPr>
              <a:t> (Риндовиот) папирус е прв пишан обид на решавање на квадратура на кругот</a:t>
            </a:r>
            <a:r>
              <a:rPr lang="hr-HR" altLang="sr-Latn-RS" sz="2000" dirty="0">
                <a:latin typeface="Comic Sans MS" panose="030F0702030302020204" pitchFamily="66" charset="0"/>
              </a:rPr>
              <a:t>(</a:t>
            </a:r>
            <a:r>
              <a:rPr lang="hr-HR" altLang="sr-Latn-RS" sz="2000" dirty="0">
                <a:solidFill>
                  <a:srgbClr val="FF0066"/>
                </a:solidFill>
                <a:latin typeface="Comic Sans MS" panose="030F0702030302020204" pitchFamily="66" charset="0"/>
              </a:rPr>
              <a:t>1650</a:t>
            </a:r>
            <a:r>
              <a:rPr lang="mk-MK" altLang="sr-Latn-RS" sz="2000" dirty="0">
                <a:solidFill>
                  <a:srgbClr val="FF0066"/>
                </a:solidFill>
                <a:latin typeface="Comic Sans MS" panose="030F0702030302020204" pitchFamily="66" charset="0"/>
              </a:rPr>
              <a:t>г пред Христос</a:t>
            </a:r>
            <a:r>
              <a:rPr lang="hr-HR" altLang="sr-Latn-RS" sz="2000" dirty="0">
                <a:latin typeface="Comic Sans MS" panose="030F0702030302020204" pitchFamily="66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r-HR" altLang="sr-Latn-RS" sz="8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mk-MK" altLang="sr-Latn-RS" sz="2200" b="1" i="1" dirty="0">
                <a:latin typeface="Comic Sans MS" panose="030F0702030302020204" pitchFamily="66" charset="0"/>
              </a:rPr>
              <a:t>Ахмес</a:t>
            </a:r>
            <a:r>
              <a:rPr lang="mk-MK" altLang="sr-Latn-RS" sz="2200" dirty="0">
                <a:latin typeface="Comic Sans MS" panose="030F0702030302020204" pitchFamily="66" charset="0"/>
              </a:rPr>
              <a:t>, авторот на папирусот рекол</a:t>
            </a:r>
            <a:r>
              <a:rPr lang="en-US" altLang="sr-Latn-RS" sz="2200" dirty="0">
                <a:latin typeface="Comic Sans MS" panose="030F0702030302020204" pitchFamily="66" charset="0"/>
              </a:rPr>
              <a:t>:</a:t>
            </a:r>
            <a:r>
              <a:rPr lang="mk-MK" altLang="sr-Latn-RS" sz="2200" dirty="0">
                <a:latin typeface="Comic Sans MS" panose="030F0702030302020204" pitchFamily="66" charset="0"/>
              </a:rPr>
              <a:t> </a:t>
            </a:r>
            <a:r>
              <a:rPr lang="en-US" altLang="sr-Latn-RS" sz="2200" dirty="0">
                <a:latin typeface="Comic Sans MS" panose="030F0702030302020204" pitchFamily="66" charset="0"/>
              </a:rPr>
              <a:t>“</a:t>
            </a:r>
            <a:r>
              <a:rPr lang="mk-MK" altLang="sr-Latn-RS" sz="2200" dirty="0">
                <a:latin typeface="Comic Sans MS" panose="030F0702030302020204" pitchFamily="66" charset="0"/>
              </a:rPr>
              <a:t>одсечи     од дијаметарот и над остатокот конструирај квадрат.Тој ќе има иста плоштина со кругот.</a:t>
            </a:r>
            <a:r>
              <a:rPr lang="hr-HR" altLang="sr-Latn-RS" sz="2200" dirty="0">
                <a:latin typeface="Comic Sans MS" panose="030F0702030302020204" pitchFamily="66" charset="0"/>
              </a:rPr>
              <a:t>”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r-HR" altLang="sr-Latn-RS" sz="2200" dirty="0">
              <a:latin typeface="Comic Sans MS" panose="030F0702030302020204" pitchFamily="66" charset="0"/>
            </a:endParaRPr>
          </a:p>
          <a:p>
            <a:r>
              <a:rPr lang="mk-MK" altLang="sr-Latn-RS" sz="2600" dirty="0">
                <a:latin typeface="Comic Sans MS" panose="030F0702030302020204" pitchFamily="66" charset="0"/>
              </a:rPr>
              <a:t>Египјаните воопшто не ги интересирал однос помеѓу периметарот и дијаметарот на кругот (кој своето име </a:t>
            </a:r>
            <a:r>
              <a:rPr lang="el-GR" altLang="sr-Latn-RS" sz="2600" dirty="0">
                <a:latin typeface="Comic Sans MS" panose="030F0702030302020204" pitchFamily="66" charset="0"/>
              </a:rPr>
              <a:t>π</a:t>
            </a:r>
            <a:r>
              <a:rPr lang="hr-HR" altLang="sr-Latn-RS" sz="2600" dirty="0">
                <a:latin typeface="Comic Sans MS" panose="030F0702030302020204" pitchFamily="66" charset="0"/>
              </a:rPr>
              <a:t> </a:t>
            </a:r>
            <a:r>
              <a:rPr lang="mk-MK" altLang="sr-Latn-RS" sz="2600" dirty="0">
                <a:latin typeface="Comic Sans MS" panose="030F0702030302020204" pitchFamily="66" charset="0"/>
              </a:rPr>
              <a:t>го добил 3000 години подоцна). Од записот произлегува дека тој е еднаков на     </a:t>
            </a:r>
            <a:r>
              <a:rPr lang="hr-HR" altLang="sr-Latn-RS" sz="2600" dirty="0">
                <a:latin typeface="Comic Sans MS" panose="030F0702030302020204" pitchFamily="66" charset="0"/>
              </a:rPr>
              <a:t>      (a </a:t>
            </a:r>
            <a:r>
              <a:rPr lang="mk-MK" altLang="sr-Latn-RS" sz="2600" dirty="0">
                <a:latin typeface="Comic Sans MS" panose="030F0702030302020204" pitchFamily="66" charset="0"/>
              </a:rPr>
              <a:t>тоа е приближно </a:t>
            </a:r>
            <a:r>
              <a:rPr lang="hr-HR" altLang="sr-Latn-RS" sz="2600" dirty="0">
                <a:latin typeface="Comic Sans MS" panose="030F0702030302020204" pitchFamily="66" charset="0"/>
              </a:rPr>
              <a:t>3</a:t>
            </a:r>
            <a:r>
              <a:rPr lang="mk-MK" altLang="sr-Latn-RS" sz="2600" dirty="0">
                <a:latin typeface="Comic Sans MS" panose="030F0702030302020204" pitchFamily="66" charset="0"/>
              </a:rPr>
              <a:t>.</a:t>
            </a:r>
            <a:r>
              <a:rPr lang="hr-HR" altLang="sr-Latn-RS" sz="2600" dirty="0">
                <a:latin typeface="Comic Sans MS" panose="030F0702030302020204" pitchFamily="66" charset="0"/>
              </a:rPr>
              <a:t>16049.....)</a:t>
            </a:r>
          </a:p>
          <a:p>
            <a:pPr eaLnBrk="1" hangingPunct="1">
              <a:lnSpc>
                <a:spcPct val="90000"/>
              </a:lnSpc>
            </a:pPr>
            <a:endParaRPr lang="hr-HR" altLang="sr-Latn-RS" sz="20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mk-MK" altLang="sr-Latn-RS" sz="2000" dirty="0">
                <a:latin typeface="Comic Sans MS" panose="030F0702030302020204" pitchFamily="66" charset="0"/>
              </a:rPr>
              <a:t>Прилично точно ако се земе датумот од кога е, зар не?</a:t>
            </a:r>
            <a:r>
              <a:rPr lang="hr-HR" altLang="sr-Latn-RS" sz="2000" dirty="0">
                <a:latin typeface="Comic Sans MS" panose="030F0702030302020204" pitchFamily="66" charset="0"/>
              </a:rPr>
              <a:t> </a:t>
            </a:r>
            <a:endParaRPr lang="el-GR" altLang="sr-Latn-RS" sz="2000" dirty="0">
              <a:latin typeface="Comic Sans MS" panose="030F0702030302020204" pitchFamily="66" charset="0"/>
            </a:endParaRPr>
          </a:p>
        </p:txBody>
      </p:sp>
      <p:graphicFrame>
        <p:nvGraphicFramePr>
          <p:cNvPr id="5124" name="Object 12">
            <a:extLst>
              <a:ext uri="{FF2B5EF4-FFF2-40B4-BE49-F238E27FC236}">
                <a16:creationId xmlns:a16="http://schemas.microsoft.com/office/drawing/2014/main" id="{B2D13B59-41A6-4C18-AE35-C385AC6D5BEC}"/>
              </a:ext>
            </a:extLst>
          </p:cNvPr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529635644"/>
              </p:ext>
            </p:extLst>
          </p:nvPr>
        </p:nvGraphicFramePr>
        <p:xfrm>
          <a:off x="7793369" y="2988860"/>
          <a:ext cx="339275" cy="440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Equation" r:id="rId3" imgW="164957" imgH="393359" progId="Equation.3">
                  <p:embed/>
                </p:oleObj>
              </mc:Choice>
              <mc:Fallback>
                <p:oleObj name="Equation" r:id="rId3" imgW="164957" imgH="393359" progId="Equation.3">
                  <p:embed/>
                  <p:pic>
                    <p:nvPicPr>
                      <p:cNvPr id="5124" name="Object 12">
                        <a:extLst>
                          <a:ext uri="{FF2B5EF4-FFF2-40B4-BE49-F238E27FC236}">
                            <a16:creationId xmlns:a16="http://schemas.microsoft.com/office/drawing/2014/main" id="{B2D13B59-41A6-4C18-AE35-C385AC6D5BE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3369" y="2988860"/>
                        <a:ext cx="339275" cy="4401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14">
            <a:extLst>
              <a:ext uri="{FF2B5EF4-FFF2-40B4-BE49-F238E27FC236}">
                <a16:creationId xmlns:a16="http://schemas.microsoft.com/office/drawing/2014/main" id="{67A2E2BB-0DFD-414E-B4E2-8A2C30D7DE60}"/>
              </a:ext>
            </a:extLst>
          </p:cNvPr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335933897"/>
              </p:ext>
            </p:extLst>
          </p:nvPr>
        </p:nvGraphicFramePr>
        <p:xfrm>
          <a:off x="5306233" y="4541570"/>
          <a:ext cx="507716" cy="58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Equation" r:id="rId5" imgW="342751" imgH="393529" progId="Equation.3">
                  <p:embed/>
                </p:oleObj>
              </mc:Choice>
              <mc:Fallback>
                <p:oleObj name="Equation" r:id="rId5" imgW="342751" imgH="393529" progId="Equation.3">
                  <p:embed/>
                  <p:pic>
                    <p:nvPicPr>
                      <p:cNvPr id="5125" name="Object 14">
                        <a:extLst>
                          <a:ext uri="{FF2B5EF4-FFF2-40B4-BE49-F238E27FC236}">
                            <a16:creationId xmlns:a16="http://schemas.microsoft.com/office/drawing/2014/main" id="{67A2E2BB-0DFD-414E-B4E2-8A2C30D7DE6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6233" y="4541570"/>
                        <a:ext cx="507716" cy="58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1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5D02787-0CC1-42E6-87AB-DDC67CA14B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mk-MK" altLang="sr-Latn-RS" sz="3600" dirty="0">
                <a:solidFill>
                  <a:srgbClr val="006600"/>
                </a:solidFill>
                <a:latin typeface="Comic Sans MS" panose="030F0702030302020204" pitchFamily="66" charset="0"/>
              </a:rPr>
              <a:t>Паметните Грци</a:t>
            </a:r>
            <a:endParaRPr lang="hr-HR" altLang="sr-Latn-RS" sz="3600" dirty="0">
              <a:solidFill>
                <a:srgbClr val="00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9D90FCB-239A-4BD4-AF5D-B2C3C50E68D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81201" y="1600201"/>
            <a:ext cx="8507413" cy="45259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mk-MK" altLang="sr-Latn-RS" sz="2400" dirty="0">
                <a:latin typeface="Comic Sans MS" panose="030F0702030302020204" pitchFamily="66" charset="0"/>
              </a:rPr>
              <a:t>Архимед од Сиракуза</a:t>
            </a:r>
            <a:r>
              <a:rPr lang="hr-HR" altLang="sr-Latn-RS" sz="2400" dirty="0">
                <a:latin typeface="Comic Sans MS" panose="030F0702030302020204" pitchFamily="66" charset="0"/>
              </a:rPr>
              <a:t>( </a:t>
            </a:r>
            <a:r>
              <a:rPr lang="hr-HR" altLang="sr-Latn-RS" sz="2400" dirty="0">
                <a:solidFill>
                  <a:srgbClr val="FF0066"/>
                </a:solidFill>
                <a:latin typeface="Comic Sans MS" panose="030F0702030302020204" pitchFamily="66" charset="0"/>
              </a:rPr>
              <a:t>287. – 212.</a:t>
            </a:r>
            <a:r>
              <a:rPr lang="mk-MK" altLang="sr-Latn-RS" sz="2400" dirty="0">
                <a:solidFill>
                  <a:srgbClr val="FF0066"/>
                </a:solidFill>
                <a:latin typeface="Comic Sans MS" panose="030F0702030302020204" pitchFamily="66" charset="0"/>
              </a:rPr>
              <a:t>гпне</a:t>
            </a:r>
            <a:r>
              <a:rPr lang="hr-HR" altLang="sr-Latn-RS" sz="2400" dirty="0">
                <a:latin typeface="Comic Sans MS" panose="030F0702030302020204" pitchFamily="66" charset="0"/>
              </a:rPr>
              <a:t>) </a:t>
            </a:r>
            <a:r>
              <a:rPr lang="mk-MK" altLang="sr-Latn-RS" sz="2400" dirty="0">
                <a:latin typeface="Comic Sans MS" panose="030F0702030302020204" pitchFamily="66" charset="0"/>
              </a:rPr>
              <a:t>Го пресметува периметарот на круг пресметувајќи го периметарот на опишаниот и впишаниот многуаголник во тој круг, резонирајќи дека периметарот на кругот е некаде помеѓу.</a:t>
            </a:r>
            <a:endParaRPr lang="hr-HR" altLang="sr-Latn-RS" sz="24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mk-MK" altLang="sr-Latn-RS" sz="2400" dirty="0">
                <a:latin typeface="Comic Sans MS" panose="030F0702030302020204" pitchFamily="66" charset="0"/>
              </a:rPr>
              <a:t>Тргајќи од правилен 6-аголник и доаѓајќи до правилен 96-аголник</a:t>
            </a:r>
            <a:r>
              <a:rPr lang="hr-HR" altLang="sr-Latn-RS" sz="2400" dirty="0">
                <a:latin typeface="Comic Sans MS" panose="030F0702030302020204" pitchFamily="66" charset="0"/>
              </a:rPr>
              <a:t> </a:t>
            </a:r>
            <a:r>
              <a:rPr lang="mk-MK" altLang="sr-Latn-RS" sz="2400" dirty="0">
                <a:latin typeface="Comic Sans MS" panose="030F0702030302020204" pitchFamily="66" charset="0"/>
              </a:rPr>
              <a:t>Архимед добива</a:t>
            </a:r>
            <a:r>
              <a:rPr lang="hr-HR" altLang="sr-Latn-RS" sz="2400" dirty="0">
                <a:latin typeface="Comic Sans MS" panose="030F0702030302020204" pitchFamily="66" charset="0"/>
              </a:rPr>
              <a:t>: </a:t>
            </a:r>
          </a:p>
          <a:p>
            <a:pPr eaLnBrk="1" hangingPunct="1">
              <a:lnSpc>
                <a:spcPct val="90000"/>
              </a:lnSpc>
            </a:pPr>
            <a:endParaRPr lang="hr-HR" altLang="sr-Latn-RS" sz="24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r-HR" altLang="sr-Latn-RS" sz="2400" dirty="0">
                <a:latin typeface="Comic Sans MS" panose="030F0702030302020204" pitchFamily="66" charset="0"/>
              </a:rPr>
              <a:t>(</a:t>
            </a:r>
            <a:r>
              <a:rPr lang="mk-MK" altLang="sr-Latn-RS" sz="2400" dirty="0">
                <a:latin typeface="Comic Sans MS" panose="030F0702030302020204" pitchFamily="66" charset="0"/>
              </a:rPr>
              <a:t>Вредноста е точна до десетилјадинка!! ( </a:t>
            </a:r>
            <a:r>
              <a:rPr lang="hr-HR" altLang="sr-Latn-RS" sz="2400" dirty="0">
                <a:latin typeface="Comic Sans MS" panose="030F0702030302020204" pitchFamily="66" charset="0"/>
              </a:rPr>
              <a:t>3.141</a:t>
            </a:r>
            <a:r>
              <a:rPr lang="mk-MK" altLang="sr-Latn-RS" sz="2400" dirty="0">
                <a:latin typeface="Comic Sans MS" panose="030F0702030302020204" pitchFamily="66" charset="0"/>
              </a:rPr>
              <a:t>58 </a:t>
            </a:r>
            <a:r>
              <a:rPr lang="hr-HR" altLang="sr-Latn-RS" sz="2400" dirty="0">
                <a:latin typeface="Comic Sans MS" panose="030F0702030302020204" pitchFamily="66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altLang="sr-Latn-RS" sz="2400" dirty="0">
                <a:latin typeface="Comic Sans MS" panose="030F0702030302020204" pitchFamily="66" charset="0"/>
              </a:rPr>
              <a:t>    </a:t>
            </a:r>
            <a:r>
              <a:rPr lang="mk-MK" altLang="sr-Latn-RS" sz="2400" dirty="0">
                <a:latin typeface="Comic Sans MS" panose="030F0702030302020204" pitchFamily="66" charset="0"/>
              </a:rPr>
              <a:t>Оваа прецизност воодушевува уште повеќе ако знаеме дека не бил познат симболот за нула ниту децималниот запис. </a:t>
            </a:r>
            <a:endParaRPr lang="hr-HR" altLang="sr-Latn-RS" sz="24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r-HR" altLang="sr-Latn-RS" sz="2400" dirty="0">
                <a:latin typeface="Comic Sans MS" panose="030F0702030302020204" pitchFamily="66" charset="0"/>
              </a:rPr>
              <a:t>200 </a:t>
            </a:r>
            <a:r>
              <a:rPr lang="mk-MK" altLang="sr-Latn-RS" sz="2400" dirty="0">
                <a:latin typeface="Comic Sans MS" panose="030F0702030302020204" pitchFamily="66" charset="0"/>
              </a:rPr>
              <a:t>години подоцна славниот астроном Птоломеј дал пресметка за односот кој според него изнесувал </a:t>
            </a:r>
            <a:r>
              <a:rPr lang="hr-HR" altLang="sr-Latn-RS" sz="2400" dirty="0">
                <a:latin typeface="Comic Sans MS" panose="030F0702030302020204" pitchFamily="66" charset="0"/>
              </a:rPr>
              <a:t> </a:t>
            </a:r>
          </a:p>
        </p:txBody>
      </p:sp>
      <p:graphicFrame>
        <p:nvGraphicFramePr>
          <p:cNvPr id="6148" name="Object 4">
            <a:extLst>
              <a:ext uri="{FF2B5EF4-FFF2-40B4-BE49-F238E27FC236}">
                <a16:creationId xmlns:a16="http://schemas.microsoft.com/office/drawing/2014/main" id="{686095D1-7B0E-4B9E-96D9-1C04F9499435}"/>
              </a:ext>
            </a:extLst>
          </p:cNvPr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506483905"/>
              </p:ext>
            </p:extLst>
          </p:nvPr>
        </p:nvGraphicFramePr>
        <p:xfrm>
          <a:off x="6643855" y="3197690"/>
          <a:ext cx="1453817" cy="671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3" name="Equation" r:id="rId4" imgW="1002865" imgH="393529" progId="Equation.3">
                  <p:embed/>
                </p:oleObj>
              </mc:Choice>
              <mc:Fallback>
                <p:oleObj name="Equation" r:id="rId4" imgW="1002865" imgH="393529" progId="Equation.3">
                  <p:embed/>
                  <p:pic>
                    <p:nvPicPr>
                      <p:cNvPr id="6148" name="Object 4">
                        <a:extLst>
                          <a:ext uri="{FF2B5EF4-FFF2-40B4-BE49-F238E27FC236}">
                            <a16:creationId xmlns:a16="http://schemas.microsoft.com/office/drawing/2014/main" id="{686095D1-7B0E-4B9E-96D9-1C04F949943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855" y="3197690"/>
                        <a:ext cx="1453817" cy="6717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6">
            <a:extLst>
              <a:ext uri="{FF2B5EF4-FFF2-40B4-BE49-F238E27FC236}">
                <a16:creationId xmlns:a16="http://schemas.microsoft.com/office/drawing/2014/main" id="{C0510FF3-2464-42A2-B788-460EA3ED5417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7032625" y="5661025"/>
          <a:ext cx="554038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Equation" r:id="rId6" imgW="368140" imgH="393529" progId="Equation.DSMT4">
                  <p:embed/>
                </p:oleObj>
              </mc:Choice>
              <mc:Fallback>
                <p:oleObj name="Equation" r:id="rId6" imgW="368140" imgH="393529" progId="Equation.DSMT4">
                  <p:embed/>
                  <p:pic>
                    <p:nvPicPr>
                      <p:cNvPr id="6149" name="Object 6">
                        <a:extLst>
                          <a:ext uri="{FF2B5EF4-FFF2-40B4-BE49-F238E27FC236}">
                            <a16:creationId xmlns:a16="http://schemas.microsoft.com/office/drawing/2014/main" id="{C0510FF3-2464-42A2-B788-460EA3ED541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25" y="5661025"/>
                        <a:ext cx="554038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4" name="Object 8">
            <a:extLst>
              <a:ext uri="{FF2B5EF4-FFF2-40B4-BE49-F238E27FC236}">
                <a16:creationId xmlns:a16="http://schemas.microsoft.com/office/drawing/2014/main" id="{9E32DFB4-BC56-47CE-A09D-CED7096B5F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751764" y="5803900"/>
          <a:ext cx="158432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Equation" r:id="rId8" imgW="1054100" imgH="203200" progId="Equation.DSMT4">
                  <p:embed/>
                </p:oleObj>
              </mc:Choice>
              <mc:Fallback>
                <p:oleObj name="Equation" r:id="rId8" imgW="1054100" imgH="203200" progId="Equation.DSMT4">
                  <p:embed/>
                  <p:pic>
                    <p:nvPicPr>
                      <p:cNvPr id="14344" name="Object 8">
                        <a:extLst>
                          <a:ext uri="{FF2B5EF4-FFF2-40B4-BE49-F238E27FC236}">
                            <a16:creationId xmlns:a16="http://schemas.microsoft.com/office/drawing/2014/main" id="{9E32DFB4-BC56-47CE-A09D-CED7096B5F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1764" y="5803900"/>
                        <a:ext cx="1584325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7C55EB83-61F9-4D5C-8C25-B0CA70A054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mk-MK" altLang="sr-Latn-RS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АРХИМЕД</a:t>
            </a:r>
            <a:endParaRPr lang="hr-HR" altLang="sr-Latn-RS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27200771-4C6A-4C93-9A68-E68626BAFF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08664" y="1600201"/>
            <a:ext cx="6383336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r-HR" altLang="sr-Latn-RS" dirty="0">
                <a:solidFill>
                  <a:srgbClr val="FF3300"/>
                </a:solidFill>
                <a:latin typeface="Comic Sans MS" panose="030F0702030302020204" pitchFamily="66" charset="0"/>
              </a:rPr>
              <a:t>Ne </a:t>
            </a:r>
            <a:r>
              <a:rPr lang="mk-MK" altLang="sr-Latn-RS" dirty="0">
                <a:solidFill>
                  <a:srgbClr val="FF3300"/>
                </a:solidFill>
                <a:latin typeface="Comic Sans MS" panose="030F0702030302020204" pitchFamily="66" charset="0"/>
              </a:rPr>
              <a:t>ги чепкајте моите кругови</a:t>
            </a:r>
            <a:r>
              <a:rPr lang="hr-HR" altLang="sr-Latn-RS" dirty="0">
                <a:solidFill>
                  <a:srgbClr val="FF3300"/>
                </a:solidFill>
                <a:latin typeface="Comic Sans MS" panose="030F0702030302020204" pitchFamily="66" charset="0"/>
              </a:rPr>
              <a:t>!</a:t>
            </a:r>
          </a:p>
          <a:p>
            <a:pPr eaLnBrk="1" hangingPunct="1">
              <a:buFontTx/>
              <a:buNone/>
            </a:pPr>
            <a:endParaRPr lang="hr-HR" altLang="sr-Latn-RS" dirty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eaLnBrk="1" hangingPunct="1">
              <a:buFontTx/>
              <a:buNone/>
            </a:pPr>
            <a:r>
              <a:rPr lang="hr-HR" altLang="sr-Latn-RS" dirty="0">
                <a:latin typeface="Comic Sans MS" panose="030F0702030302020204" pitchFamily="66" charset="0"/>
              </a:rPr>
              <a:t>(</a:t>
            </a:r>
            <a:r>
              <a:rPr lang="hr-HR" altLang="sr-Latn-RS" i="1" dirty="0">
                <a:latin typeface="Comic Sans MS" panose="030F0702030302020204" pitchFamily="66" charset="0"/>
              </a:rPr>
              <a:t>noli trubare circulus meos)</a:t>
            </a:r>
          </a:p>
        </p:txBody>
      </p:sp>
      <p:pic>
        <p:nvPicPr>
          <p:cNvPr id="36868" name="Picture 4" descr="arhimed01">
            <a:extLst>
              <a:ext uri="{FF2B5EF4-FFF2-40B4-BE49-F238E27FC236}">
                <a16:creationId xmlns:a16="http://schemas.microsoft.com/office/drawing/2014/main" id="{DE85A796-7AAD-47F0-AD8F-A0258BF313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40" r="8206" b="5522"/>
          <a:stretch>
            <a:fillRect/>
          </a:stretch>
        </p:blipFill>
        <p:spPr bwMode="auto">
          <a:xfrm>
            <a:off x="1992313" y="1628775"/>
            <a:ext cx="2951162" cy="367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08FB960-C0D4-4BCF-9920-41CBBE5B20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hr-HR" altLang="sr-Latn-RS" sz="3600" dirty="0">
                <a:solidFill>
                  <a:srgbClr val="006600"/>
                </a:solidFill>
                <a:latin typeface="Comic Sans MS" panose="030F0702030302020204" pitchFamily="66" charset="0"/>
              </a:rPr>
              <a:t>A </a:t>
            </a:r>
            <a:r>
              <a:rPr lang="mk-MK" altLang="sr-Latn-RS" sz="3600" dirty="0">
                <a:solidFill>
                  <a:srgbClr val="006600"/>
                </a:solidFill>
                <a:latin typeface="Comic Sans MS" panose="030F0702030302020204" pitchFamily="66" charset="0"/>
              </a:rPr>
              <a:t>што кажуваат Римјаните</a:t>
            </a:r>
            <a:r>
              <a:rPr lang="hr-HR" altLang="sr-Latn-RS" sz="3600" dirty="0">
                <a:solidFill>
                  <a:srgbClr val="006600"/>
                </a:solidFill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3E16585-AA39-42CB-ADA0-ECCC9D78C81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0"/>
            <a:ext cx="8218488" cy="45656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mk-MK" altLang="sr-Latn-RS" sz="2400" dirty="0">
                <a:latin typeface="Comic Sans MS" panose="030F0702030302020204" pitchFamily="66" charset="0"/>
              </a:rPr>
              <a:t>На врвот од моќта на царството</a:t>
            </a:r>
            <a:r>
              <a:rPr lang="hr-HR" altLang="sr-Latn-RS" sz="2400" dirty="0">
                <a:latin typeface="Comic Sans MS" panose="030F0702030302020204" pitchFamily="66" charset="0"/>
              </a:rPr>
              <a:t> (</a:t>
            </a:r>
            <a:r>
              <a:rPr lang="hr-HR" altLang="sr-Latn-RS" sz="2400" dirty="0">
                <a:solidFill>
                  <a:srgbClr val="FF0066"/>
                </a:solidFill>
                <a:latin typeface="Comic Sans MS" panose="030F0702030302020204" pitchFamily="66" charset="0"/>
              </a:rPr>
              <a:t>27.</a:t>
            </a:r>
            <a:r>
              <a:rPr lang="mk-MK" altLang="sr-Latn-RS" sz="2400" dirty="0">
                <a:solidFill>
                  <a:srgbClr val="FF0066"/>
                </a:solidFill>
                <a:latin typeface="Comic Sans MS" panose="030F0702030302020204" pitchFamily="66" charset="0"/>
              </a:rPr>
              <a:t>г.пне</a:t>
            </a:r>
            <a:r>
              <a:rPr lang="hr-HR" altLang="sr-Latn-RS" sz="2400" dirty="0">
                <a:solidFill>
                  <a:srgbClr val="FF0066"/>
                </a:solidFill>
                <a:latin typeface="Comic Sans MS" panose="030F0702030302020204" pitchFamily="66" charset="0"/>
              </a:rPr>
              <a:t> – 476.</a:t>
            </a:r>
            <a:r>
              <a:rPr lang="mk-MK" altLang="sr-Latn-RS" sz="2400" dirty="0">
                <a:solidFill>
                  <a:srgbClr val="FF0066"/>
                </a:solidFill>
                <a:latin typeface="Comic Sans MS" panose="030F0702030302020204" pitchFamily="66" charset="0"/>
              </a:rPr>
              <a:t>г</a:t>
            </a:r>
            <a:r>
              <a:rPr lang="hr-HR" altLang="sr-Latn-RS" sz="2400" dirty="0">
                <a:solidFill>
                  <a:srgbClr val="FF0066"/>
                </a:solidFill>
                <a:latin typeface="Comic Sans MS" panose="030F0702030302020204" pitchFamily="66" charset="0"/>
              </a:rPr>
              <a:t>.</a:t>
            </a:r>
            <a:r>
              <a:rPr lang="hr-HR" altLang="sr-Latn-RS" sz="2400" dirty="0">
                <a:latin typeface="Comic Sans MS" panose="030F0702030302020204" pitchFamily="66" charset="0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r-HR" altLang="sr-Latn-RS" sz="8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altLang="sr-Latn-RS" sz="2400" dirty="0">
                <a:latin typeface="Comic Sans MS" panose="030F0702030302020204" pitchFamily="66" charset="0"/>
              </a:rPr>
              <a:t>   </a:t>
            </a:r>
            <a:r>
              <a:rPr lang="mk-MK" altLang="sr-Latn-RS" sz="2400" dirty="0">
                <a:latin typeface="Comic Sans MS" panose="030F0702030302020204" pitchFamily="66" charset="0"/>
              </a:rPr>
              <a:t>Римјаните тврдоглаво го користеле</a:t>
            </a:r>
            <a:r>
              <a:rPr lang="hr-HR" altLang="sr-Latn-RS" sz="2400" dirty="0">
                <a:latin typeface="Comic Sans MS" panose="030F0702030302020204" pitchFamily="66" charset="0"/>
              </a:rPr>
              <a:t>        </a:t>
            </a:r>
            <a:r>
              <a:rPr lang="mk-MK" altLang="sr-Latn-RS" sz="2400" dirty="0">
                <a:latin typeface="Comic Sans MS" panose="030F0702030302020204" pitchFamily="66" charset="0"/>
              </a:rPr>
              <a:t>за</a:t>
            </a:r>
            <a:r>
              <a:rPr lang="hr-HR" altLang="sr-Latn-RS" sz="2400" dirty="0">
                <a:latin typeface="Comic Sans MS" panose="030F0702030302020204" pitchFamily="66" charset="0"/>
              </a:rPr>
              <a:t> </a:t>
            </a:r>
            <a:r>
              <a:rPr lang="el-GR" altLang="sr-Latn-RS" sz="2400" dirty="0">
                <a:latin typeface="Comic Sans MS" panose="030F0702030302020204" pitchFamily="66" charset="0"/>
              </a:rPr>
              <a:t>π</a:t>
            </a:r>
            <a:r>
              <a:rPr lang="hr-HR" altLang="sr-Latn-RS" sz="2400" dirty="0">
                <a:latin typeface="Comic Sans MS" panose="030F0702030302020204" pitchFamily="66" charset="0"/>
              </a:rPr>
              <a:t>, </a:t>
            </a:r>
            <a:r>
              <a:rPr lang="mk-MK" altLang="sr-Latn-RS" sz="2400" dirty="0">
                <a:latin typeface="Comic Sans MS" panose="030F0702030302020204" pitchFamily="66" charset="0"/>
              </a:rPr>
              <a:t>иако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mk-MK" altLang="sr-Latn-RS" sz="2400" dirty="0">
                <a:latin typeface="Comic Sans MS" panose="030F0702030302020204" pitchFamily="66" charset="0"/>
              </a:rPr>
              <a:t>знаеле дека         е поточна вредност</a:t>
            </a:r>
            <a:endParaRPr lang="hr-HR" altLang="sr-Latn-RS" sz="24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r-HR" altLang="sr-Latn-RS" sz="24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mk-MK" altLang="sr-Latn-RS" sz="2400" dirty="0">
                <a:latin typeface="Comic Sans MS" panose="030F0702030302020204" pitchFamily="66" charset="0"/>
              </a:rPr>
              <a:t>Причината била едноставна</a:t>
            </a:r>
            <a:r>
              <a:rPr lang="hr-HR" altLang="sr-Latn-RS" sz="2400" dirty="0">
                <a:latin typeface="Comic Sans MS" panose="030F0702030302020204" pitchFamily="66" charset="0"/>
              </a:rPr>
              <a:t>: </a:t>
            </a:r>
            <a:r>
              <a:rPr lang="mk-MK" altLang="sr-Latn-RS" sz="2400" dirty="0">
                <a:latin typeface="Comic Sans MS" panose="030F0702030302020204" pitchFamily="66" charset="0"/>
              </a:rPr>
              <a:t>полесно  се смета со     </a:t>
            </a:r>
            <a:r>
              <a:rPr lang="hr-HR" altLang="sr-Latn-RS" sz="2400" dirty="0">
                <a:latin typeface="Comic Sans MS" panose="030F0702030302020204" pitchFamily="66" charset="0"/>
              </a:rPr>
              <a:t>(</a:t>
            </a:r>
            <a:r>
              <a:rPr lang="mk-MK" altLang="sr-Latn-RS" sz="2400" dirty="0">
                <a:latin typeface="Comic Sans MS" panose="030F0702030302020204" pitchFamily="66" charset="0"/>
              </a:rPr>
              <a:t>половина половина од половина</a:t>
            </a:r>
            <a:r>
              <a:rPr lang="hr-HR" altLang="sr-Latn-RS" sz="2400" dirty="0">
                <a:latin typeface="Comic Sans MS" panose="030F0702030302020204" pitchFamily="66" charset="0"/>
              </a:rPr>
              <a:t>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r-HR" altLang="sr-Latn-RS" sz="1000" dirty="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mk-MK" altLang="sr-Latn-RS" sz="2400" dirty="0">
                <a:latin typeface="Comic Sans MS" panose="030F0702030302020204" pitchFamily="66" charset="0"/>
              </a:rPr>
              <a:t>Дури и нивното правило за квадратура на кругот било такво со што за бројот </a:t>
            </a:r>
            <a:r>
              <a:rPr lang="el-GR" altLang="sr-Latn-RS" sz="2400" dirty="0">
                <a:latin typeface="Comic Sans MS" panose="030F0702030302020204" pitchFamily="66" charset="0"/>
              </a:rPr>
              <a:t>π</a:t>
            </a:r>
            <a:r>
              <a:rPr lang="mk-MK" altLang="sr-Latn-RS" sz="2400" dirty="0">
                <a:latin typeface="Comic Sans MS" panose="030F0702030302020204" pitchFamily="66" charset="0"/>
              </a:rPr>
              <a:t> се земало дека е          ( </a:t>
            </a:r>
            <a:r>
              <a:rPr lang="el-GR" altLang="sr-Latn-RS" sz="2400" dirty="0">
                <a:latin typeface="Comic Sans MS" panose="030F0702030302020204" pitchFamily="66" charset="0"/>
              </a:rPr>
              <a:t>π</a:t>
            </a:r>
            <a:r>
              <a:rPr lang="hr-HR" altLang="sr-Latn-RS" sz="2400" dirty="0">
                <a:latin typeface="Comic Sans MS" panose="030F0702030302020204" pitchFamily="66" charset="0"/>
              </a:rPr>
              <a:t> = 4</a:t>
            </a:r>
            <a:r>
              <a:rPr lang="mk-MK" altLang="sr-Latn-RS" sz="2400" dirty="0">
                <a:latin typeface="Comic Sans MS" panose="030F0702030302020204" pitchFamily="66" charset="0"/>
              </a:rPr>
              <a:t> )</a:t>
            </a:r>
            <a:r>
              <a:rPr lang="hr-HR" altLang="sr-Latn-RS" sz="2400" dirty="0">
                <a:latin typeface="Comic Sans MS" panose="030F0702030302020204" pitchFamily="66" charset="0"/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r-HR" altLang="sr-Latn-RS" sz="10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mk-MK" altLang="sr-Latn-RS" sz="2400" dirty="0">
                <a:latin typeface="Comic Sans MS" panose="030F0702030302020204" pitchFamily="66" charset="0"/>
              </a:rPr>
              <a:t>Со такво знаење просто е неверојатно како го изградиле тоа моќно царство</a:t>
            </a:r>
            <a:r>
              <a:rPr lang="hr-HR" altLang="sr-Latn-RS" sz="2400" dirty="0">
                <a:latin typeface="Comic Sans MS" panose="030F0702030302020204" pitchFamily="66" charset="0"/>
              </a:rPr>
              <a:t>!</a:t>
            </a:r>
            <a:endParaRPr lang="el-GR" altLang="sr-Latn-RS" sz="2400" dirty="0">
              <a:latin typeface="Comic Sans MS" panose="030F0702030302020204" pitchFamily="66" charset="0"/>
            </a:endParaRPr>
          </a:p>
        </p:txBody>
      </p:sp>
      <p:graphicFrame>
        <p:nvGraphicFramePr>
          <p:cNvPr id="8196" name="Object 4">
            <a:extLst>
              <a:ext uri="{FF2B5EF4-FFF2-40B4-BE49-F238E27FC236}">
                <a16:creationId xmlns:a16="http://schemas.microsoft.com/office/drawing/2014/main" id="{C98378FA-9BA5-4C56-B704-115CA8D75B05}"/>
              </a:ext>
            </a:extLst>
          </p:cNvPr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430062406"/>
              </p:ext>
            </p:extLst>
          </p:nvPr>
        </p:nvGraphicFramePr>
        <p:xfrm>
          <a:off x="7736778" y="2064052"/>
          <a:ext cx="439738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Equation" r:id="rId4" imgW="253890" imgH="393529" progId="Equation.3">
                  <p:embed/>
                </p:oleObj>
              </mc:Choice>
              <mc:Fallback>
                <p:oleObj name="Equation" r:id="rId4" imgW="253890" imgH="393529" progId="Equation.3">
                  <p:embed/>
                  <p:pic>
                    <p:nvPicPr>
                      <p:cNvPr id="8196" name="Object 4">
                        <a:extLst>
                          <a:ext uri="{FF2B5EF4-FFF2-40B4-BE49-F238E27FC236}">
                            <a16:creationId xmlns:a16="http://schemas.microsoft.com/office/drawing/2014/main" id="{C98378FA-9BA5-4C56-B704-115CA8D75B0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6778" y="2064052"/>
                        <a:ext cx="439738" cy="681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6">
            <a:extLst>
              <a:ext uri="{FF2B5EF4-FFF2-40B4-BE49-F238E27FC236}">
                <a16:creationId xmlns:a16="http://schemas.microsoft.com/office/drawing/2014/main" id="{9FB1B744-02C3-4B6D-BDE2-1C33CA3CADD8}"/>
              </a:ext>
            </a:extLst>
          </p:cNvPr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807674231"/>
              </p:ext>
            </p:extLst>
          </p:nvPr>
        </p:nvGraphicFramePr>
        <p:xfrm>
          <a:off x="4015485" y="2420747"/>
          <a:ext cx="439739" cy="6486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Equation" r:id="rId6" imgW="266469" imgH="393359" progId="Equation.3">
                  <p:embed/>
                </p:oleObj>
              </mc:Choice>
              <mc:Fallback>
                <p:oleObj name="Equation" r:id="rId6" imgW="266469" imgH="393359" progId="Equation.3">
                  <p:embed/>
                  <p:pic>
                    <p:nvPicPr>
                      <p:cNvPr id="8197" name="Object 6">
                        <a:extLst>
                          <a:ext uri="{FF2B5EF4-FFF2-40B4-BE49-F238E27FC236}">
                            <a16:creationId xmlns:a16="http://schemas.microsoft.com/office/drawing/2014/main" id="{9FB1B744-02C3-4B6D-BDE2-1C33CA3CADD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5485" y="2420747"/>
                        <a:ext cx="439739" cy="6486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8">
            <a:extLst>
              <a:ext uri="{FF2B5EF4-FFF2-40B4-BE49-F238E27FC236}">
                <a16:creationId xmlns:a16="http://schemas.microsoft.com/office/drawing/2014/main" id="{75BB4607-02FB-4E58-8AD5-0813A9D49B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5418277"/>
              </p:ext>
            </p:extLst>
          </p:nvPr>
        </p:nvGraphicFramePr>
        <p:xfrm>
          <a:off x="9769616" y="3069431"/>
          <a:ext cx="306388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Equation" r:id="rId8" imgW="152334" imgH="393529" progId="Equation.3">
                  <p:embed/>
                </p:oleObj>
              </mc:Choice>
              <mc:Fallback>
                <p:oleObj name="Equation" r:id="rId8" imgW="152334" imgH="393529" progId="Equation.3">
                  <p:embed/>
                  <p:pic>
                    <p:nvPicPr>
                      <p:cNvPr id="8198" name="Object 8">
                        <a:extLst>
                          <a:ext uri="{FF2B5EF4-FFF2-40B4-BE49-F238E27FC236}">
                            <a16:creationId xmlns:a16="http://schemas.microsoft.com/office/drawing/2014/main" id="{75BB4607-02FB-4E58-8AD5-0813A9D49B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69616" y="3069431"/>
                        <a:ext cx="306388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1000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90DFD8AB-0C8E-4122-A7CF-74DE19A4B1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mk-MK" altLang="sr-Latn-RS" sz="3600" dirty="0">
                <a:solidFill>
                  <a:srgbClr val="006600"/>
                </a:solidFill>
                <a:latin typeface="Comic Sans MS" panose="030F0702030302020204" pitchFamily="66" charset="0"/>
              </a:rPr>
              <a:t>Косоокиот</a:t>
            </a:r>
            <a:r>
              <a:rPr lang="hr-HR" altLang="sr-Latn-RS" sz="3600" dirty="0">
                <a:solidFill>
                  <a:srgbClr val="006600"/>
                </a:solidFill>
                <a:latin typeface="Comic Sans MS" panose="030F0702030302020204" pitchFamily="66" charset="0"/>
              </a:rPr>
              <a:t> </a:t>
            </a:r>
            <a:r>
              <a:rPr lang="el-GR" altLang="sr-Latn-RS" sz="3600" dirty="0">
                <a:solidFill>
                  <a:srgbClr val="006600"/>
                </a:solidFill>
                <a:latin typeface="Comic Sans MS" panose="030F0702030302020204" pitchFamily="66" charset="0"/>
              </a:rPr>
              <a:t>π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83CF8537-C20A-4608-A75E-3A9621649CF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81201" y="1600201"/>
            <a:ext cx="8075613" cy="4525963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hr-HR" altLang="sr-Latn-RS" dirty="0">
                <a:latin typeface="Comic Sans MS" panose="030F0702030302020204" pitchFamily="66" charset="0"/>
              </a:rPr>
              <a:t>Tsu Ch’ungchihu (</a:t>
            </a:r>
            <a:r>
              <a:rPr lang="mk-MK" altLang="sr-Latn-RS" dirty="0">
                <a:latin typeface="Comic Sans MS" panose="030F0702030302020204" pitchFamily="66" charset="0"/>
              </a:rPr>
              <a:t>Цу Чунгшиху, големиот астроном од </a:t>
            </a:r>
            <a:r>
              <a:rPr lang="hr-HR" altLang="sr-Latn-RS" dirty="0">
                <a:solidFill>
                  <a:srgbClr val="FF0066"/>
                </a:solidFill>
                <a:latin typeface="Comic Sans MS" panose="030F0702030302020204" pitchFamily="66" charset="0"/>
              </a:rPr>
              <a:t>5.</a:t>
            </a:r>
            <a:r>
              <a:rPr lang="mk-MK" altLang="sr-Latn-RS" dirty="0">
                <a:solidFill>
                  <a:srgbClr val="FF0066"/>
                </a:solidFill>
                <a:latin typeface="Comic Sans MS" panose="030F0702030302020204" pitchFamily="66" charset="0"/>
              </a:rPr>
              <a:t>-тиот век</a:t>
            </a:r>
            <a:r>
              <a:rPr lang="hr-HR" altLang="sr-Latn-RS" dirty="0">
                <a:latin typeface="Comic Sans MS" panose="030F0702030302020204" pitchFamily="66" charset="0"/>
              </a:rPr>
              <a:t>), </a:t>
            </a:r>
            <a:r>
              <a:rPr lang="mk-MK" altLang="sr-Latn-RS" dirty="0">
                <a:latin typeface="Comic Sans MS" panose="030F0702030302020204" pitchFamily="66" charset="0"/>
              </a:rPr>
              <a:t>впишувајки во круг правилни многуаголници почнувајки од 6- аголник се до многуаголник со </a:t>
            </a:r>
            <a:r>
              <a:rPr lang="hr-HR" altLang="sr-Latn-RS" dirty="0">
                <a:latin typeface="Comic Sans MS" panose="030F0702030302020204" pitchFamily="66" charset="0"/>
              </a:rPr>
              <a:t> 24576 </a:t>
            </a:r>
            <a:r>
              <a:rPr lang="mk-MK" altLang="sr-Latn-RS" dirty="0">
                <a:latin typeface="Comic Sans MS" panose="030F0702030302020204" pitchFamily="66" charset="0"/>
              </a:rPr>
              <a:t>страници</a:t>
            </a:r>
            <a:r>
              <a:rPr lang="hr-HR" altLang="sr-Latn-RS" dirty="0">
                <a:latin typeface="Comic Sans MS" panose="030F0702030302020204" pitchFamily="66" charset="0"/>
              </a:rPr>
              <a:t>(!!!), </a:t>
            </a:r>
            <a:r>
              <a:rPr lang="mk-MK" altLang="sr-Latn-RS" dirty="0">
                <a:latin typeface="Comic Sans MS" panose="030F0702030302020204" pitchFamily="66" charset="0"/>
              </a:rPr>
              <a:t>заклучува</a:t>
            </a:r>
            <a:endParaRPr lang="hr-HR" altLang="sr-Latn-RS" dirty="0">
              <a:latin typeface="Comic Sans MS" panose="030F0702030302020204" pitchFamily="66" charset="0"/>
            </a:endParaRPr>
          </a:p>
          <a:p>
            <a:pPr eaLnBrk="1" hangingPunct="1">
              <a:buFontTx/>
              <a:buNone/>
            </a:pPr>
            <a:r>
              <a:rPr lang="hr-HR" altLang="sr-Latn-RS" dirty="0">
                <a:latin typeface="Comic Sans MS" panose="030F0702030302020204" pitchFamily="66" charset="0"/>
              </a:rPr>
              <a:t>   </a:t>
            </a:r>
            <a:r>
              <a:rPr lang="mk-MK" altLang="sr-Latn-RS" dirty="0">
                <a:latin typeface="Comic Sans MS" panose="030F0702030302020204" pitchFamily="66" charset="0"/>
              </a:rPr>
              <a:t>дека </a:t>
            </a:r>
            <a:r>
              <a:rPr lang="hr-HR" altLang="sr-Latn-RS" dirty="0">
                <a:latin typeface="Comic Sans MS" panose="030F0702030302020204" pitchFamily="66" charset="0"/>
              </a:rPr>
              <a:t> </a:t>
            </a:r>
            <a:r>
              <a:rPr lang="el-GR" altLang="sr-Latn-RS" dirty="0">
                <a:latin typeface="Comic Sans MS" panose="030F0702030302020204" pitchFamily="66" charset="0"/>
              </a:rPr>
              <a:t>π</a:t>
            </a:r>
            <a:r>
              <a:rPr lang="hr-HR" altLang="sr-Latn-RS" dirty="0">
                <a:latin typeface="Comic Sans MS" panose="030F0702030302020204" pitchFamily="66" charset="0"/>
              </a:rPr>
              <a:t> </a:t>
            </a:r>
            <a:r>
              <a:rPr lang="mk-MK" altLang="sr-Latn-RS" dirty="0">
                <a:latin typeface="Comic Sans MS" panose="030F0702030302020204" pitchFamily="66" charset="0"/>
              </a:rPr>
              <a:t> е приближно    </a:t>
            </a:r>
            <a:r>
              <a:rPr lang="hr-HR" altLang="sr-Latn-RS" dirty="0">
                <a:latin typeface="Comic Sans MS" panose="030F0702030302020204" pitchFamily="66" charset="0"/>
              </a:rPr>
              <a:t>        (oko 3.1415929)</a:t>
            </a:r>
          </a:p>
          <a:p>
            <a:pPr eaLnBrk="1" hangingPunct="1"/>
            <a:endParaRPr lang="hr-HR" altLang="sr-Latn-RS" dirty="0">
              <a:latin typeface="Comic Sans MS" panose="030F0702030302020204" pitchFamily="66" charset="0"/>
            </a:endParaRPr>
          </a:p>
          <a:p>
            <a:pPr eaLnBrk="1" hangingPunct="1"/>
            <a:r>
              <a:rPr lang="mk-MK" altLang="sr-Latn-RS" dirty="0">
                <a:latin typeface="Comic Sans MS" panose="030F0702030302020204" pitchFamily="66" charset="0"/>
              </a:rPr>
              <a:t>Во наредните 1000 години никој не дошол до поточна апроксимација</a:t>
            </a:r>
            <a:r>
              <a:rPr lang="hr-HR" altLang="sr-Latn-RS" dirty="0">
                <a:latin typeface="Comic Sans MS" panose="030F0702030302020204" pitchFamily="66" charset="0"/>
              </a:rPr>
              <a:t>!</a:t>
            </a:r>
          </a:p>
          <a:p>
            <a:pPr eaLnBrk="1" hangingPunct="1">
              <a:buFontTx/>
              <a:buNone/>
            </a:pPr>
            <a:r>
              <a:rPr lang="hr-HR" altLang="sr-Latn-RS" dirty="0">
                <a:latin typeface="Comic Sans MS" panose="030F0702030302020204" pitchFamily="66" charset="0"/>
              </a:rPr>
              <a:t>   </a:t>
            </a:r>
            <a:r>
              <a:rPr lang="mk-MK" altLang="sr-Latn-RS" dirty="0">
                <a:latin typeface="Comic Sans MS" panose="030F0702030302020204" pitchFamily="66" charset="0"/>
              </a:rPr>
              <a:t>(за жал</a:t>
            </a:r>
            <a:r>
              <a:rPr lang="hr-HR" altLang="sr-Latn-RS" dirty="0">
                <a:latin typeface="Comic Sans MS" panose="030F0702030302020204" pitchFamily="66" charset="0"/>
              </a:rPr>
              <a:t>, </a:t>
            </a:r>
            <a:r>
              <a:rPr lang="mk-MK" altLang="sr-Latn-RS" dirty="0">
                <a:latin typeface="Comic Sans MS" panose="030F0702030302020204" pitchFamily="66" charset="0"/>
              </a:rPr>
              <a:t>оваа апроксимација долго време не била позната надвор од Кина!)</a:t>
            </a:r>
            <a:endParaRPr lang="hr-HR" altLang="sr-Latn-RS" dirty="0">
              <a:latin typeface="Comic Sans MS" panose="030F0702030302020204" pitchFamily="66" charset="0"/>
            </a:endParaRPr>
          </a:p>
        </p:txBody>
      </p:sp>
      <p:graphicFrame>
        <p:nvGraphicFramePr>
          <p:cNvPr id="9220" name="Object 4">
            <a:extLst>
              <a:ext uri="{FF2B5EF4-FFF2-40B4-BE49-F238E27FC236}">
                <a16:creationId xmlns:a16="http://schemas.microsoft.com/office/drawing/2014/main" id="{23A395A6-EB13-4528-AE2D-F3DEB5E7EA5B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8113851"/>
              </p:ext>
            </p:extLst>
          </p:nvPr>
        </p:nvGraphicFramePr>
        <p:xfrm>
          <a:off x="6019007" y="3429000"/>
          <a:ext cx="676275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4" imgW="380835" imgH="393529" progId="Equation.3">
                  <p:embed/>
                </p:oleObj>
              </mc:Choice>
              <mc:Fallback>
                <p:oleObj name="Equation" r:id="rId4" imgW="380835" imgH="393529" progId="Equation.3">
                  <p:embed/>
                  <p:pic>
                    <p:nvPicPr>
                      <p:cNvPr id="9220" name="Object 4">
                        <a:extLst>
                          <a:ext uri="{FF2B5EF4-FFF2-40B4-BE49-F238E27FC236}">
                            <a16:creationId xmlns:a16="http://schemas.microsoft.com/office/drawing/2014/main" id="{23A395A6-EB13-4528-AE2D-F3DEB5E7EA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007" y="3429000"/>
                        <a:ext cx="676275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44A9A5F1-58FD-4922-A64A-E18CEFAE5F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l-GR" altLang="sr-Latn-RS" sz="3600" dirty="0">
                <a:solidFill>
                  <a:srgbClr val="006600"/>
                </a:solidFill>
                <a:latin typeface="Comic Sans MS" panose="030F0702030302020204" pitchFamily="66" charset="0"/>
              </a:rPr>
              <a:t>π</a:t>
            </a:r>
            <a:r>
              <a:rPr lang="hr-HR" altLang="sr-Latn-RS" sz="3600" dirty="0">
                <a:solidFill>
                  <a:srgbClr val="006600"/>
                </a:solidFill>
                <a:latin typeface="Comic Sans MS" panose="030F0702030302020204" pitchFamily="66" charset="0"/>
              </a:rPr>
              <a:t> </a:t>
            </a:r>
            <a:r>
              <a:rPr lang="mk-MK" altLang="sr-Latn-RS" sz="3600" dirty="0">
                <a:solidFill>
                  <a:srgbClr val="006600"/>
                </a:solidFill>
                <a:latin typeface="Comic Sans MS" panose="030F0702030302020204" pitchFamily="66" charset="0"/>
              </a:rPr>
              <a:t>во Индија</a:t>
            </a:r>
            <a:endParaRPr lang="el-GR" altLang="sr-Latn-RS" sz="3600" dirty="0">
              <a:solidFill>
                <a:srgbClr val="00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D2B3319-7F3C-4F6F-8F4F-C96DA12BC4D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1"/>
            <a:ext cx="8882418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mk-MK" altLang="sr-Latn-RS" sz="2400" dirty="0">
                <a:latin typeface="Comic Sans MS" panose="030F0702030302020204" pitchFamily="66" charset="0"/>
              </a:rPr>
              <a:t>Брахмагупта</a:t>
            </a:r>
            <a:r>
              <a:rPr lang="hr-HR" altLang="sr-Latn-RS" sz="2400" dirty="0">
                <a:latin typeface="Comic Sans MS" panose="030F0702030302020204" pitchFamily="66" charset="0"/>
              </a:rPr>
              <a:t>, </a:t>
            </a:r>
            <a:r>
              <a:rPr lang="mk-MK" altLang="sr-Latn-RS" sz="2400" dirty="0">
                <a:latin typeface="Comic Sans MS" panose="030F0702030302020204" pitchFamily="66" charset="0"/>
              </a:rPr>
              <a:t>најпознатиот индиски математичар од </a:t>
            </a:r>
            <a:r>
              <a:rPr lang="hr-HR" altLang="sr-Latn-RS" sz="2400" dirty="0">
                <a:solidFill>
                  <a:srgbClr val="FF0066"/>
                </a:solidFill>
                <a:latin typeface="Comic Sans MS" panose="030F0702030302020204" pitchFamily="66" charset="0"/>
              </a:rPr>
              <a:t>7.</a:t>
            </a:r>
            <a:r>
              <a:rPr lang="mk-MK" altLang="sr-Latn-RS" sz="2400" dirty="0">
                <a:solidFill>
                  <a:srgbClr val="FF0066"/>
                </a:solidFill>
                <a:latin typeface="Comic Sans MS" panose="030F0702030302020204" pitchFamily="66" charset="0"/>
              </a:rPr>
              <a:t>-от век</a:t>
            </a:r>
            <a:endParaRPr lang="hr-HR" altLang="sr-Latn-RS" sz="2400" dirty="0">
              <a:solidFill>
                <a:srgbClr val="FF0066"/>
              </a:solidFill>
              <a:latin typeface="Comic Sans MS" panose="030F0702030302020204" pitchFamily="66" charset="0"/>
            </a:endParaRPr>
          </a:p>
          <a:p>
            <a:pPr eaLnBrk="1" hangingPunct="1">
              <a:buFontTx/>
              <a:buNone/>
            </a:pPr>
            <a:endParaRPr lang="hr-HR" altLang="sr-Latn-RS" sz="2400" dirty="0">
              <a:latin typeface="Comic Sans MS" panose="030F0702030302020204" pitchFamily="66" charset="0"/>
            </a:endParaRPr>
          </a:p>
          <a:p>
            <a:pPr eaLnBrk="1" hangingPunct="1"/>
            <a:r>
              <a:rPr lang="mk-MK" altLang="sr-Latn-RS" sz="2400" dirty="0">
                <a:latin typeface="Comic Sans MS" panose="030F0702030302020204" pitchFamily="66" charset="0"/>
              </a:rPr>
              <a:t>Сметајки ги периметрите на впишаните правилни многуаголници со </a:t>
            </a:r>
            <a:r>
              <a:rPr lang="hr-HR" altLang="sr-Latn-RS" sz="2400" dirty="0">
                <a:latin typeface="Comic Sans MS" panose="030F0702030302020204" pitchFamily="66" charset="0"/>
              </a:rPr>
              <a:t>12, 24, 48 i 96 </a:t>
            </a:r>
            <a:r>
              <a:rPr lang="mk-MK" altLang="sr-Latn-RS" sz="2400" dirty="0">
                <a:latin typeface="Comic Sans MS" panose="030F0702030302020204" pitchFamily="66" charset="0"/>
              </a:rPr>
              <a:t>страници, по ред за бројот </a:t>
            </a:r>
            <a:r>
              <a:rPr lang="hr-HR" altLang="sr-Latn-RS" sz="2400" dirty="0">
                <a:latin typeface="Comic Sans MS" panose="030F0702030302020204" pitchFamily="66" charset="0"/>
              </a:rPr>
              <a:t> </a:t>
            </a:r>
            <a:r>
              <a:rPr lang="el-GR" altLang="sr-Latn-RS" sz="2400" dirty="0">
                <a:latin typeface="Comic Sans MS" panose="030F0702030302020204" pitchFamily="66" charset="0"/>
              </a:rPr>
              <a:t>π</a:t>
            </a:r>
            <a:r>
              <a:rPr lang="hr-HR" altLang="sr-Latn-RS" sz="2400" dirty="0">
                <a:latin typeface="Comic Sans MS" panose="030F0702030302020204" pitchFamily="66" charset="0"/>
              </a:rPr>
              <a:t> </a:t>
            </a:r>
            <a:r>
              <a:rPr lang="mk-MK" altLang="sr-Latn-RS" sz="2400" dirty="0">
                <a:latin typeface="Comic Sans MS" panose="030F0702030302020204" pitchFamily="66" charset="0"/>
              </a:rPr>
              <a:t>добивал последователно </a:t>
            </a:r>
            <a:endParaRPr lang="hr-HR" altLang="sr-Latn-RS" sz="2400" dirty="0">
              <a:latin typeface="Comic Sans MS" panose="030F0702030302020204" pitchFamily="66" charset="0"/>
            </a:endParaRPr>
          </a:p>
          <a:p>
            <a:pPr eaLnBrk="1" hangingPunct="1">
              <a:buFontTx/>
              <a:buNone/>
            </a:pPr>
            <a:r>
              <a:rPr lang="hr-HR" altLang="sr-Latn-RS" sz="2400" dirty="0">
                <a:latin typeface="Comic Sans MS" panose="030F0702030302020204" pitchFamily="66" charset="0"/>
              </a:rPr>
              <a:t>  </a:t>
            </a:r>
            <a:r>
              <a:rPr lang="mk-MK" altLang="sr-Latn-RS" sz="2400" dirty="0">
                <a:latin typeface="Comic Sans MS" panose="030F0702030302020204" pitchFamily="66" charset="0"/>
              </a:rPr>
              <a:t>и тогаш брзоплето и погрешно заклучил како  бројот </a:t>
            </a:r>
            <a:r>
              <a:rPr lang="el-GR" altLang="sr-Latn-RS" sz="2400" dirty="0">
                <a:latin typeface="Comic Sans MS" panose="030F0702030302020204" pitchFamily="66" charset="0"/>
              </a:rPr>
              <a:t>π</a:t>
            </a:r>
            <a:r>
              <a:rPr lang="mk-MK" altLang="sr-Latn-RS" sz="2400" dirty="0">
                <a:latin typeface="Comic Sans MS" panose="030F0702030302020204" pitchFamily="66" charset="0"/>
              </a:rPr>
              <a:t> се приближува до бројот </a:t>
            </a:r>
            <a:r>
              <a:rPr lang="hr-HR" altLang="sr-Latn-RS" sz="2400" dirty="0">
                <a:latin typeface="Comic Sans MS" panose="030F0702030302020204" pitchFamily="66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hr-HR" altLang="sr-Latn-RS" sz="2400" dirty="0">
                <a:latin typeface="Comic Sans MS" panose="030F0702030302020204" pitchFamily="66" charset="0"/>
              </a:rPr>
              <a:t>    </a:t>
            </a:r>
          </a:p>
          <a:p>
            <a:pPr eaLnBrk="1" hangingPunct="1"/>
            <a:r>
              <a:rPr lang="mk-MK" altLang="sr-Latn-RS" sz="2400" dirty="0">
                <a:latin typeface="Comic Sans MS" panose="030F0702030302020204" pitchFamily="66" charset="0"/>
              </a:rPr>
              <a:t>Подоцна овој резултат се прочул и во Европа каде се искористувал низ целиот среден век </a:t>
            </a:r>
            <a:endParaRPr lang="el-GR" altLang="sr-Latn-RS" sz="2400" dirty="0">
              <a:latin typeface="Comic Sans MS" panose="030F0702030302020204" pitchFamily="66" charset="0"/>
            </a:endParaRPr>
          </a:p>
        </p:txBody>
      </p:sp>
      <p:graphicFrame>
        <p:nvGraphicFramePr>
          <p:cNvPr id="10244" name="Object 4">
            <a:extLst>
              <a:ext uri="{FF2B5EF4-FFF2-40B4-BE49-F238E27FC236}">
                <a16:creationId xmlns:a16="http://schemas.microsoft.com/office/drawing/2014/main" id="{7DA241CC-F2BE-4864-BCAE-5997CDDB084F}"/>
              </a:ext>
            </a:extLst>
          </p:cNvPr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873060389"/>
              </p:ext>
            </p:extLst>
          </p:nvPr>
        </p:nvGraphicFramePr>
        <p:xfrm>
          <a:off x="7592989" y="3471509"/>
          <a:ext cx="360045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Equation" r:id="rId3" imgW="1892300" imgH="254000" progId="Equation.3">
                  <p:embed/>
                </p:oleObj>
              </mc:Choice>
              <mc:Fallback>
                <p:oleObj name="Equation" r:id="rId3" imgW="1892300" imgH="254000" progId="Equation.3">
                  <p:embed/>
                  <p:pic>
                    <p:nvPicPr>
                      <p:cNvPr id="10244" name="Object 4">
                        <a:extLst>
                          <a:ext uri="{FF2B5EF4-FFF2-40B4-BE49-F238E27FC236}">
                            <a16:creationId xmlns:a16="http://schemas.microsoft.com/office/drawing/2014/main" id="{7DA241CC-F2BE-4864-BCAE-5997CDDB08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2989" y="3471509"/>
                        <a:ext cx="3600450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6">
            <a:extLst>
              <a:ext uri="{FF2B5EF4-FFF2-40B4-BE49-F238E27FC236}">
                <a16:creationId xmlns:a16="http://schemas.microsoft.com/office/drawing/2014/main" id="{9E09F37F-350E-4D46-BE0E-9C0A4277DDDD}"/>
              </a:ext>
            </a:extLst>
          </p:cNvPr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448361910"/>
              </p:ext>
            </p:extLst>
          </p:nvPr>
        </p:nvGraphicFramePr>
        <p:xfrm>
          <a:off x="6096000" y="4250922"/>
          <a:ext cx="720725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Equation" r:id="rId5" imgW="317362" imgH="228501" progId="Equation.3">
                  <p:embed/>
                </p:oleObj>
              </mc:Choice>
              <mc:Fallback>
                <p:oleObj name="Equation" r:id="rId5" imgW="317362" imgH="228501" progId="Equation.3">
                  <p:embed/>
                  <p:pic>
                    <p:nvPicPr>
                      <p:cNvPr id="10245" name="Object 6">
                        <a:extLst>
                          <a:ext uri="{FF2B5EF4-FFF2-40B4-BE49-F238E27FC236}">
                            <a16:creationId xmlns:a16="http://schemas.microsoft.com/office/drawing/2014/main" id="{9E09F37F-350E-4D46-BE0E-9C0A4277DDD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4250922"/>
                        <a:ext cx="720725" cy="46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1284</Words>
  <Application>Microsoft Office PowerPoint</Application>
  <PresentationFormat>Widescreen</PresentationFormat>
  <Paragraphs>106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Comic Sans MS</vt:lpstr>
      <vt:lpstr>Office Theme</vt:lpstr>
      <vt:lpstr>Equation</vt:lpstr>
      <vt:lpstr>БРОЈОТ π</vt:lpstr>
      <vt:lpstr>ШТО Е π  ?</vt:lpstr>
      <vt:lpstr>На почетокот беше круг...</vt:lpstr>
      <vt:lpstr>Практичните Египјани....</vt:lpstr>
      <vt:lpstr>Паметните Грци</vt:lpstr>
      <vt:lpstr>АРХИМЕД</vt:lpstr>
      <vt:lpstr>A што кажуваат Римјаните?</vt:lpstr>
      <vt:lpstr>Косоокиот π</vt:lpstr>
      <vt:lpstr>π во Индија</vt:lpstr>
      <vt:lpstr>Долго, долго ништо... А потоа...</vt:lpstr>
      <vt:lpstr>... натпреварот започна</vt:lpstr>
      <vt:lpstr>Топката е кај Холанѓаните...</vt:lpstr>
      <vt:lpstr>...гол дава Leonard Euler... (Леонард Ојлер)</vt:lpstr>
      <vt:lpstr>...a само што започна!</vt:lpstr>
      <vt:lpstr>... И тоа не е се...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43</cp:revision>
  <dcterms:created xsi:type="dcterms:W3CDTF">2020-05-10T11:10:52Z</dcterms:created>
  <dcterms:modified xsi:type="dcterms:W3CDTF">2020-05-11T07:21:38Z</dcterms:modified>
</cp:coreProperties>
</file>