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34" r:id="rId3"/>
    <p:sldId id="326" r:id="rId4"/>
    <p:sldId id="327" r:id="rId5"/>
    <p:sldId id="332" r:id="rId6"/>
    <p:sldId id="335" r:id="rId7"/>
    <p:sldId id="287" r:id="rId8"/>
    <p:sldId id="288" r:id="rId9"/>
    <p:sldId id="290" r:id="rId10"/>
    <p:sldId id="261" r:id="rId11"/>
    <p:sldId id="337" r:id="rId12"/>
    <p:sldId id="295" r:id="rId13"/>
    <p:sldId id="338" r:id="rId14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3C321-AD90-4614-B462-9A1419287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B5EDC-5F3C-4C80-A5EB-0C9504A63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73B03-8ED7-4D9C-8A03-C124618CE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4F76F-FD96-4F39-BC68-522EF57E9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DFD92-C7B3-4677-8CA8-B46B990B2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7018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FD107-96AB-424D-A2D9-903FC714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2573E-1073-4970-B706-3C849C258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D8172-F32F-4367-9A19-DBDE28BC1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7E974-C2A3-4361-99C9-25FF72D2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91BC4-DAE7-4853-AE69-10881F5CA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6452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DF533-1F37-4E6E-9829-373C8A7E7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F1F42-317B-4F78-B387-75C995737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6F829-A732-428A-94C7-FC9E18C4E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60B53-99FE-433E-8D78-46AA3C7C3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2FD63-7EC3-42DD-AF01-D1C3C3FC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464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C6A4-5813-4D2E-B840-BB70384B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F2F73-EA5E-49CD-B38C-25B7400A6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58A8E-29BD-4394-9C90-F187DCD8D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78F3F-C8D1-47AD-8947-6F5819B3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8BE04-6997-4C32-8856-0FA206B77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6972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E2DD-09D5-4791-BC84-42F988017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86B9E-E43A-4471-84A2-5AE750BFF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B0FEA-732E-4469-9170-6189EF3B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42176-2E6D-41F3-B097-24E377AC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55FC3-05D7-4407-91E3-51B2D10A6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1285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74637-D3E2-400E-B121-0E077B74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8B593-94D7-4F74-AACF-F1133322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4D3C1-8959-4337-AE59-56F5FB744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4AD58-561E-424C-BCB1-6847B287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FDA4D-5B5E-4D70-BA71-EA88F814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59A19-FC9D-43D2-B4D6-3C10A87A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0179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2D04-A616-4F94-87AD-13E5B0F10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D9122-CA1C-41DE-BA85-34131269D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16458-14E7-46BB-8008-2CD038FAF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FA610-7E51-4541-8D65-86CDFA265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4949B-FD24-4BE7-B80B-EC15D814B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7914A2-49D0-44C5-8309-A68981330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C3D113-74AD-40D4-B361-0CC712E4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23B9E8-7D75-4EC4-9AC9-57DD33D60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0201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6E613-1D69-41B4-BE78-E3D27024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3BB9A2-AD46-4863-9B83-1B1447CA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62646C-3D47-4B68-BDF6-3DC31A4F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198C8-89B4-4EA2-B593-31DEC1B1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1885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1E99D-6B0A-47EC-9B10-02FF0A4B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75BF05-3B3A-4B2D-9A31-E0C7A8B7F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5C73F-1BC4-45EA-B350-6C81592ED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0230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698B2-E126-4C41-895C-7F264BBD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62FF1-CB13-49C3-801D-0ED4BF586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6DF50-714E-4AEB-B9D7-2A7F12DCC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2F0D0-5A2A-41AA-ADB9-5E4A3E48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512D6-847E-446B-9779-E76C6BB0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A04CA-AE68-4174-A6F9-6EF83172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1457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E0F44-FFFC-4594-9031-E74587F0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9E42C-667D-4574-ADCF-FC44D3923D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F5F257-364C-429F-B891-990CD3073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BF69B-1097-449C-B922-BFD4ED8BD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4962F-0644-4A77-9E06-C665D33F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46B47-35F6-4BD4-99E1-16B390FA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2489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9769A5-1CA8-42B0-8CB5-E6D832CFC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373A8-F207-4E77-AFC3-D888969EC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BD48B-17CB-4BB9-B740-553E71A0A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C10E-2A8D-4CA4-BFAE-26E9378FD93E}" type="datetimeFigureOut">
              <a:rPr lang="mk-MK" smtClean="0"/>
              <a:t>15.5.2020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1775A-3DA6-49DE-939A-F44C36A1D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3081B-7AF0-4742-8B73-D5709D101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076C-BB4D-447E-85C7-BBF659FC05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9774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P-trokuta-projektor.ggb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89B26-43F3-4684-99D5-D7E44975B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/>
              <a:t>Плоштина на триаголник, паралелограм и трапез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41AE97-6AB4-479F-86E4-67AA675C8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91060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5C16B5-A444-41C1-92D8-620FDF15C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122" y="333375"/>
            <a:ext cx="10535477" cy="863600"/>
          </a:xfrm>
        </p:spPr>
        <p:txBody>
          <a:bodyPr/>
          <a:lstStyle/>
          <a:p>
            <a:pPr algn="ctr">
              <a:buFontTx/>
              <a:buNone/>
            </a:pPr>
            <a:r>
              <a:rPr lang="mk-MK" altLang="mk-MK" dirty="0">
                <a:solidFill>
                  <a:schemeClr val="accent2"/>
                </a:solidFill>
                <a:latin typeface="Comic Sans MS" panose="030F0702030302020204" pitchFamily="66" charset="0"/>
              </a:rPr>
              <a:t>Значи, имамае три формули за плоштина на триаголник</a:t>
            </a:r>
            <a:r>
              <a:rPr lang="sr-Latn-CS" altLang="mk-MK" dirty="0">
                <a:solidFill>
                  <a:schemeClr val="accent2"/>
                </a:solidFill>
                <a:latin typeface="Comic Sans MS" panose="030F0702030302020204" pitchFamily="66" charset="0"/>
              </a:rPr>
              <a:t>:</a:t>
            </a:r>
          </a:p>
          <a:p>
            <a:pPr algn="ctr"/>
            <a:endParaRPr lang="en-US" altLang="mk-MK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24DFBED1-E2B4-4202-92C7-B3666033F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1273176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 sz="2800">
                <a:solidFill>
                  <a:schemeClr val="accent2"/>
                </a:solidFill>
                <a:latin typeface="Comic Sans MS" panose="030F0702030302020204" pitchFamily="66" charset="0"/>
              </a:rPr>
              <a:t>P =</a:t>
            </a:r>
            <a:endParaRPr lang="en-US" altLang="mk-MK" sz="28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188" name="Group 20">
            <a:extLst>
              <a:ext uri="{FF2B5EF4-FFF2-40B4-BE49-F238E27FC236}">
                <a16:creationId xmlns:a16="http://schemas.microsoft.com/office/drawing/2014/main" id="{17841F98-BC2E-4182-9C27-5DA5DAF82921}"/>
              </a:ext>
            </a:extLst>
          </p:cNvPr>
          <p:cNvGrpSpPr>
            <a:grpSpLocks/>
          </p:cNvGrpSpPr>
          <p:nvPr/>
        </p:nvGrpSpPr>
        <p:grpSpPr bwMode="auto">
          <a:xfrm>
            <a:off x="2967038" y="965201"/>
            <a:ext cx="1081088" cy="1042988"/>
            <a:chOff x="999" y="1150"/>
            <a:chExt cx="681" cy="657"/>
          </a:xfrm>
        </p:grpSpPr>
        <p:sp>
          <p:nvSpPr>
            <p:cNvPr id="7173" name="Line 5">
              <a:extLst>
                <a:ext uri="{FF2B5EF4-FFF2-40B4-BE49-F238E27FC236}">
                  <a16:creationId xmlns:a16="http://schemas.microsoft.com/office/drawing/2014/main" id="{ACE88D37-DE36-4390-9A52-29E08B0A06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26"/>
              <a:ext cx="635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174" name="Text Box 6">
              <a:extLst>
                <a:ext uri="{FF2B5EF4-FFF2-40B4-BE49-F238E27FC236}">
                  <a16:creationId xmlns:a16="http://schemas.microsoft.com/office/drawing/2014/main" id="{031E7979-121B-4608-8541-5D7423EAF6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9" y="1150"/>
              <a:ext cx="6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altLang="mk-MK" sz="2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a</a:t>
              </a:r>
              <a:r>
                <a:rPr lang="sr-Latn-CS" altLang="mk-MK" dirty="0">
                  <a:sym typeface="Symbol" panose="05050102010706020507" pitchFamily="18" charset="2"/>
                </a:rPr>
                <a:t> </a:t>
              </a:r>
              <a:r>
                <a:rPr lang="sr-Latn-CS" altLang="mk-MK" sz="32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</a:t>
              </a:r>
              <a:r>
                <a:rPr lang="sr-Latn-CS" altLang="mk-MK" sz="24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mk-MK" sz="28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h</a:t>
              </a:r>
              <a:r>
                <a:rPr lang="sr-Latn-CS" altLang="mk-MK" sz="3200" baseline="-250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</a:t>
              </a:r>
            </a:p>
          </p:txBody>
        </p:sp>
        <p:sp>
          <p:nvSpPr>
            <p:cNvPr id="7175" name="Text Box 7">
              <a:extLst>
                <a:ext uri="{FF2B5EF4-FFF2-40B4-BE49-F238E27FC236}">
                  <a16:creationId xmlns:a16="http://schemas.microsoft.com/office/drawing/2014/main" id="{D9970560-7FD3-41AB-9CC5-9F4CA08F02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1480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altLang="mk-MK" sz="2800">
                  <a:solidFill>
                    <a:schemeClr val="accent2"/>
                  </a:solidFill>
                  <a:latin typeface="Comic Sans MS" panose="030F0702030302020204" pitchFamily="66" charset="0"/>
                </a:rPr>
                <a:t>2</a:t>
              </a:r>
              <a:endParaRPr lang="en-US" altLang="mk-MK" sz="2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7189" name="Text Box 21">
            <a:extLst>
              <a:ext uri="{FF2B5EF4-FFF2-40B4-BE49-F238E27FC236}">
                <a16:creationId xmlns:a16="http://schemas.microsoft.com/office/drawing/2014/main" id="{E35F3B3D-5BAB-4DB1-AD0D-84DB429C6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273176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 sz="2800">
                <a:solidFill>
                  <a:schemeClr val="accent2"/>
                </a:solidFill>
                <a:latin typeface="Comic Sans MS" panose="030F0702030302020204" pitchFamily="66" charset="0"/>
              </a:rPr>
              <a:t>P =</a:t>
            </a:r>
            <a:endParaRPr lang="en-US" altLang="mk-MK" sz="28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190" name="Group 22">
            <a:extLst>
              <a:ext uri="{FF2B5EF4-FFF2-40B4-BE49-F238E27FC236}">
                <a16:creationId xmlns:a16="http://schemas.microsoft.com/office/drawing/2014/main" id="{AE2D1643-74C5-43F0-8852-9431A3D015A2}"/>
              </a:ext>
            </a:extLst>
          </p:cNvPr>
          <p:cNvGrpSpPr>
            <a:grpSpLocks/>
          </p:cNvGrpSpPr>
          <p:nvPr/>
        </p:nvGrpSpPr>
        <p:grpSpPr bwMode="auto">
          <a:xfrm>
            <a:off x="5880100" y="981076"/>
            <a:ext cx="1081088" cy="1027113"/>
            <a:chOff x="1020" y="1160"/>
            <a:chExt cx="681" cy="647"/>
          </a:xfrm>
        </p:grpSpPr>
        <p:sp>
          <p:nvSpPr>
            <p:cNvPr id="7191" name="Line 23">
              <a:extLst>
                <a:ext uri="{FF2B5EF4-FFF2-40B4-BE49-F238E27FC236}">
                  <a16:creationId xmlns:a16="http://schemas.microsoft.com/office/drawing/2014/main" id="{7D995ED7-3B5E-4F9E-A540-0AA37EEC9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26"/>
              <a:ext cx="635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192" name="Text Box 24">
              <a:extLst>
                <a:ext uri="{FF2B5EF4-FFF2-40B4-BE49-F238E27FC236}">
                  <a16:creationId xmlns:a16="http://schemas.microsoft.com/office/drawing/2014/main" id="{92C9ACDA-F631-4C95-967D-54E89D055E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" y="1160"/>
              <a:ext cx="6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r-Latn-CS" altLang="mk-MK" sz="2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b</a:t>
              </a:r>
              <a:r>
                <a:rPr lang="sr-Latn-CS" altLang="mk-MK" dirty="0">
                  <a:sym typeface="Symbol" panose="05050102010706020507" pitchFamily="18" charset="2"/>
                </a:rPr>
                <a:t> </a:t>
              </a:r>
              <a:r>
                <a:rPr lang="sr-Latn-CS" altLang="mk-MK" sz="32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</a:t>
              </a:r>
              <a:r>
                <a:rPr lang="sr-Latn-CS" altLang="mk-MK" sz="24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mk-MK" sz="28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h</a:t>
              </a:r>
              <a:r>
                <a:rPr lang="sr-Latn-CS" altLang="mk-MK" sz="3200" baseline="-250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b</a:t>
              </a:r>
            </a:p>
          </p:txBody>
        </p:sp>
        <p:sp>
          <p:nvSpPr>
            <p:cNvPr id="7193" name="Text Box 25">
              <a:extLst>
                <a:ext uri="{FF2B5EF4-FFF2-40B4-BE49-F238E27FC236}">
                  <a16:creationId xmlns:a16="http://schemas.microsoft.com/office/drawing/2014/main" id="{BD3ABBAD-42FA-4381-A6CC-0C3A882FE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1480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altLang="mk-MK" sz="2800">
                  <a:solidFill>
                    <a:schemeClr val="accent2"/>
                  </a:solidFill>
                  <a:latin typeface="Comic Sans MS" panose="030F0702030302020204" pitchFamily="66" charset="0"/>
                </a:rPr>
                <a:t>2</a:t>
              </a:r>
              <a:endParaRPr lang="en-US" altLang="mk-MK" sz="2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7194" name="Text Box 26">
            <a:extLst>
              <a:ext uri="{FF2B5EF4-FFF2-40B4-BE49-F238E27FC236}">
                <a16:creationId xmlns:a16="http://schemas.microsoft.com/office/drawing/2014/main" id="{F90D3195-3DDC-4B9D-88FB-5891EC02D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3200" y="1273176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 sz="2800">
                <a:solidFill>
                  <a:schemeClr val="accent2"/>
                </a:solidFill>
                <a:latin typeface="Comic Sans MS" panose="030F0702030302020204" pitchFamily="66" charset="0"/>
              </a:rPr>
              <a:t>P =</a:t>
            </a:r>
            <a:endParaRPr lang="en-US" altLang="mk-MK" sz="28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195" name="Group 27">
            <a:extLst>
              <a:ext uri="{FF2B5EF4-FFF2-40B4-BE49-F238E27FC236}">
                <a16:creationId xmlns:a16="http://schemas.microsoft.com/office/drawing/2014/main" id="{B1950BF9-1F34-473F-83E0-E6525C9187F6}"/>
              </a:ext>
            </a:extLst>
          </p:cNvPr>
          <p:cNvGrpSpPr>
            <a:grpSpLocks/>
          </p:cNvGrpSpPr>
          <p:nvPr/>
        </p:nvGrpSpPr>
        <p:grpSpPr bwMode="auto">
          <a:xfrm>
            <a:off x="8543925" y="981076"/>
            <a:ext cx="1081088" cy="1027113"/>
            <a:chOff x="1020" y="1160"/>
            <a:chExt cx="681" cy="647"/>
          </a:xfrm>
        </p:grpSpPr>
        <p:sp>
          <p:nvSpPr>
            <p:cNvPr id="7196" name="Line 28">
              <a:extLst>
                <a:ext uri="{FF2B5EF4-FFF2-40B4-BE49-F238E27FC236}">
                  <a16:creationId xmlns:a16="http://schemas.microsoft.com/office/drawing/2014/main" id="{A1760E73-67BB-4471-9E93-8330BCF852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26"/>
              <a:ext cx="635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197" name="Text Box 29">
              <a:extLst>
                <a:ext uri="{FF2B5EF4-FFF2-40B4-BE49-F238E27FC236}">
                  <a16:creationId xmlns:a16="http://schemas.microsoft.com/office/drawing/2014/main" id="{518EF257-846C-4E0B-AC45-8C4719614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" y="1160"/>
              <a:ext cx="6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r-Latn-CS" altLang="mk-MK" sz="2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c</a:t>
              </a:r>
              <a:r>
                <a:rPr lang="sr-Latn-CS" altLang="mk-MK" dirty="0">
                  <a:sym typeface="Symbol" panose="05050102010706020507" pitchFamily="18" charset="2"/>
                </a:rPr>
                <a:t> </a:t>
              </a:r>
              <a:r>
                <a:rPr lang="sr-Latn-CS" altLang="mk-MK" sz="32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</a:t>
              </a:r>
              <a:r>
                <a:rPr lang="sr-Latn-CS" altLang="mk-MK" sz="24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mk-MK" sz="28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h</a:t>
              </a:r>
              <a:r>
                <a:rPr lang="sr-Latn-CS" altLang="mk-MK" sz="3200" baseline="-250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c</a:t>
              </a:r>
            </a:p>
          </p:txBody>
        </p:sp>
        <p:sp>
          <p:nvSpPr>
            <p:cNvPr id="7198" name="Text Box 30">
              <a:extLst>
                <a:ext uri="{FF2B5EF4-FFF2-40B4-BE49-F238E27FC236}">
                  <a16:creationId xmlns:a16="http://schemas.microsoft.com/office/drawing/2014/main" id="{CCAE5738-B06C-4034-AD1D-1182E36C5B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1480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altLang="mk-MK" sz="2800">
                  <a:solidFill>
                    <a:schemeClr val="accent2"/>
                  </a:solidFill>
                  <a:latin typeface="Comic Sans MS" panose="030F0702030302020204" pitchFamily="66" charset="0"/>
                </a:rPr>
                <a:t>2</a:t>
              </a:r>
              <a:endParaRPr lang="en-US" altLang="mk-MK" sz="2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7199" name="Rectangle 31">
            <a:extLst>
              <a:ext uri="{FF2B5EF4-FFF2-40B4-BE49-F238E27FC236}">
                <a16:creationId xmlns:a16="http://schemas.microsoft.com/office/drawing/2014/main" id="{A0560467-85AE-42AB-8FDD-1A68B7860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2492375"/>
            <a:ext cx="83534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Што е заедничко за сите овие формули</a:t>
            </a:r>
            <a:r>
              <a:rPr lang="sr-Latn-CS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?</a:t>
            </a:r>
            <a:endParaRPr lang="en-US" altLang="mk-MK" sz="2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7200" name="Rectangle 32">
            <a:extLst>
              <a:ext uri="{FF2B5EF4-FFF2-40B4-BE49-F238E27FC236}">
                <a16:creationId xmlns:a16="http://schemas.microsoft.com/office/drawing/2014/main" id="{FB88157E-D0C7-4EDB-902E-FBD2F59DC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6" y="3503614"/>
            <a:ext cx="100806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r-Latn-CS" altLang="mk-MK" sz="2800">
                <a:solidFill>
                  <a:schemeClr val="accent2"/>
                </a:solidFill>
                <a:latin typeface="Comic Sans MS" panose="030F0702030302020204" pitchFamily="66" charset="0"/>
              </a:rPr>
              <a:t>P =</a:t>
            </a:r>
            <a:endParaRPr lang="en-US" altLang="mk-MK" sz="28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205" name="Group 37">
            <a:extLst>
              <a:ext uri="{FF2B5EF4-FFF2-40B4-BE49-F238E27FC236}">
                <a16:creationId xmlns:a16="http://schemas.microsoft.com/office/drawing/2014/main" id="{596ABB3F-1CF3-44BF-A1D5-0864C5B68FE1}"/>
              </a:ext>
            </a:extLst>
          </p:cNvPr>
          <p:cNvGrpSpPr>
            <a:grpSpLocks/>
          </p:cNvGrpSpPr>
          <p:nvPr/>
        </p:nvGrpSpPr>
        <p:grpSpPr bwMode="auto">
          <a:xfrm>
            <a:off x="3721100" y="3282950"/>
            <a:ext cx="5545138" cy="954088"/>
            <a:chOff x="975" y="1931"/>
            <a:chExt cx="3493" cy="601"/>
          </a:xfrm>
        </p:grpSpPr>
        <p:sp>
          <p:nvSpPr>
            <p:cNvPr id="7202" name="Line 34">
              <a:extLst>
                <a:ext uri="{FF2B5EF4-FFF2-40B4-BE49-F238E27FC236}">
                  <a16:creationId xmlns:a16="http://schemas.microsoft.com/office/drawing/2014/main" id="{5488F8CC-B26C-4C39-BD11-11C1CA088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2251"/>
              <a:ext cx="335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203" name="Text Box 35">
              <a:extLst>
                <a:ext uri="{FF2B5EF4-FFF2-40B4-BE49-F238E27FC236}">
                  <a16:creationId xmlns:a16="http://schemas.microsoft.com/office/drawing/2014/main" id="{3623A620-A069-4159-ABF7-F94395978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1931"/>
              <a:ext cx="34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mk-MK" altLang="mk-MK" sz="28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страна</a:t>
              </a:r>
              <a:r>
                <a:rPr lang="sr-Latn-CS" altLang="mk-MK" dirty="0">
                  <a:sym typeface="Symbol" panose="05050102010706020507" pitchFamily="18" charset="2"/>
                </a:rPr>
                <a:t> </a:t>
              </a:r>
              <a:r>
                <a:rPr lang="sr-Latn-CS" altLang="mk-MK" sz="32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</a:t>
              </a:r>
              <a:r>
                <a:rPr lang="sr-Latn-CS" altLang="mk-MK" sz="24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mk-MK" altLang="mk-MK" sz="2400" dirty="0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висина на таа страна</a:t>
              </a:r>
              <a:endParaRPr lang="sr-Latn-CS" altLang="mk-MK" sz="2800" baseline="-25000" dirty="0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endParaRPr>
            </a:p>
          </p:txBody>
        </p:sp>
        <p:sp>
          <p:nvSpPr>
            <p:cNvPr id="7204" name="Text Box 36">
              <a:extLst>
                <a:ext uri="{FF2B5EF4-FFF2-40B4-BE49-F238E27FC236}">
                  <a16:creationId xmlns:a16="http://schemas.microsoft.com/office/drawing/2014/main" id="{D014A133-B343-45E6-B630-508D12AEC1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2" y="2205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altLang="mk-MK" sz="2800">
                  <a:solidFill>
                    <a:schemeClr val="accent2"/>
                  </a:solidFill>
                  <a:latin typeface="Comic Sans MS" panose="030F0702030302020204" pitchFamily="66" charset="0"/>
                </a:rPr>
                <a:t>2</a:t>
              </a:r>
              <a:endParaRPr lang="en-US" altLang="mk-MK" sz="2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7207" name="Text Box 39">
            <a:extLst>
              <a:ext uri="{FF2B5EF4-FFF2-40B4-BE49-F238E27FC236}">
                <a16:creationId xmlns:a16="http://schemas.microsoft.com/office/drawing/2014/main" id="{63D82E42-938E-486C-ABE3-BF2E573E4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4637088"/>
            <a:ext cx="8820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Вообичаено е да се користи првата формула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208" name="Text Box 40">
            <a:extLst>
              <a:ext uri="{FF2B5EF4-FFF2-40B4-BE49-F238E27FC236}">
                <a16:creationId xmlns:a16="http://schemas.microsoft.com/office/drawing/2014/main" id="{7EB9BCFB-0B4B-44B1-B920-484D73CED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5311776"/>
            <a:ext cx="8424863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mk-MK" altLang="mk-MK" sz="2600" dirty="0">
                <a:solidFill>
                  <a:schemeClr val="accent2"/>
                </a:solidFill>
                <a:latin typeface="Comic Sans MS" panose="030F0702030302020204" pitchFamily="66" charset="0"/>
              </a:rPr>
              <a:t>Другите две се исто така релевантни</a:t>
            </a:r>
            <a:endParaRPr lang="hr-HR" altLang="mk-MK" sz="2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10000"/>
              </a:spcBef>
            </a:pPr>
            <a:r>
              <a:rPr lang="hr-HR" altLang="mk-MK" sz="2600" dirty="0">
                <a:solidFill>
                  <a:schemeClr val="accent2"/>
                </a:solidFill>
                <a:latin typeface="Comic Sans MS" panose="030F0702030302020204" pitchFamily="66" charset="0"/>
              </a:rPr>
              <a:t>(</a:t>
            </a:r>
            <a:r>
              <a:rPr lang="mk-MK" altLang="mk-MK" sz="2600" dirty="0">
                <a:solidFill>
                  <a:schemeClr val="accent2"/>
                </a:solidFill>
                <a:latin typeface="Comic Sans MS" panose="030F0702030302020204" pitchFamily="66" charset="0"/>
              </a:rPr>
              <a:t>само со други обележувања</a:t>
            </a:r>
            <a:r>
              <a:rPr lang="hr-HR" altLang="mk-MK" sz="2600" dirty="0">
                <a:solidFill>
                  <a:schemeClr val="accent2"/>
                </a:solidFill>
                <a:latin typeface="Comic Sans MS" panose="030F0702030302020204" pitchFamily="66" charset="0"/>
              </a:rPr>
              <a:t>).</a:t>
            </a:r>
          </a:p>
        </p:txBody>
      </p:sp>
      <p:sp>
        <p:nvSpPr>
          <p:cNvPr id="7209" name="Text Box 41">
            <a:extLst>
              <a:ext uri="{FF2B5EF4-FFF2-40B4-BE49-F238E27FC236}">
                <a16:creationId xmlns:a16="http://schemas.microsoft.com/office/drawing/2014/main" id="{F34BD590-C048-4086-8E6F-8AD86F405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1273176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 sz="2800">
                <a:solidFill>
                  <a:srgbClr val="FF3300"/>
                </a:solidFill>
                <a:latin typeface="Comic Sans MS" panose="030F0702030302020204" pitchFamily="66" charset="0"/>
              </a:rPr>
              <a:t>P =</a:t>
            </a:r>
            <a:endParaRPr lang="en-US" altLang="mk-MK" sz="28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210" name="Group 42">
            <a:extLst>
              <a:ext uri="{FF2B5EF4-FFF2-40B4-BE49-F238E27FC236}">
                <a16:creationId xmlns:a16="http://schemas.microsoft.com/office/drawing/2014/main" id="{FB2DFEC4-B2F2-4A0A-A643-222D3665CBE6}"/>
              </a:ext>
            </a:extLst>
          </p:cNvPr>
          <p:cNvGrpSpPr>
            <a:grpSpLocks/>
          </p:cNvGrpSpPr>
          <p:nvPr/>
        </p:nvGrpSpPr>
        <p:grpSpPr bwMode="auto">
          <a:xfrm>
            <a:off x="2959100" y="965201"/>
            <a:ext cx="1081088" cy="1042988"/>
            <a:chOff x="994" y="1150"/>
            <a:chExt cx="681" cy="657"/>
          </a:xfrm>
        </p:grpSpPr>
        <p:sp>
          <p:nvSpPr>
            <p:cNvPr id="7211" name="Line 43">
              <a:extLst>
                <a:ext uri="{FF2B5EF4-FFF2-40B4-BE49-F238E27FC236}">
                  <a16:creationId xmlns:a16="http://schemas.microsoft.com/office/drawing/2014/main" id="{60D7647E-082C-431F-8F9E-E0902876CA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26"/>
              <a:ext cx="635" cy="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212" name="Text Box 44">
              <a:extLst>
                <a:ext uri="{FF2B5EF4-FFF2-40B4-BE49-F238E27FC236}">
                  <a16:creationId xmlns:a16="http://schemas.microsoft.com/office/drawing/2014/main" id="{9C9138A5-8A6C-4587-92EA-843A51184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" y="1150"/>
              <a:ext cx="6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altLang="mk-MK" sz="2800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a</a:t>
              </a:r>
              <a:r>
                <a:rPr lang="sr-Latn-CS" altLang="mk-MK" dirty="0">
                  <a:solidFill>
                    <a:srgbClr val="FF3300"/>
                  </a:solidFill>
                  <a:sym typeface="Symbol" panose="05050102010706020507" pitchFamily="18" charset="2"/>
                </a:rPr>
                <a:t> </a:t>
              </a:r>
              <a:r>
                <a:rPr lang="sr-Latn-CS" altLang="mk-MK" sz="3200" dirty="0">
                  <a:solidFill>
                    <a:srgbClr val="FF33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</a:t>
              </a:r>
              <a:r>
                <a:rPr lang="sr-Latn-CS" altLang="mk-MK" sz="2400" dirty="0">
                  <a:solidFill>
                    <a:srgbClr val="FF33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mk-MK" sz="2800" dirty="0">
                  <a:solidFill>
                    <a:srgbClr val="FF33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h</a:t>
              </a:r>
              <a:r>
                <a:rPr lang="sr-Latn-CS" altLang="mk-MK" sz="3200" baseline="-25000" dirty="0">
                  <a:solidFill>
                    <a:srgbClr val="FF33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</a:t>
              </a:r>
            </a:p>
          </p:txBody>
        </p:sp>
        <p:sp>
          <p:nvSpPr>
            <p:cNvPr id="7213" name="Text Box 45">
              <a:extLst>
                <a:ext uri="{FF2B5EF4-FFF2-40B4-BE49-F238E27FC236}">
                  <a16:creationId xmlns:a16="http://schemas.microsoft.com/office/drawing/2014/main" id="{C1AAC5F1-5BEB-4832-B558-B28B858A6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1480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altLang="mk-MK" sz="2800">
                  <a:solidFill>
                    <a:srgbClr val="FF3300"/>
                  </a:solidFill>
                  <a:latin typeface="Comic Sans MS" panose="030F0702030302020204" pitchFamily="66" charset="0"/>
                </a:rPr>
                <a:t>2</a:t>
              </a:r>
              <a:endParaRPr lang="en-US" altLang="mk-MK" sz="2800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7214" name="Rectangle 46">
            <a:extLst>
              <a:ext uri="{FF2B5EF4-FFF2-40B4-BE49-F238E27FC236}">
                <a16:creationId xmlns:a16="http://schemas.microsoft.com/office/drawing/2014/main" id="{6369CB54-E9CD-43C0-8D85-A127F4C17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981075"/>
            <a:ext cx="2232025" cy="1079500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215" name="Rectangle 47">
            <a:extLst>
              <a:ext uri="{FF2B5EF4-FFF2-40B4-BE49-F238E27FC236}">
                <a16:creationId xmlns:a16="http://schemas.microsoft.com/office/drawing/2014/main" id="{20CE9A8B-0045-4C9F-A27A-57F5ADE65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3141664"/>
            <a:ext cx="83534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mk-MK" altLang="mk-MK" sz="2700" dirty="0">
                <a:solidFill>
                  <a:schemeClr val="accent2"/>
                </a:solidFill>
                <a:latin typeface="Comic Sans MS" panose="030F0702030302020204" pitchFamily="66" charset="0"/>
              </a:rPr>
              <a:t>По која и формула да сметаме добиваме</a:t>
            </a:r>
            <a:endParaRPr lang="en-US" altLang="mk-MK" sz="27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7216" name="Rectangle 48">
            <a:extLst>
              <a:ext uri="{FF2B5EF4-FFF2-40B4-BE49-F238E27FC236}">
                <a16:creationId xmlns:a16="http://schemas.microsoft.com/office/drawing/2014/main" id="{EA5C98F0-F2C8-452D-BF8F-37161F3D2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3644901"/>
            <a:ext cx="26638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mk-MK" altLang="mk-MK" sz="2700" dirty="0">
                <a:solidFill>
                  <a:schemeClr val="accent2"/>
                </a:solidFill>
                <a:latin typeface="Comic Sans MS" panose="030F0702030302020204" pitchFamily="66" charset="0"/>
              </a:rPr>
              <a:t>ист резултат</a:t>
            </a:r>
            <a:r>
              <a:rPr lang="sr-Latn-CS" altLang="mk-MK" sz="2700" dirty="0">
                <a:solidFill>
                  <a:schemeClr val="accent2"/>
                </a:solidFill>
                <a:latin typeface="Comic Sans MS" panose="030F0702030302020204" pitchFamily="66" charset="0"/>
              </a:rPr>
              <a:t>!</a:t>
            </a:r>
            <a:endParaRPr lang="en-US" altLang="mk-MK" sz="27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7217" name="Rectangle 49">
            <a:extLst>
              <a:ext uri="{FF2B5EF4-FFF2-40B4-BE49-F238E27FC236}">
                <a16:creationId xmlns:a16="http://schemas.microsoft.com/office/drawing/2014/main" id="{56AA7E4A-073F-4B18-A01F-9C0D32378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569" y="2808149"/>
            <a:ext cx="83534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Во презентацијата видовме</a:t>
            </a:r>
            <a:r>
              <a:rPr lang="sr-Latn-CS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:</a:t>
            </a:r>
            <a:endParaRPr lang="en-US" altLang="mk-MK" sz="2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7218" name="Rectangle 50">
            <a:extLst>
              <a:ext uri="{FF2B5EF4-FFF2-40B4-BE49-F238E27FC236}">
                <a16:creationId xmlns:a16="http://schemas.microsoft.com/office/drawing/2014/main" id="{465D08CB-E5B7-42C3-A68C-DA643A769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9" y="2420939"/>
            <a:ext cx="8785225" cy="19446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219" name="Rectangle 51">
            <a:extLst>
              <a:ext uri="{FF2B5EF4-FFF2-40B4-BE49-F238E27FC236}">
                <a16:creationId xmlns:a16="http://schemas.microsoft.com/office/drawing/2014/main" id="{E04BE214-E21A-4DBA-995A-22A0945D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4" y="3181351"/>
            <a:ext cx="6624637" cy="12239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89" grpId="0"/>
      <p:bldP spid="7194" grpId="0"/>
      <p:bldP spid="7199" grpId="0"/>
      <p:bldP spid="7200" grpId="0"/>
      <p:bldP spid="7207" grpId="0"/>
      <p:bldP spid="7208" grpId="0"/>
      <p:bldP spid="7209" grpId="0"/>
      <p:bldP spid="7215" grpId="0"/>
      <p:bldP spid="7215" grpId="1"/>
      <p:bldP spid="7216" grpId="0"/>
      <p:bldP spid="7216" grpId="1"/>
      <p:bldP spid="7217" grpId="0"/>
      <p:bldP spid="721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40F919-647A-4651-830B-2EE15DB1497F}"/>
              </a:ext>
            </a:extLst>
          </p:cNvPr>
          <p:cNvSpPr/>
          <p:nvPr/>
        </p:nvSpPr>
        <p:spPr>
          <a:xfrm>
            <a:off x="4047813" y="2967335"/>
            <a:ext cx="409637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9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ТРАПЕЗ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3484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51AA114-3A5A-4669-9CCB-A0C4843C6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67437" y="1268414"/>
            <a:ext cx="5189675" cy="4321175"/>
          </a:xfrm>
        </p:spPr>
        <p:txBody>
          <a:bodyPr>
            <a:normAutofit fontScale="92500"/>
          </a:bodyPr>
          <a:lstStyle/>
          <a:p>
            <a:r>
              <a:rPr lang="mk-MK" altLang="mk-MK" b="1" dirty="0">
                <a:solidFill>
                  <a:srgbClr val="80008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Плоштината му изнесува</a:t>
            </a:r>
            <a:endParaRPr lang="sr-Latn-CS" altLang="mk-MK" b="1" dirty="0">
              <a:solidFill>
                <a:srgbClr val="800080"/>
              </a:solidFill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sr-Latn-CS" altLang="mk-MK" sz="1800" b="1" dirty="0">
                <a:solidFill>
                  <a:srgbClr val="80008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	(</a:t>
            </a:r>
            <a:r>
              <a:rPr lang="mk-MK" altLang="mk-MK" sz="1800" b="1" dirty="0">
                <a:solidFill>
                  <a:srgbClr val="80008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внимавај на обележувањата</a:t>
            </a:r>
            <a:r>
              <a:rPr lang="sr-Latn-CS" altLang="mk-MK" sz="1800" b="1" dirty="0">
                <a:solidFill>
                  <a:srgbClr val="80008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None/>
            </a:pPr>
            <a:r>
              <a:rPr lang="sr-Latn-CS" altLang="mk-MK" b="1" dirty="0">
                <a:solidFill>
                  <a:srgbClr val="800080"/>
                </a:solidFill>
                <a:latin typeface="Comic Sans MS" panose="030F0702030302020204" pitchFamily="66" charset="0"/>
              </a:rPr>
              <a:t>  P</a:t>
            </a:r>
            <a:r>
              <a:rPr lang="mk-MK" altLang="mk-MK" b="1" baseline="-25000" dirty="0">
                <a:solidFill>
                  <a:srgbClr val="800080"/>
                </a:solidFill>
                <a:latin typeface="Comic Sans MS" panose="030F0702030302020204" pitchFamily="66" charset="0"/>
              </a:rPr>
              <a:t>парал</a:t>
            </a:r>
            <a:r>
              <a:rPr lang="sr-Latn-CS" altLang="mk-MK" b="1" baseline="-25000" dirty="0">
                <a:solidFill>
                  <a:srgbClr val="800080"/>
                </a:solidFill>
                <a:latin typeface="Comic Sans MS" panose="030F0702030302020204" pitchFamily="66" charset="0"/>
              </a:rPr>
              <a:t>.</a:t>
            </a:r>
            <a:r>
              <a:rPr lang="sr-Latn-CS" altLang="mk-MK" sz="1600" b="1" dirty="0">
                <a:solidFill>
                  <a:srgbClr val="800080"/>
                </a:solidFill>
                <a:latin typeface="Comic Sans MS" panose="030F0702030302020204" pitchFamily="66" charset="0"/>
              </a:rPr>
              <a:t> </a:t>
            </a:r>
            <a:r>
              <a:rPr lang="sr-Latn-CS" altLang="mk-MK" b="1" dirty="0">
                <a:solidFill>
                  <a:srgbClr val="800080"/>
                </a:solidFill>
                <a:latin typeface="Comic Sans MS" panose="030F0702030302020204" pitchFamily="66" charset="0"/>
              </a:rPr>
              <a:t>=</a:t>
            </a:r>
            <a:r>
              <a:rPr lang="sr-Latn-CS" altLang="mk-MK" sz="1600" b="1" dirty="0">
                <a:solidFill>
                  <a:srgbClr val="800080"/>
                </a:solidFill>
                <a:latin typeface="Comic Sans MS" panose="030F0702030302020204" pitchFamily="66" charset="0"/>
              </a:rPr>
              <a:t> </a:t>
            </a:r>
            <a:r>
              <a:rPr lang="sr-Latn-CS" altLang="mk-MK" b="1" dirty="0">
                <a:solidFill>
                  <a:srgbClr val="800080"/>
                </a:solidFill>
                <a:latin typeface="Comic Sans MS" panose="030F0702030302020204" pitchFamily="66" charset="0"/>
              </a:rPr>
              <a:t>(a+</a:t>
            </a:r>
            <a:r>
              <a:rPr lang="en-US" altLang="mk-MK" b="1" dirty="0">
                <a:solidFill>
                  <a:srgbClr val="800080"/>
                </a:solidFill>
                <a:latin typeface="Comic Sans MS" panose="030F0702030302020204" pitchFamily="66" charset="0"/>
              </a:rPr>
              <a:t>b</a:t>
            </a:r>
            <a:r>
              <a:rPr lang="sr-Latn-CS" altLang="mk-MK" b="1" dirty="0">
                <a:solidFill>
                  <a:srgbClr val="800080"/>
                </a:solidFill>
                <a:latin typeface="Comic Sans MS" panose="030F0702030302020204" pitchFamily="66" charset="0"/>
              </a:rPr>
              <a:t>)</a:t>
            </a:r>
            <a:r>
              <a:rPr lang="en-US" altLang="mk-MK" b="1" dirty="0">
                <a:solidFill>
                  <a:srgbClr val="80008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·h</a:t>
            </a:r>
            <a:endParaRPr lang="sr-Latn-CS" altLang="mk-MK" b="1" dirty="0">
              <a:solidFill>
                <a:srgbClr val="80008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mk-MK" altLang="mk-MK" b="1" dirty="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Колкава е плоштината на почетниот трапез во однос на паралелограмот? </a:t>
            </a:r>
            <a:endParaRPr lang="sr-Latn-CS" altLang="mk-MK" b="1" dirty="0">
              <a:solidFill>
                <a:schemeClr val="accent2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mk-MK" altLang="mk-MK" b="1" dirty="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Дупло помала</a:t>
            </a:r>
            <a:r>
              <a:rPr lang="sr-Latn-CS" altLang="mk-MK" b="1" dirty="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!</a:t>
            </a:r>
          </a:p>
          <a:p>
            <a:r>
              <a:rPr lang="mk-MK" altLang="mk-MK" b="1" dirty="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Која е тогаш формулата за плоштината на трапезот? </a:t>
            </a:r>
            <a:endParaRPr lang="sr-Latn-CS" altLang="mk-MK" b="1" dirty="0">
              <a:solidFill>
                <a:schemeClr val="accent2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pSp>
        <p:nvGrpSpPr>
          <p:cNvPr id="46083" name="Group 3">
            <a:extLst>
              <a:ext uri="{FF2B5EF4-FFF2-40B4-BE49-F238E27FC236}">
                <a16:creationId xmlns:a16="http://schemas.microsoft.com/office/drawing/2014/main" id="{F25E095E-78A0-44AC-9A19-2509F17D500E}"/>
              </a:ext>
            </a:extLst>
          </p:cNvPr>
          <p:cNvGrpSpPr>
            <a:grpSpLocks/>
          </p:cNvGrpSpPr>
          <p:nvPr/>
        </p:nvGrpSpPr>
        <p:grpSpPr bwMode="auto">
          <a:xfrm>
            <a:off x="2063750" y="3500439"/>
            <a:ext cx="1982788" cy="915987"/>
            <a:chOff x="792" y="1773"/>
            <a:chExt cx="1249" cy="577"/>
          </a:xfrm>
        </p:grpSpPr>
        <p:sp>
          <p:nvSpPr>
            <p:cNvPr id="46084" name="Freeform 4">
              <a:extLst>
                <a:ext uri="{FF2B5EF4-FFF2-40B4-BE49-F238E27FC236}">
                  <a16:creationId xmlns:a16="http://schemas.microsoft.com/office/drawing/2014/main" id="{0DB9CAF1-8623-4F10-B89B-1BE766563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" y="1773"/>
              <a:ext cx="1249" cy="577"/>
            </a:xfrm>
            <a:custGeom>
              <a:avLst/>
              <a:gdLst>
                <a:gd name="T0" fmla="*/ 0 w 1249"/>
                <a:gd name="T1" fmla="*/ 576 h 577"/>
                <a:gd name="T2" fmla="*/ 1248 w 1249"/>
                <a:gd name="T3" fmla="*/ 576 h 577"/>
                <a:gd name="T4" fmla="*/ 960 w 1249"/>
                <a:gd name="T5" fmla="*/ 0 h 577"/>
                <a:gd name="T6" fmla="*/ 192 w 1249"/>
                <a:gd name="T7" fmla="*/ 0 h 577"/>
                <a:gd name="T8" fmla="*/ 0 w 1249"/>
                <a:gd name="T9" fmla="*/ 576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9" h="577">
                  <a:moveTo>
                    <a:pt x="0" y="576"/>
                  </a:moveTo>
                  <a:lnTo>
                    <a:pt x="1248" y="576"/>
                  </a:lnTo>
                  <a:lnTo>
                    <a:pt x="960" y="0"/>
                  </a:lnTo>
                  <a:lnTo>
                    <a:pt x="192" y="0"/>
                  </a:lnTo>
                  <a:lnTo>
                    <a:pt x="0" y="576"/>
                  </a:lnTo>
                </a:path>
              </a:pathLst>
            </a:custGeom>
            <a:solidFill>
              <a:srgbClr val="3399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46085" name="Line 5">
              <a:extLst>
                <a:ext uri="{FF2B5EF4-FFF2-40B4-BE49-F238E27FC236}">
                  <a16:creationId xmlns:a16="http://schemas.microsoft.com/office/drawing/2014/main" id="{1DF966F1-5448-4F99-94D5-22A75DF4D8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2" y="2349"/>
              <a:ext cx="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46086" name="Line 6">
              <a:extLst>
                <a:ext uri="{FF2B5EF4-FFF2-40B4-BE49-F238E27FC236}">
                  <a16:creationId xmlns:a16="http://schemas.microsoft.com/office/drawing/2014/main" id="{2D6FE91A-319D-4767-9101-A11AC90B41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2" y="1773"/>
              <a:ext cx="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</p:grpSp>
      <p:sp>
        <p:nvSpPr>
          <p:cNvPr id="46087" name="Text Box 7">
            <a:extLst>
              <a:ext uri="{FF2B5EF4-FFF2-40B4-BE49-F238E27FC236}">
                <a16:creationId xmlns:a16="http://schemas.microsoft.com/office/drawing/2014/main" id="{18107F14-5FC2-49B8-90DC-F01BE6D7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9" y="4411663"/>
            <a:ext cx="719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>
                <a:solidFill>
                  <a:schemeClr val="accent2"/>
                </a:solidFill>
              </a:rPr>
              <a:t>a</a:t>
            </a:r>
            <a:endParaRPr lang="en-US" altLang="mk-MK">
              <a:solidFill>
                <a:schemeClr val="accent2"/>
              </a:solidFill>
            </a:endParaRPr>
          </a:p>
        </p:txBody>
      </p:sp>
      <p:sp>
        <p:nvSpPr>
          <p:cNvPr id="46088" name="Text Box 8">
            <a:extLst>
              <a:ext uri="{FF2B5EF4-FFF2-40B4-BE49-F238E27FC236}">
                <a16:creationId xmlns:a16="http://schemas.microsoft.com/office/drawing/2014/main" id="{5A4BE8C9-A8FF-482E-A8EF-1CE3BAB5A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1" y="3068638"/>
            <a:ext cx="57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dirty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46089" name="Text Box 9">
            <a:extLst>
              <a:ext uri="{FF2B5EF4-FFF2-40B4-BE49-F238E27FC236}">
                <a16:creationId xmlns:a16="http://schemas.microsoft.com/office/drawing/2014/main" id="{097A3707-2DB2-4E1A-8399-A1737567B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6" y="4411663"/>
            <a:ext cx="57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dirty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46090" name="AutoShape 10">
            <a:extLst>
              <a:ext uri="{FF2B5EF4-FFF2-40B4-BE49-F238E27FC236}">
                <a16:creationId xmlns:a16="http://schemas.microsoft.com/office/drawing/2014/main" id="{511EA430-756D-4501-8890-E5DE4CF39A1C}"/>
              </a:ext>
            </a:extLst>
          </p:cNvPr>
          <p:cNvSpPr>
            <a:spLocks/>
          </p:cNvSpPr>
          <p:nvPr/>
        </p:nvSpPr>
        <p:spPr bwMode="auto">
          <a:xfrm rot="5400000">
            <a:off x="3467100" y="3349625"/>
            <a:ext cx="431800" cy="32385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46091" name="Text Box 11">
            <a:extLst>
              <a:ext uri="{FF2B5EF4-FFF2-40B4-BE49-F238E27FC236}">
                <a16:creationId xmlns:a16="http://schemas.microsoft.com/office/drawing/2014/main" id="{7D9AB881-1243-4C72-AD86-5222947AD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864" y="5084763"/>
            <a:ext cx="8651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 dirty="0">
                <a:solidFill>
                  <a:srgbClr val="FF0000"/>
                </a:solidFill>
              </a:rPr>
              <a:t>a+</a:t>
            </a:r>
            <a:r>
              <a:rPr lang="en-US" altLang="mk-MK" dirty="0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46148" name="Group 68">
            <a:extLst>
              <a:ext uri="{FF2B5EF4-FFF2-40B4-BE49-F238E27FC236}">
                <a16:creationId xmlns:a16="http://schemas.microsoft.com/office/drawing/2014/main" id="{06DCC8E2-30E1-4BAF-B516-93CE5BB43CED}"/>
              </a:ext>
            </a:extLst>
          </p:cNvPr>
          <p:cNvGrpSpPr>
            <a:grpSpLocks/>
          </p:cNvGrpSpPr>
          <p:nvPr/>
        </p:nvGrpSpPr>
        <p:grpSpPr bwMode="auto">
          <a:xfrm>
            <a:off x="2042357" y="5205970"/>
            <a:ext cx="2662237" cy="1227138"/>
            <a:chOff x="2110" y="3521"/>
            <a:chExt cx="1677" cy="773"/>
          </a:xfrm>
        </p:grpSpPr>
        <p:sp>
          <p:nvSpPr>
            <p:cNvPr id="46094" name="Line 14">
              <a:extLst>
                <a:ext uri="{FF2B5EF4-FFF2-40B4-BE49-F238E27FC236}">
                  <a16:creationId xmlns:a16="http://schemas.microsoft.com/office/drawing/2014/main" id="{426E1015-36C1-4826-8868-517193F6B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9" y="3929"/>
              <a:ext cx="10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46095" name="Text Box 15">
              <a:extLst>
                <a:ext uri="{FF2B5EF4-FFF2-40B4-BE49-F238E27FC236}">
                  <a16:creationId xmlns:a16="http://schemas.microsoft.com/office/drawing/2014/main" id="{C7EA8B71-0B8C-4CE4-A7BD-852712E8C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0" y="3745"/>
              <a:ext cx="58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r-Latn-CS" altLang="mk-MK" sz="3200">
                  <a:solidFill>
                    <a:srgbClr val="FF0000"/>
                  </a:solidFill>
                </a:rPr>
                <a:t>P =</a:t>
              </a:r>
              <a:endParaRPr lang="en-US" altLang="mk-MK" sz="3200">
                <a:solidFill>
                  <a:srgbClr val="FF0000"/>
                </a:solidFill>
              </a:endParaRPr>
            </a:p>
          </p:txBody>
        </p:sp>
        <p:sp>
          <p:nvSpPr>
            <p:cNvPr id="46096" name="Text Box 16">
              <a:extLst>
                <a:ext uri="{FF2B5EF4-FFF2-40B4-BE49-F238E27FC236}">
                  <a16:creationId xmlns:a16="http://schemas.microsoft.com/office/drawing/2014/main" id="{4CE22581-EBB3-4716-99DD-7DB6423A7C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3" y="3521"/>
              <a:ext cx="12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r-Latn-CS" altLang="mk-MK" sz="3200" dirty="0">
                  <a:solidFill>
                    <a:srgbClr val="FF0000"/>
                  </a:solidFill>
                </a:rPr>
                <a:t>(a</a:t>
              </a:r>
              <a:r>
                <a:rPr lang="sr-Latn-CS" altLang="mk-MK" dirty="0">
                  <a:solidFill>
                    <a:srgbClr val="FF0000"/>
                  </a:solidFill>
                </a:rPr>
                <a:t> </a:t>
              </a:r>
              <a:r>
                <a:rPr lang="sr-Latn-CS" altLang="mk-MK" sz="3200" dirty="0">
                  <a:solidFill>
                    <a:srgbClr val="FF0000"/>
                  </a:solidFill>
                </a:rPr>
                <a:t>+</a:t>
              </a:r>
              <a:r>
                <a:rPr lang="sr-Latn-CS" altLang="mk-MK" dirty="0">
                  <a:solidFill>
                    <a:srgbClr val="FF0000"/>
                  </a:solidFill>
                </a:rPr>
                <a:t> </a:t>
              </a:r>
              <a:r>
                <a:rPr lang="en-US" altLang="mk-MK" sz="3200" dirty="0">
                  <a:solidFill>
                    <a:srgbClr val="FF0000"/>
                  </a:solidFill>
                </a:rPr>
                <a:t>b</a:t>
              </a:r>
              <a:r>
                <a:rPr lang="sr-Latn-CS" altLang="mk-MK" dirty="0">
                  <a:solidFill>
                    <a:srgbClr val="FF0000"/>
                  </a:solidFill>
                </a:rPr>
                <a:t> </a:t>
              </a:r>
              <a:r>
                <a:rPr lang="sr-Latn-CS" altLang="mk-MK" sz="3200" dirty="0">
                  <a:solidFill>
                    <a:srgbClr val="FF0000"/>
                  </a:solidFill>
                </a:rPr>
                <a:t>)</a:t>
              </a:r>
              <a:r>
                <a:rPr lang="sr-Latn-CS" altLang="mk-MK" sz="1000" dirty="0">
                  <a:solidFill>
                    <a:srgbClr val="FF0000"/>
                  </a:solidFill>
                </a:rPr>
                <a:t> </a:t>
              </a:r>
              <a:r>
                <a:rPr lang="en-US" altLang="mk-MK" sz="3200" dirty="0">
                  <a:solidFill>
                    <a:srgbClr val="FF0000"/>
                  </a:solidFill>
                </a:rPr>
                <a:t>·</a:t>
              </a:r>
              <a:r>
                <a:rPr lang="hr-HR" altLang="mk-MK" sz="1000" dirty="0">
                  <a:solidFill>
                    <a:srgbClr val="FF0000"/>
                  </a:solidFill>
                </a:rPr>
                <a:t> </a:t>
              </a:r>
              <a:r>
                <a:rPr lang="en-US" altLang="mk-MK" sz="3200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46097" name="Text Box 17">
              <a:extLst>
                <a:ext uri="{FF2B5EF4-FFF2-40B4-BE49-F238E27FC236}">
                  <a16:creationId xmlns:a16="http://schemas.microsoft.com/office/drawing/2014/main" id="{BE9F2775-1B66-4CF2-9320-01A10E8D2A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" y="3929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r-Latn-CS" altLang="mk-MK" sz="3200">
                  <a:solidFill>
                    <a:srgbClr val="FF0000"/>
                  </a:solidFill>
                </a:rPr>
                <a:t>2</a:t>
              </a:r>
              <a:endParaRPr lang="en-US" altLang="mk-MK" sz="3200">
                <a:solidFill>
                  <a:srgbClr val="FF0000"/>
                </a:solidFill>
              </a:endParaRPr>
            </a:p>
          </p:txBody>
        </p:sp>
      </p:grpSp>
      <p:sp>
        <p:nvSpPr>
          <p:cNvPr id="46098" name="Text Box 18">
            <a:extLst>
              <a:ext uri="{FF2B5EF4-FFF2-40B4-BE49-F238E27FC236}">
                <a16:creationId xmlns:a16="http://schemas.microsoft.com/office/drawing/2014/main" id="{979A4FB8-457A-4649-B55F-F89B837BC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333375"/>
            <a:ext cx="37433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altLang="mk-MK" sz="3200" dirty="0">
                <a:solidFill>
                  <a:schemeClr val="accent2"/>
                </a:solidFill>
              </a:rPr>
              <a:t> </a:t>
            </a:r>
            <a:r>
              <a:rPr lang="mk-MK" altLang="mk-MK" sz="3200" dirty="0">
                <a:solidFill>
                  <a:schemeClr val="accent2"/>
                </a:solidFill>
              </a:rPr>
              <a:t>Да ги воочиме основите на трапезот </a:t>
            </a:r>
            <a:r>
              <a:rPr lang="sr-Latn-CS" altLang="mk-MK" sz="3200" i="1" dirty="0">
                <a:solidFill>
                  <a:schemeClr val="accent2"/>
                </a:solidFill>
              </a:rPr>
              <a:t>a</a:t>
            </a:r>
            <a:r>
              <a:rPr lang="sr-Latn-CS" altLang="mk-MK" sz="3200" dirty="0">
                <a:solidFill>
                  <a:schemeClr val="accent2"/>
                </a:solidFill>
              </a:rPr>
              <a:t> i </a:t>
            </a:r>
            <a:r>
              <a:rPr lang="en-US" altLang="mk-MK" sz="3200" i="1" dirty="0">
                <a:solidFill>
                  <a:schemeClr val="accent2"/>
                </a:solidFill>
              </a:rPr>
              <a:t>b</a:t>
            </a:r>
            <a:endParaRPr lang="sr-Latn-CS" altLang="mk-MK" sz="3200" i="1" dirty="0">
              <a:solidFill>
                <a:schemeClr val="accent2"/>
              </a:solidFill>
            </a:endParaRPr>
          </a:p>
        </p:txBody>
      </p:sp>
      <p:sp>
        <p:nvSpPr>
          <p:cNvPr id="46099" name="Text Box 19">
            <a:extLst>
              <a:ext uri="{FF2B5EF4-FFF2-40B4-BE49-F238E27FC236}">
                <a16:creationId xmlns:a16="http://schemas.microsoft.com/office/drawing/2014/main" id="{96E45962-9339-4986-A3C7-4C15EBCAD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1" y="4652963"/>
            <a:ext cx="57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>
                <a:solidFill>
                  <a:schemeClr val="accent2"/>
                </a:solidFill>
              </a:rPr>
              <a:t>?</a:t>
            </a:r>
            <a:endParaRPr lang="en-US" altLang="mk-MK">
              <a:solidFill>
                <a:schemeClr val="accent2"/>
              </a:solidFill>
            </a:endParaRPr>
          </a:p>
        </p:txBody>
      </p:sp>
      <p:sp>
        <p:nvSpPr>
          <p:cNvPr id="46100" name="Text Box 20">
            <a:extLst>
              <a:ext uri="{FF2B5EF4-FFF2-40B4-BE49-F238E27FC236}">
                <a16:creationId xmlns:a16="http://schemas.microsoft.com/office/drawing/2014/main" id="{435A10BA-2222-42B7-8BCB-99B7D3EB7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5247185"/>
            <a:ext cx="57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 dirty="0">
                <a:solidFill>
                  <a:srgbClr val="FF0000"/>
                </a:solidFill>
              </a:rPr>
              <a:t>?</a:t>
            </a:r>
            <a:endParaRPr lang="en-US" altLang="mk-MK" dirty="0">
              <a:solidFill>
                <a:srgbClr val="FF0000"/>
              </a:solidFill>
            </a:endParaRPr>
          </a:p>
        </p:txBody>
      </p:sp>
      <p:sp>
        <p:nvSpPr>
          <p:cNvPr id="46101" name="AutoShape 21">
            <a:extLst>
              <a:ext uri="{FF2B5EF4-FFF2-40B4-BE49-F238E27FC236}">
                <a16:creationId xmlns:a16="http://schemas.microsoft.com/office/drawing/2014/main" id="{9F8681E4-414A-4409-A166-898FDF81E8FC}"/>
              </a:ext>
            </a:extLst>
          </p:cNvPr>
          <p:cNvSpPr>
            <a:spLocks/>
          </p:cNvSpPr>
          <p:nvPr/>
        </p:nvSpPr>
        <p:spPr bwMode="auto">
          <a:xfrm rot="5400000">
            <a:off x="4574381" y="3991769"/>
            <a:ext cx="179388" cy="1187450"/>
          </a:xfrm>
          <a:prstGeom prst="rightBrace">
            <a:avLst>
              <a:gd name="adj1" fmla="val 55162"/>
              <a:gd name="adj2" fmla="val 50000"/>
            </a:avLst>
          </a:prstGeom>
          <a:noFill/>
          <a:ln w="222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46102" name="Rectangle 22">
            <a:extLst>
              <a:ext uri="{FF2B5EF4-FFF2-40B4-BE49-F238E27FC236}">
                <a16:creationId xmlns:a16="http://schemas.microsoft.com/office/drawing/2014/main" id="{4AA21CCD-8325-4CB4-99BB-630183A94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0926" y="188914"/>
            <a:ext cx="45370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mk-MK" altLang="mk-MK" sz="2800" dirty="0">
                <a:solidFill>
                  <a:srgbClr val="80008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Која фигура се доби</a:t>
            </a:r>
            <a:r>
              <a:rPr lang="sr-Latn-CS" altLang="mk-MK" sz="2800" dirty="0">
                <a:solidFill>
                  <a:srgbClr val="80008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?</a:t>
            </a:r>
          </a:p>
          <a:p>
            <a:r>
              <a:rPr lang="mk-MK" altLang="mk-MK" sz="2800" dirty="0">
                <a:solidFill>
                  <a:srgbClr val="80008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Паралелограм</a:t>
            </a:r>
            <a:r>
              <a:rPr lang="sr-Latn-CS" altLang="mk-MK" sz="2800" dirty="0">
                <a:solidFill>
                  <a:srgbClr val="80008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!</a:t>
            </a:r>
          </a:p>
        </p:txBody>
      </p:sp>
      <p:grpSp>
        <p:nvGrpSpPr>
          <p:cNvPr id="46103" name="Group 23">
            <a:extLst>
              <a:ext uri="{FF2B5EF4-FFF2-40B4-BE49-F238E27FC236}">
                <a16:creationId xmlns:a16="http://schemas.microsoft.com/office/drawing/2014/main" id="{B94F6B29-567A-41B3-9C8D-0B708C99673D}"/>
              </a:ext>
            </a:extLst>
          </p:cNvPr>
          <p:cNvGrpSpPr>
            <a:grpSpLocks/>
          </p:cNvGrpSpPr>
          <p:nvPr/>
        </p:nvGrpSpPr>
        <p:grpSpPr bwMode="auto">
          <a:xfrm>
            <a:off x="2092325" y="3492500"/>
            <a:ext cx="3494088" cy="915988"/>
            <a:chOff x="431" y="1434"/>
            <a:chExt cx="2201" cy="577"/>
          </a:xfrm>
        </p:grpSpPr>
        <p:grpSp>
          <p:nvGrpSpPr>
            <p:cNvPr id="46104" name="Group 24">
              <a:extLst>
                <a:ext uri="{FF2B5EF4-FFF2-40B4-BE49-F238E27FC236}">
                  <a16:creationId xmlns:a16="http://schemas.microsoft.com/office/drawing/2014/main" id="{0E15E81A-7278-4A3C-AA87-537DA0E774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1" y="1434"/>
              <a:ext cx="1249" cy="577"/>
              <a:chOff x="792" y="1773"/>
              <a:chExt cx="1249" cy="577"/>
            </a:xfrm>
          </p:grpSpPr>
          <p:sp>
            <p:nvSpPr>
              <p:cNvPr id="46105" name="Freeform 25">
                <a:extLst>
                  <a:ext uri="{FF2B5EF4-FFF2-40B4-BE49-F238E27FC236}">
                    <a16:creationId xmlns:a16="http://schemas.microsoft.com/office/drawing/2014/main" id="{CC8798C2-2002-4818-B07A-030A3A3F8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" y="1773"/>
                <a:ext cx="1249" cy="577"/>
              </a:xfrm>
              <a:custGeom>
                <a:avLst/>
                <a:gdLst>
                  <a:gd name="T0" fmla="*/ 0 w 1249"/>
                  <a:gd name="T1" fmla="*/ 576 h 577"/>
                  <a:gd name="T2" fmla="*/ 1248 w 1249"/>
                  <a:gd name="T3" fmla="*/ 576 h 577"/>
                  <a:gd name="T4" fmla="*/ 960 w 1249"/>
                  <a:gd name="T5" fmla="*/ 0 h 577"/>
                  <a:gd name="T6" fmla="*/ 192 w 1249"/>
                  <a:gd name="T7" fmla="*/ 0 h 577"/>
                  <a:gd name="T8" fmla="*/ 0 w 1249"/>
                  <a:gd name="T9" fmla="*/ 576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9" h="577">
                    <a:moveTo>
                      <a:pt x="0" y="576"/>
                    </a:moveTo>
                    <a:lnTo>
                      <a:pt x="1248" y="576"/>
                    </a:lnTo>
                    <a:lnTo>
                      <a:pt x="960" y="0"/>
                    </a:lnTo>
                    <a:lnTo>
                      <a:pt x="192" y="0"/>
                    </a:lnTo>
                    <a:lnTo>
                      <a:pt x="0" y="576"/>
                    </a:lnTo>
                  </a:path>
                </a:pathLst>
              </a:custGeom>
              <a:solidFill>
                <a:srgbClr val="6699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  <p:sp>
            <p:nvSpPr>
              <p:cNvPr id="46106" name="Line 26">
                <a:extLst>
                  <a:ext uri="{FF2B5EF4-FFF2-40B4-BE49-F238E27FC236}">
                    <a16:creationId xmlns:a16="http://schemas.microsoft.com/office/drawing/2014/main" id="{3D7A6FB2-F130-4824-B482-742FD232C8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2" y="2349"/>
                <a:ext cx="90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mk-MK"/>
              </a:p>
            </p:txBody>
          </p:sp>
          <p:sp>
            <p:nvSpPr>
              <p:cNvPr id="46107" name="Line 27">
                <a:extLst>
                  <a:ext uri="{FF2B5EF4-FFF2-40B4-BE49-F238E27FC236}">
                    <a16:creationId xmlns:a16="http://schemas.microsoft.com/office/drawing/2014/main" id="{FC9284DE-AA0A-45F3-B6BE-16291BA63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2" y="1773"/>
                <a:ext cx="90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mk-MK"/>
              </a:p>
            </p:txBody>
          </p:sp>
        </p:grpSp>
        <p:grpSp>
          <p:nvGrpSpPr>
            <p:cNvPr id="46108" name="Group 28">
              <a:extLst>
                <a:ext uri="{FF2B5EF4-FFF2-40B4-BE49-F238E27FC236}">
                  <a16:creationId xmlns:a16="http://schemas.microsoft.com/office/drawing/2014/main" id="{8A884CFD-6F44-48BC-954F-83D2E644184D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1383" y="1434"/>
              <a:ext cx="1249" cy="577"/>
              <a:chOff x="792" y="1773"/>
              <a:chExt cx="1249" cy="577"/>
            </a:xfrm>
          </p:grpSpPr>
          <p:sp>
            <p:nvSpPr>
              <p:cNvPr id="46109" name="Freeform 29">
                <a:extLst>
                  <a:ext uri="{FF2B5EF4-FFF2-40B4-BE49-F238E27FC236}">
                    <a16:creationId xmlns:a16="http://schemas.microsoft.com/office/drawing/2014/main" id="{745FE896-792D-4AB0-A1E9-3A75E2BFB5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" y="1773"/>
                <a:ext cx="1249" cy="577"/>
              </a:xfrm>
              <a:custGeom>
                <a:avLst/>
                <a:gdLst>
                  <a:gd name="T0" fmla="*/ 0 w 1249"/>
                  <a:gd name="T1" fmla="*/ 576 h 577"/>
                  <a:gd name="T2" fmla="*/ 1248 w 1249"/>
                  <a:gd name="T3" fmla="*/ 576 h 577"/>
                  <a:gd name="T4" fmla="*/ 960 w 1249"/>
                  <a:gd name="T5" fmla="*/ 0 h 577"/>
                  <a:gd name="T6" fmla="*/ 192 w 1249"/>
                  <a:gd name="T7" fmla="*/ 0 h 577"/>
                  <a:gd name="T8" fmla="*/ 0 w 1249"/>
                  <a:gd name="T9" fmla="*/ 576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9" h="577">
                    <a:moveTo>
                      <a:pt x="0" y="576"/>
                    </a:moveTo>
                    <a:lnTo>
                      <a:pt x="1248" y="576"/>
                    </a:lnTo>
                    <a:lnTo>
                      <a:pt x="960" y="0"/>
                    </a:lnTo>
                    <a:lnTo>
                      <a:pt x="192" y="0"/>
                    </a:lnTo>
                    <a:lnTo>
                      <a:pt x="0" y="576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  <p:sp>
            <p:nvSpPr>
              <p:cNvPr id="46110" name="Line 30">
                <a:extLst>
                  <a:ext uri="{FF2B5EF4-FFF2-40B4-BE49-F238E27FC236}">
                    <a16:creationId xmlns:a16="http://schemas.microsoft.com/office/drawing/2014/main" id="{D40A7BB2-8DE7-410B-9571-AE08CE4C62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2" y="2349"/>
                <a:ext cx="90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stealth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mk-MK"/>
              </a:p>
            </p:txBody>
          </p:sp>
          <p:sp>
            <p:nvSpPr>
              <p:cNvPr id="46111" name="Line 31">
                <a:extLst>
                  <a:ext uri="{FF2B5EF4-FFF2-40B4-BE49-F238E27FC236}">
                    <a16:creationId xmlns:a16="http://schemas.microsoft.com/office/drawing/2014/main" id="{7EB469E3-D1E7-4966-83A1-D36D528585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2" y="1773"/>
                <a:ext cx="90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stealth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mk-MK"/>
              </a:p>
            </p:txBody>
          </p:sp>
        </p:grpSp>
      </p:grpSp>
      <p:sp>
        <p:nvSpPr>
          <p:cNvPr id="46115" name="Text Box 35">
            <a:extLst>
              <a:ext uri="{FF2B5EF4-FFF2-40B4-BE49-F238E27FC236}">
                <a16:creationId xmlns:a16="http://schemas.microsoft.com/office/drawing/2014/main" id="{6659E609-ED80-43F3-A0C7-CC244C2D7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3740150"/>
            <a:ext cx="719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mk-MK" sz="1600" dirty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46116" name="Text Box 36">
            <a:extLst>
              <a:ext uri="{FF2B5EF4-FFF2-40B4-BE49-F238E27FC236}">
                <a16:creationId xmlns:a16="http://schemas.microsoft.com/office/drawing/2014/main" id="{7C5599F0-8169-41E1-89D5-6E9E39665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3740150"/>
            <a:ext cx="71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 sz="1600">
                <a:solidFill>
                  <a:schemeClr val="accent2"/>
                </a:solidFill>
              </a:rPr>
              <a:t>d</a:t>
            </a:r>
            <a:endParaRPr lang="en-US" altLang="mk-MK" sz="1600">
              <a:solidFill>
                <a:schemeClr val="accent2"/>
              </a:solidFill>
            </a:endParaRPr>
          </a:p>
        </p:txBody>
      </p:sp>
      <p:sp>
        <p:nvSpPr>
          <p:cNvPr id="46120" name="Rectangle 40">
            <a:extLst>
              <a:ext uri="{FF2B5EF4-FFF2-40B4-BE49-F238E27FC236}">
                <a16:creationId xmlns:a16="http://schemas.microsoft.com/office/drawing/2014/main" id="{D73320C2-0EA8-42A9-9EAB-A834D2B1D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5805489"/>
            <a:ext cx="17653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r-Latn-CS" altLang="mk-MK">
                <a:solidFill>
                  <a:schemeClr val="accent2"/>
                </a:solidFill>
                <a:latin typeface="Comic Sans MS" panose="030F0702030302020204" pitchFamily="66" charset="0"/>
              </a:rPr>
              <a:t>  P = ?</a:t>
            </a:r>
            <a:endParaRPr lang="en-US" altLang="mk-MK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122" name="Text Box 42">
            <a:extLst>
              <a:ext uri="{FF2B5EF4-FFF2-40B4-BE49-F238E27FC236}">
                <a16:creationId xmlns:a16="http://schemas.microsoft.com/office/drawing/2014/main" id="{1F57D95F-0833-445A-B6F9-570D97808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3043238"/>
            <a:ext cx="576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>
                <a:solidFill>
                  <a:schemeClr val="accent2"/>
                </a:solidFill>
              </a:rPr>
              <a:t>a</a:t>
            </a:r>
            <a:endParaRPr lang="en-US" altLang="mk-MK">
              <a:solidFill>
                <a:schemeClr val="accent2"/>
              </a:solidFill>
            </a:endParaRPr>
          </a:p>
        </p:txBody>
      </p:sp>
      <p:sp>
        <p:nvSpPr>
          <p:cNvPr id="46123" name="Text Box 43">
            <a:extLst>
              <a:ext uri="{FF2B5EF4-FFF2-40B4-BE49-F238E27FC236}">
                <a16:creationId xmlns:a16="http://schemas.microsoft.com/office/drawing/2014/main" id="{DF9D8EEB-F919-4DBF-8819-8D14EC0B0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1" y="2852738"/>
            <a:ext cx="576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>
                <a:solidFill>
                  <a:schemeClr val="accent2"/>
                </a:solidFill>
              </a:rPr>
              <a:t>?</a:t>
            </a:r>
            <a:endParaRPr lang="en-US" altLang="mk-MK">
              <a:solidFill>
                <a:schemeClr val="accent2"/>
              </a:solidFill>
            </a:endParaRPr>
          </a:p>
        </p:txBody>
      </p:sp>
      <p:sp>
        <p:nvSpPr>
          <p:cNvPr id="46124" name="AutoShape 44">
            <a:extLst>
              <a:ext uri="{FF2B5EF4-FFF2-40B4-BE49-F238E27FC236}">
                <a16:creationId xmlns:a16="http://schemas.microsoft.com/office/drawing/2014/main" id="{54998EDE-492E-42A1-9799-118F776C1DAA}"/>
              </a:ext>
            </a:extLst>
          </p:cNvPr>
          <p:cNvSpPr>
            <a:spLocks/>
          </p:cNvSpPr>
          <p:nvPr/>
        </p:nvSpPr>
        <p:spPr bwMode="auto">
          <a:xfrm rot="16200000">
            <a:off x="4511676" y="2420938"/>
            <a:ext cx="144462" cy="1871663"/>
          </a:xfrm>
          <a:prstGeom prst="rightBrace">
            <a:avLst>
              <a:gd name="adj1" fmla="val 107967"/>
              <a:gd name="adj2" fmla="val 50000"/>
            </a:avLst>
          </a:prstGeom>
          <a:noFill/>
          <a:ln w="222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grpSp>
        <p:nvGrpSpPr>
          <p:cNvPr id="46126" name="Group 46">
            <a:extLst>
              <a:ext uri="{FF2B5EF4-FFF2-40B4-BE49-F238E27FC236}">
                <a16:creationId xmlns:a16="http://schemas.microsoft.com/office/drawing/2014/main" id="{F0DC1236-6272-4A25-8D54-32B1B32BBE62}"/>
              </a:ext>
            </a:extLst>
          </p:cNvPr>
          <p:cNvGrpSpPr>
            <a:grpSpLocks/>
          </p:cNvGrpSpPr>
          <p:nvPr/>
        </p:nvGrpSpPr>
        <p:grpSpPr bwMode="auto">
          <a:xfrm>
            <a:off x="2071853" y="3509489"/>
            <a:ext cx="3473450" cy="881063"/>
            <a:chOff x="431" y="1434"/>
            <a:chExt cx="2201" cy="577"/>
          </a:xfrm>
        </p:grpSpPr>
        <p:grpSp>
          <p:nvGrpSpPr>
            <p:cNvPr id="46127" name="Group 47">
              <a:extLst>
                <a:ext uri="{FF2B5EF4-FFF2-40B4-BE49-F238E27FC236}">
                  <a16:creationId xmlns:a16="http://schemas.microsoft.com/office/drawing/2014/main" id="{57C0EE75-7D6E-4421-BB63-C9D3E71BF2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1" y="1434"/>
              <a:ext cx="1249" cy="577"/>
              <a:chOff x="792" y="1773"/>
              <a:chExt cx="1249" cy="577"/>
            </a:xfrm>
          </p:grpSpPr>
          <p:sp>
            <p:nvSpPr>
              <p:cNvPr id="46128" name="Freeform 48">
                <a:extLst>
                  <a:ext uri="{FF2B5EF4-FFF2-40B4-BE49-F238E27FC236}">
                    <a16:creationId xmlns:a16="http://schemas.microsoft.com/office/drawing/2014/main" id="{29C5A1B6-6BCE-491D-9E35-ABB90047F6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" y="1773"/>
                <a:ext cx="1249" cy="577"/>
              </a:xfrm>
              <a:custGeom>
                <a:avLst/>
                <a:gdLst>
                  <a:gd name="T0" fmla="*/ 0 w 1249"/>
                  <a:gd name="T1" fmla="*/ 576 h 577"/>
                  <a:gd name="T2" fmla="*/ 1248 w 1249"/>
                  <a:gd name="T3" fmla="*/ 576 h 577"/>
                  <a:gd name="T4" fmla="*/ 960 w 1249"/>
                  <a:gd name="T5" fmla="*/ 0 h 577"/>
                  <a:gd name="T6" fmla="*/ 192 w 1249"/>
                  <a:gd name="T7" fmla="*/ 0 h 577"/>
                  <a:gd name="T8" fmla="*/ 0 w 1249"/>
                  <a:gd name="T9" fmla="*/ 576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9" h="577">
                    <a:moveTo>
                      <a:pt x="0" y="576"/>
                    </a:moveTo>
                    <a:lnTo>
                      <a:pt x="1248" y="576"/>
                    </a:lnTo>
                    <a:lnTo>
                      <a:pt x="960" y="0"/>
                    </a:lnTo>
                    <a:lnTo>
                      <a:pt x="192" y="0"/>
                    </a:lnTo>
                    <a:lnTo>
                      <a:pt x="0" y="576"/>
                    </a:lnTo>
                  </a:path>
                </a:pathLst>
              </a:custGeom>
              <a:solidFill>
                <a:srgbClr val="99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990099">
                        <a:alpha val="50000"/>
                      </a:srgbClr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  <p:sp>
            <p:nvSpPr>
              <p:cNvPr id="46129" name="Line 49">
                <a:extLst>
                  <a:ext uri="{FF2B5EF4-FFF2-40B4-BE49-F238E27FC236}">
                    <a16:creationId xmlns:a16="http://schemas.microsoft.com/office/drawing/2014/main" id="{005F9774-CA34-42C5-99DF-EAB275F519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2" y="2349"/>
                <a:ext cx="90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990099">
                        <a:alpha val="50000"/>
                      </a:srgbClr>
                    </a:solidFill>
                    <a:round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mk-MK"/>
              </a:p>
            </p:txBody>
          </p:sp>
          <p:sp>
            <p:nvSpPr>
              <p:cNvPr id="46130" name="Line 50">
                <a:extLst>
                  <a:ext uri="{FF2B5EF4-FFF2-40B4-BE49-F238E27FC236}">
                    <a16:creationId xmlns:a16="http://schemas.microsoft.com/office/drawing/2014/main" id="{5D06931A-1288-47FD-B9DC-EE049FBF1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2" y="1773"/>
                <a:ext cx="90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990099">
                        <a:alpha val="50000"/>
                      </a:srgbClr>
                    </a:solidFill>
                    <a:round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mk-MK"/>
              </a:p>
            </p:txBody>
          </p:sp>
        </p:grpSp>
        <p:grpSp>
          <p:nvGrpSpPr>
            <p:cNvPr id="46131" name="Group 51">
              <a:extLst>
                <a:ext uri="{FF2B5EF4-FFF2-40B4-BE49-F238E27FC236}">
                  <a16:creationId xmlns:a16="http://schemas.microsoft.com/office/drawing/2014/main" id="{41A89983-74F5-4374-9819-44054CCB0808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1383" y="1434"/>
              <a:ext cx="1249" cy="577"/>
              <a:chOff x="792" y="1773"/>
              <a:chExt cx="1249" cy="577"/>
            </a:xfrm>
          </p:grpSpPr>
          <p:sp>
            <p:nvSpPr>
              <p:cNvPr id="46132" name="Freeform 52">
                <a:extLst>
                  <a:ext uri="{FF2B5EF4-FFF2-40B4-BE49-F238E27FC236}">
                    <a16:creationId xmlns:a16="http://schemas.microsoft.com/office/drawing/2014/main" id="{F5E18041-9E15-441C-BC06-BA6C1A923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" y="1773"/>
                <a:ext cx="1249" cy="577"/>
              </a:xfrm>
              <a:custGeom>
                <a:avLst/>
                <a:gdLst>
                  <a:gd name="T0" fmla="*/ 0 w 1249"/>
                  <a:gd name="T1" fmla="*/ 576 h 577"/>
                  <a:gd name="T2" fmla="*/ 1248 w 1249"/>
                  <a:gd name="T3" fmla="*/ 576 h 577"/>
                  <a:gd name="T4" fmla="*/ 960 w 1249"/>
                  <a:gd name="T5" fmla="*/ 0 h 577"/>
                  <a:gd name="T6" fmla="*/ 192 w 1249"/>
                  <a:gd name="T7" fmla="*/ 0 h 577"/>
                  <a:gd name="T8" fmla="*/ 0 w 1249"/>
                  <a:gd name="T9" fmla="*/ 576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9" h="577">
                    <a:moveTo>
                      <a:pt x="0" y="576"/>
                    </a:moveTo>
                    <a:lnTo>
                      <a:pt x="1248" y="576"/>
                    </a:lnTo>
                    <a:lnTo>
                      <a:pt x="960" y="0"/>
                    </a:lnTo>
                    <a:lnTo>
                      <a:pt x="192" y="0"/>
                    </a:lnTo>
                    <a:lnTo>
                      <a:pt x="0" y="576"/>
                    </a:lnTo>
                  </a:path>
                </a:pathLst>
              </a:custGeom>
              <a:solidFill>
                <a:srgbClr val="99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990099">
                        <a:alpha val="75000"/>
                      </a:srgbClr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  <p:sp>
            <p:nvSpPr>
              <p:cNvPr id="46133" name="Line 53">
                <a:extLst>
                  <a:ext uri="{FF2B5EF4-FFF2-40B4-BE49-F238E27FC236}">
                    <a16:creationId xmlns:a16="http://schemas.microsoft.com/office/drawing/2014/main" id="{1F48580C-8F7C-4627-9B5E-AB3386C2D8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2" y="2349"/>
                <a:ext cx="90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990099">
                        <a:alpha val="50000"/>
                      </a:srgbClr>
                    </a:solidFill>
                    <a:round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mk-MK"/>
              </a:p>
            </p:txBody>
          </p:sp>
          <p:sp>
            <p:nvSpPr>
              <p:cNvPr id="46134" name="Line 54">
                <a:extLst>
                  <a:ext uri="{FF2B5EF4-FFF2-40B4-BE49-F238E27FC236}">
                    <a16:creationId xmlns:a16="http://schemas.microsoft.com/office/drawing/2014/main" id="{EE762B54-5701-42BE-9C46-A5D987FCA8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2" y="1773"/>
                <a:ext cx="90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990099">
                        <a:alpha val="50000"/>
                      </a:srgbClr>
                    </a:solidFill>
                    <a:round/>
                    <a:headEnd type="none" w="sm" len="sm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mk-MK"/>
              </a:p>
            </p:txBody>
          </p:sp>
        </p:grpSp>
      </p:grpSp>
      <p:sp>
        <p:nvSpPr>
          <p:cNvPr id="46136" name="Text Box 56">
            <a:extLst>
              <a:ext uri="{FF2B5EF4-FFF2-40B4-BE49-F238E27FC236}">
                <a16:creationId xmlns:a16="http://schemas.microsoft.com/office/drawing/2014/main" id="{54381A76-441C-4D44-8FB1-DB1FC20A4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38179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 sz="1600">
                <a:solidFill>
                  <a:schemeClr val="accent2"/>
                </a:solidFill>
              </a:rPr>
              <a:t>d</a:t>
            </a:r>
            <a:endParaRPr lang="en-US" altLang="mk-MK" sz="1600">
              <a:solidFill>
                <a:schemeClr val="accent2"/>
              </a:solidFill>
            </a:endParaRPr>
          </a:p>
        </p:txBody>
      </p:sp>
      <p:sp>
        <p:nvSpPr>
          <p:cNvPr id="46137" name="Text Box 57">
            <a:extLst>
              <a:ext uri="{FF2B5EF4-FFF2-40B4-BE49-F238E27FC236}">
                <a16:creationId xmlns:a16="http://schemas.microsoft.com/office/drawing/2014/main" id="{57E43AB7-EAFC-46D3-B73C-9D1E99577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8" y="3860800"/>
            <a:ext cx="576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>
                <a:solidFill>
                  <a:schemeClr val="accent2"/>
                </a:solidFill>
              </a:rPr>
              <a:t>?</a:t>
            </a:r>
            <a:endParaRPr lang="en-US" altLang="mk-MK">
              <a:solidFill>
                <a:schemeClr val="accent2"/>
              </a:solidFill>
            </a:endParaRPr>
          </a:p>
        </p:txBody>
      </p:sp>
      <p:sp>
        <p:nvSpPr>
          <p:cNvPr id="46138" name="AutoShape 58">
            <a:extLst>
              <a:ext uri="{FF2B5EF4-FFF2-40B4-BE49-F238E27FC236}">
                <a16:creationId xmlns:a16="http://schemas.microsoft.com/office/drawing/2014/main" id="{2C68D95E-2F4C-4BFE-BE4C-8154983A61AE}"/>
              </a:ext>
            </a:extLst>
          </p:cNvPr>
          <p:cNvSpPr>
            <a:spLocks/>
          </p:cNvSpPr>
          <p:nvPr/>
        </p:nvSpPr>
        <p:spPr bwMode="auto">
          <a:xfrm rot="1140000">
            <a:off x="5505451" y="3565526"/>
            <a:ext cx="144463" cy="900113"/>
          </a:xfrm>
          <a:prstGeom prst="rightBrace">
            <a:avLst>
              <a:gd name="adj1" fmla="val 51923"/>
              <a:gd name="adj2" fmla="val 50000"/>
            </a:avLst>
          </a:prstGeom>
          <a:noFill/>
          <a:ln w="222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46139" name="Text Box 59">
            <a:extLst>
              <a:ext uri="{FF2B5EF4-FFF2-40B4-BE49-F238E27FC236}">
                <a16:creationId xmlns:a16="http://schemas.microsoft.com/office/drawing/2014/main" id="{21C91F0B-BAF1-49E1-8717-5516D1383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974" y="1839913"/>
            <a:ext cx="3743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mk-MK" altLang="mk-MK" sz="3200" dirty="0">
                <a:solidFill>
                  <a:schemeClr val="accent2"/>
                </a:solidFill>
              </a:rPr>
              <a:t>И висината </a:t>
            </a:r>
            <a:r>
              <a:rPr lang="en-US" altLang="mk-MK" sz="3200" dirty="0">
                <a:solidFill>
                  <a:schemeClr val="accent2"/>
                </a:solidFill>
              </a:rPr>
              <a:t>h</a:t>
            </a:r>
            <a:r>
              <a:rPr lang="sr-Latn-CS" altLang="mk-MK" sz="3200" i="1" dirty="0">
                <a:solidFill>
                  <a:schemeClr val="accent2"/>
                </a:solidFill>
              </a:rPr>
              <a:t>.</a:t>
            </a:r>
          </a:p>
        </p:txBody>
      </p:sp>
      <p:grpSp>
        <p:nvGrpSpPr>
          <p:cNvPr id="46151" name="Group 71">
            <a:extLst>
              <a:ext uri="{FF2B5EF4-FFF2-40B4-BE49-F238E27FC236}">
                <a16:creationId xmlns:a16="http://schemas.microsoft.com/office/drawing/2014/main" id="{5FB42B3E-70CC-43C5-BB49-413A0DCDBB51}"/>
              </a:ext>
            </a:extLst>
          </p:cNvPr>
          <p:cNvGrpSpPr>
            <a:grpSpLocks/>
          </p:cNvGrpSpPr>
          <p:nvPr/>
        </p:nvGrpSpPr>
        <p:grpSpPr bwMode="auto">
          <a:xfrm>
            <a:off x="2387600" y="3500439"/>
            <a:ext cx="469900" cy="917575"/>
            <a:chOff x="544" y="2205"/>
            <a:chExt cx="296" cy="578"/>
          </a:xfrm>
        </p:grpSpPr>
        <p:sp>
          <p:nvSpPr>
            <p:cNvPr id="46140" name="Line 60">
              <a:extLst>
                <a:ext uri="{FF2B5EF4-FFF2-40B4-BE49-F238E27FC236}">
                  <a16:creationId xmlns:a16="http://schemas.microsoft.com/office/drawing/2014/main" id="{715F8A55-3524-46E7-A9F5-BAED8EE8FE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" y="2205"/>
              <a:ext cx="1" cy="578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46141" name="Text Box 61">
              <a:extLst>
                <a:ext uri="{FF2B5EF4-FFF2-40B4-BE49-F238E27FC236}">
                  <a16:creationId xmlns:a16="http://schemas.microsoft.com/office/drawing/2014/main" id="{A2F0B081-4F08-497A-93C4-4FD526E10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2341"/>
              <a:ext cx="2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mk-MK" dirty="0">
                  <a:solidFill>
                    <a:schemeClr val="accent2"/>
                  </a:solidFill>
                </a:rPr>
                <a:t>h</a:t>
              </a:r>
            </a:p>
          </p:txBody>
        </p:sp>
        <p:grpSp>
          <p:nvGrpSpPr>
            <p:cNvPr id="46142" name="Group 62">
              <a:extLst>
                <a:ext uri="{FF2B5EF4-FFF2-40B4-BE49-F238E27FC236}">
                  <a16:creationId xmlns:a16="http://schemas.microsoft.com/office/drawing/2014/main" id="{95FF1A3D-DE0E-4037-8788-81887357447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54" y="2646"/>
              <a:ext cx="136" cy="136"/>
              <a:chOff x="1746" y="3203"/>
              <a:chExt cx="91" cy="91"/>
            </a:xfrm>
          </p:grpSpPr>
          <p:sp>
            <p:nvSpPr>
              <p:cNvPr id="46143" name="Line 63">
                <a:extLst>
                  <a:ext uri="{FF2B5EF4-FFF2-40B4-BE49-F238E27FC236}">
                    <a16:creationId xmlns:a16="http://schemas.microsoft.com/office/drawing/2014/main" id="{54F7C3BC-4A63-4D44-B7DE-5E35196E774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746" y="3203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  <p:sp>
            <p:nvSpPr>
              <p:cNvPr id="46144" name="Line 64">
                <a:extLst>
                  <a:ext uri="{FF2B5EF4-FFF2-40B4-BE49-F238E27FC236}">
                    <a16:creationId xmlns:a16="http://schemas.microsoft.com/office/drawing/2014/main" id="{FACC3B87-6BC1-4A1A-B943-BABD4A8563D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-5400000">
                <a:off x="1791" y="3249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</p:grpSp>
      <p:sp>
        <p:nvSpPr>
          <p:cNvPr id="46145" name="Oval 65">
            <a:extLst>
              <a:ext uri="{FF2B5EF4-FFF2-40B4-BE49-F238E27FC236}">
                <a16:creationId xmlns:a16="http://schemas.microsoft.com/office/drawing/2014/main" id="{3AD9F0E8-8897-4009-B18A-C1971D3EA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200" y="3141664"/>
            <a:ext cx="431800" cy="3587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46146" name="Oval 66">
            <a:extLst>
              <a:ext uri="{FF2B5EF4-FFF2-40B4-BE49-F238E27FC236}">
                <a16:creationId xmlns:a16="http://schemas.microsoft.com/office/drawing/2014/main" id="{8E9C799C-9197-4C5D-9D3B-FE5ACBF8D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4495801"/>
            <a:ext cx="431800" cy="3587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46147" name="Line 67">
            <a:extLst>
              <a:ext uri="{FF2B5EF4-FFF2-40B4-BE49-F238E27FC236}">
                <a16:creationId xmlns:a16="http://schemas.microsoft.com/office/drawing/2014/main" id="{E0E10D1C-EBF9-4C33-AEC6-D3B4384DF6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9464" y="4422775"/>
            <a:ext cx="32035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46149" name="Rectangle 69">
            <a:extLst>
              <a:ext uri="{FF2B5EF4-FFF2-40B4-BE49-F238E27FC236}">
                <a16:creationId xmlns:a16="http://schemas.microsoft.com/office/drawing/2014/main" id="{050FC331-F93A-43C9-A949-6398B15E1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5157788"/>
            <a:ext cx="3095625" cy="1270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46150" name="Text Box 70">
            <a:extLst>
              <a:ext uri="{FF2B5EF4-FFF2-40B4-BE49-F238E27FC236}">
                <a16:creationId xmlns:a16="http://schemas.microsoft.com/office/drawing/2014/main" id="{A9CE023C-28E6-4F42-B974-725B7D651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3428" y="4799912"/>
            <a:ext cx="53276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mk-MK" altLang="mk-MK" dirty="0">
                <a:solidFill>
                  <a:schemeClr val="accent2"/>
                </a:solidFill>
              </a:rPr>
              <a:t>Што се случи</a:t>
            </a:r>
            <a:r>
              <a:rPr lang="sr-Latn-CS" altLang="mk-MK" dirty="0">
                <a:solidFill>
                  <a:schemeClr val="accent2"/>
                </a:solidFill>
              </a:rPr>
              <a:t>...</a:t>
            </a:r>
            <a:r>
              <a:rPr lang="mk-MK" altLang="mk-MK" dirty="0">
                <a:solidFill>
                  <a:schemeClr val="accent2"/>
                </a:solidFill>
              </a:rPr>
              <a:t>?</a:t>
            </a:r>
            <a:endParaRPr lang="sr-Latn-CS" altLang="mk-MK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8" dur="2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1" dur="10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6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6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4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4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2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48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2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3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2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78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9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0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1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3" dur="1000"/>
                                        <p:tgtEl>
                                          <p:spTgt spid="4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46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/>
      <p:bldP spid="46089" grpId="1"/>
      <p:bldP spid="46091" grpId="0"/>
      <p:bldP spid="46091" grpId="1"/>
      <p:bldP spid="46098" grpId="0" uiExpand="1"/>
      <p:bldP spid="46099" grpId="0"/>
      <p:bldP spid="46100" grpId="0"/>
      <p:bldP spid="46115" grpId="0"/>
      <p:bldP spid="46115" grpId="1"/>
      <p:bldP spid="46116" grpId="0"/>
      <p:bldP spid="46116" grpId="1"/>
      <p:bldP spid="46120" grpId="0"/>
      <p:bldP spid="46120" grpId="1"/>
      <p:bldP spid="46122" grpId="0"/>
      <p:bldP spid="46122" grpId="1"/>
      <p:bldP spid="46123" grpId="0"/>
      <p:bldP spid="46136" grpId="0"/>
      <p:bldP spid="46136" grpId="1"/>
      <p:bldP spid="46137" grpId="0"/>
      <p:bldP spid="46139" grpId="0"/>
      <p:bldP spid="461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9774F4-20C7-4746-84D4-81AE62BFD2E0}"/>
              </a:ext>
            </a:extLst>
          </p:cNvPr>
          <p:cNvSpPr/>
          <p:nvPr/>
        </p:nvSpPr>
        <p:spPr>
          <a:xfrm>
            <a:off x="3728016" y="2967335"/>
            <a:ext cx="47359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Поздрав</a:t>
            </a:r>
            <a:endParaRPr lang="en-US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2E2944-16DC-41F8-9B5A-7F85377DB612}"/>
              </a:ext>
            </a:extLst>
          </p:cNvPr>
          <p:cNvSpPr/>
          <p:nvPr/>
        </p:nvSpPr>
        <p:spPr>
          <a:xfrm>
            <a:off x="4311054" y="1427292"/>
            <a:ext cx="3738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 здрав 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402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211295-3034-4AF8-92F4-147E46A1DF26}"/>
              </a:ext>
            </a:extLst>
          </p:cNvPr>
          <p:cNvSpPr/>
          <p:nvPr/>
        </p:nvSpPr>
        <p:spPr>
          <a:xfrm>
            <a:off x="2363680" y="2994631"/>
            <a:ext cx="776295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ПАРАЛЕЛОГРАМ</a:t>
            </a:r>
            <a:endParaRPr lang="en-US" sz="7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08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7AB3EC6C-FBF8-4553-AF71-5B07F0565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6489" y="4484689"/>
            <a:ext cx="2592387" cy="168592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86019" name="AutoShape 3">
            <a:extLst>
              <a:ext uri="{FF2B5EF4-FFF2-40B4-BE49-F238E27FC236}">
                <a16:creationId xmlns:a16="http://schemas.microsoft.com/office/drawing/2014/main" id="{41C1C5CA-0910-4818-859F-926027CF9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4484689"/>
            <a:ext cx="1439862" cy="1685925"/>
          </a:xfrm>
          <a:prstGeom prst="rtTriangle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86020" name="AutoShape 4">
            <a:extLst>
              <a:ext uri="{FF2B5EF4-FFF2-40B4-BE49-F238E27FC236}">
                <a16:creationId xmlns:a16="http://schemas.microsoft.com/office/drawing/2014/main" id="{58E7726F-C061-4F81-8FA6-292140CC965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14563" y="4484689"/>
            <a:ext cx="1439862" cy="1685925"/>
          </a:xfrm>
          <a:prstGeom prst="rtTriangle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86021" name="Line 5">
            <a:extLst>
              <a:ext uri="{FF2B5EF4-FFF2-40B4-BE49-F238E27FC236}">
                <a16:creationId xmlns:a16="http://schemas.microsoft.com/office/drawing/2014/main" id="{66CB5495-9E9A-4FFD-B2F0-798F90A0F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6169025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6022" name="Line 6">
            <a:extLst>
              <a:ext uri="{FF2B5EF4-FFF2-40B4-BE49-F238E27FC236}">
                <a16:creationId xmlns:a16="http://schemas.microsoft.com/office/drawing/2014/main" id="{90DCD6E6-2360-425D-BAB5-C6094F069C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44846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6023" name="Line 7">
            <a:extLst>
              <a:ext uri="{FF2B5EF4-FFF2-40B4-BE49-F238E27FC236}">
                <a16:creationId xmlns:a16="http://schemas.microsoft.com/office/drawing/2014/main" id="{73E52979-D930-42F0-B885-A2FFD040C98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208214" y="4484689"/>
            <a:ext cx="1450975" cy="169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6024" name="Line 8">
            <a:extLst>
              <a:ext uri="{FF2B5EF4-FFF2-40B4-BE49-F238E27FC236}">
                <a16:creationId xmlns:a16="http://schemas.microsoft.com/office/drawing/2014/main" id="{B4F75ECD-F239-4391-B2CB-A105C215CC39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229351" y="4484689"/>
            <a:ext cx="1450975" cy="169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6025" name="Line 9">
            <a:extLst>
              <a:ext uri="{FF2B5EF4-FFF2-40B4-BE49-F238E27FC236}">
                <a16:creationId xmlns:a16="http://schemas.microsoft.com/office/drawing/2014/main" id="{9CCB0A4E-619A-4D91-A62D-0012E50D8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8213" y="4484688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6026" name="Rectangle 10">
            <a:extLst>
              <a:ext uri="{FF2B5EF4-FFF2-40B4-BE49-F238E27FC236}">
                <a16:creationId xmlns:a16="http://schemas.microsoft.com/office/drawing/2014/main" id="{E5F0113E-7F2B-480C-8998-C1107FAA6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7050" y="4808539"/>
            <a:ext cx="17653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r-Latn-CS" altLang="mk-MK" sz="4000">
                <a:solidFill>
                  <a:srgbClr val="008000"/>
                </a:solidFill>
                <a:latin typeface="Comic Sans MS" panose="030F0702030302020204" pitchFamily="66" charset="0"/>
              </a:rPr>
              <a:t>  P = ?</a:t>
            </a:r>
            <a:endParaRPr lang="en-US" altLang="mk-MK" sz="400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027" name="Rectangle 11">
            <a:extLst>
              <a:ext uri="{FF2B5EF4-FFF2-40B4-BE49-F238E27FC236}">
                <a16:creationId xmlns:a16="http://schemas.microsoft.com/office/drawing/2014/main" id="{A8CCB3E2-D5F5-4DCF-8106-DE53A128F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11338" y="1"/>
            <a:ext cx="8748712" cy="3933825"/>
          </a:xfrm>
          <a:noFill/>
          <a:ln/>
        </p:spPr>
        <p:txBody>
          <a:bodyPr/>
          <a:lstStyle/>
          <a:p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Да ја разгледаме страната</a:t>
            </a:r>
            <a:r>
              <a:rPr lang="sr-Latn-C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 a.</a:t>
            </a:r>
          </a:p>
          <a:p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Нејзина соодветна висина е</a:t>
            </a:r>
            <a:r>
              <a:rPr lang="sr-Latn-C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U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h</a:t>
            </a:r>
            <a:r>
              <a:rPr lang="sr-Latn-CS" altLang="mk-MK" baseline="-25000" dirty="0">
                <a:solidFill>
                  <a:srgbClr val="008000"/>
                </a:solidFill>
                <a:latin typeface="Comic Sans MS" panose="030F0702030302020204" pitchFamily="66" charset="0"/>
              </a:rPr>
              <a:t>a </a:t>
            </a:r>
            <a:r>
              <a:rPr lang="sr-Latn-C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.</a:t>
            </a:r>
            <a:endParaRPr lang="en-US" altLang="mk-MK" dirty="0">
              <a:solidFill>
                <a:srgbClr val="008000"/>
              </a:solidFill>
              <a:latin typeface="Comic Sans MS" panose="030F0702030302020204" pitchFamily="66" charset="0"/>
            </a:endParaRPr>
          </a:p>
          <a:p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Аголот меѓу страната и висината е прав</a:t>
            </a:r>
            <a:r>
              <a:rPr lang="hr-HR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!</a:t>
            </a:r>
          </a:p>
          <a:p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Која фигура ја добивме</a:t>
            </a:r>
            <a:r>
              <a:rPr lang="hr-HR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?</a:t>
            </a:r>
          </a:p>
          <a:p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Колкава е неговата плоштина?</a:t>
            </a:r>
            <a:r>
              <a:rPr lang="hr-HR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 (</a:t>
            </a:r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Внимавај на означувањата</a:t>
            </a:r>
            <a:r>
              <a:rPr lang="hr-HR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!)</a:t>
            </a:r>
          </a:p>
          <a:p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Колкава е плоштината на паралелограмот</a:t>
            </a:r>
            <a:r>
              <a:rPr lang="hr-HR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?</a:t>
            </a:r>
            <a:endParaRPr lang="sr-Latn-CS" altLang="mk-MK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6028" name="Group 12">
            <a:extLst>
              <a:ext uri="{FF2B5EF4-FFF2-40B4-BE49-F238E27FC236}">
                <a16:creationId xmlns:a16="http://schemas.microsoft.com/office/drawing/2014/main" id="{D7212CF9-697F-4792-AB30-4396301E7E08}"/>
              </a:ext>
            </a:extLst>
          </p:cNvPr>
          <p:cNvGrpSpPr>
            <a:grpSpLocks/>
          </p:cNvGrpSpPr>
          <p:nvPr/>
        </p:nvGrpSpPr>
        <p:grpSpPr bwMode="auto">
          <a:xfrm>
            <a:off x="3648075" y="6159501"/>
            <a:ext cx="4032250" cy="582613"/>
            <a:chOff x="1338" y="3655"/>
            <a:chExt cx="2540" cy="367"/>
          </a:xfrm>
        </p:grpSpPr>
        <p:sp>
          <p:nvSpPr>
            <p:cNvPr id="86029" name="Line 13">
              <a:extLst>
                <a:ext uri="{FF2B5EF4-FFF2-40B4-BE49-F238E27FC236}">
                  <a16:creationId xmlns:a16="http://schemas.microsoft.com/office/drawing/2014/main" id="{356D8A87-43F0-49D8-8EEB-18965485C4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655"/>
              <a:ext cx="2540" cy="0"/>
            </a:xfrm>
            <a:prstGeom prst="line">
              <a:avLst/>
            </a:prstGeom>
            <a:noFill/>
            <a:ln w="66675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6030" name="Text Box 14">
              <a:extLst>
                <a:ext uri="{FF2B5EF4-FFF2-40B4-BE49-F238E27FC236}">
                  <a16:creationId xmlns:a16="http://schemas.microsoft.com/office/drawing/2014/main" id="{B91D1819-358A-4FFB-9162-C3C053EF78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3657"/>
              <a:ext cx="4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hr-HR" altLang="mk-MK" sz="3200">
                <a:solidFill>
                  <a:srgbClr val="008000"/>
                </a:solidFill>
              </a:endParaRPr>
            </a:p>
          </p:txBody>
        </p:sp>
      </p:grpSp>
      <p:grpSp>
        <p:nvGrpSpPr>
          <p:cNvPr id="86031" name="Group 15">
            <a:extLst>
              <a:ext uri="{FF2B5EF4-FFF2-40B4-BE49-F238E27FC236}">
                <a16:creationId xmlns:a16="http://schemas.microsoft.com/office/drawing/2014/main" id="{B0EA0795-B363-4E05-B7E6-E26AD68CED92}"/>
              </a:ext>
            </a:extLst>
          </p:cNvPr>
          <p:cNvGrpSpPr>
            <a:grpSpLocks/>
          </p:cNvGrpSpPr>
          <p:nvPr/>
        </p:nvGrpSpPr>
        <p:grpSpPr bwMode="auto">
          <a:xfrm>
            <a:off x="3648074" y="4478339"/>
            <a:ext cx="708025" cy="1684337"/>
            <a:chOff x="1338" y="2596"/>
            <a:chExt cx="446" cy="1061"/>
          </a:xfrm>
        </p:grpSpPr>
        <p:sp>
          <p:nvSpPr>
            <p:cNvPr id="86032" name="Line 16">
              <a:extLst>
                <a:ext uri="{FF2B5EF4-FFF2-40B4-BE49-F238E27FC236}">
                  <a16:creationId xmlns:a16="http://schemas.microsoft.com/office/drawing/2014/main" id="{1E1AFC73-29E7-41EC-89D1-50D82B9B6D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8" y="2596"/>
              <a:ext cx="0" cy="1061"/>
            </a:xfrm>
            <a:prstGeom prst="line">
              <a:avLst/>
            </a:prstGeom>
            <a:noFill/>
            <a:ln w="66675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6033" name="Text Box 17">
              <a:extLst>
                <a:ext uri="{FF2B5EF4-FFF2-40B4-BE49-F238E27FC236}">
                  <a16:creationId xmlns:a16="http://schemas.microsoft.com/office/drawing/2014/main" id="{DE22AF3B-6991-4E1F-84A2-AA188D753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2886"/>
              <a:ext cx="44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mk-MK" sz="4800" baseline="-25000" dirty="0">
                  <a:solidFill>
                    <a:srgbClr val="008000"/>
                  </a:solidFill>
                </a:rPr>
                <a:t>h</a:t>
              </a:r>
              <a:r>
                <a:rPr lang="sr-Latn-CS" altLang="mk-MK" sz="4800" baseline="-25000" dirty="0">
                  <a:solidFill>
                    <a:srgbClr val="008000"/>
                  </a:solidFill>
                </a:rPr>
                <a:t>a</a:t>
              </a:r>
              <a:endParaRPr lang="en-US" altLang="mk-MK" sz="48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86034" name="Group 18">
            <a:extLst>
              <a:ext uri="{FF2B5EF4-FFF2-40B4-BE49-F238E27FC236}">
                <a16:creationId xmlns:a16="http://schemas.microsoft.com/office/drawing/2014/main" id="{58E49E54-3C2E-4445-A797-986E484CCE6E}"/>
              </a:ext>
            </a:extLst>
          </p:cNvPr>
          <p:cNvGrpSpPr>
            <a:grpSpLocks/>
          </p:cNvGrpSpPr>
          <p:nvPr/>
        </p:nvGrpSpPr>
        <p:grpSpPr bwMode="auto">
          <a:xfrm>
            <a:off x="3648075" y="5889625"/>
            <a:ext cx="287338" cy="287338"/>
            <a:chOff x="1746" y="3203"/>
            <a:chExt cx="91" cy="91"/>
          </a:xfrm>
        </p:grpSpPr>
        <p:sp>
          <p:nvSpPr>
            <p:cNvPr id="86035" name="Line 19">
              <a:extLst>
                <a:ext uri="{FF2B5EF4-FFF2-40B4-BE49-F238E27FC236}">
                  <a16:creationId xmlns:a16="http://schemas.microsoft.com/office/drawing/2014/main" id="{B55E7BD7-59EA-443B-BC49-DE862D577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3203"/>
              <a:ext cx="91" cy="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6036" name="Line 20">
              <a:extLst>
                <a:ext uri="{FF2B5EF4-FFF2-40B4-BE49-F238E27FC236}">
                  <a16:creationId xmlns:a16="http://schemas.microsoft.com/office/drawing/2014/main" id="{0C27A1F3-B031-451F-A1B7-938D176931F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791" y="3249"/>
              <a:ext cx="91" cy="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86037" name="AutoShape 21">
            <a:extLst>
              <a:ext uri="{FF2B5EF4-FFF2-40B4-BE49-F238E27FC236}">
                <a16:creationId xmlns:a16="http://schemas.microsoft.com/office/drawing/2014/main" id="{96AAAEE0-FDCA-4302-AF29-3C2E577CCD3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193926" y="4479926"/>
            <a:ext cx="1439863" cy="1685925"/>
          </a:xfrm>
          <a:prstGeom prst="rtTriangle">
            <a:avLst/>
          </a:prstGeom>
          <a:solidFill>
            <a:srgbClr val="CC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86038" name="Rectangle 22">
            <a:extLst>
              <a:ext uri="{FF2B5EF4-FFF2-40B4-BE49-F238E27FC236}">
                <a16:creationId xmlns:a16="http://schemas.microsoft.com/office/drawing/2014/main" id="{D9976187-B98A-4193-AF90-A1DBB58BC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5137" y="1457752"/>
            <a:ext cx="37449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Правоаголник</a:t>
            </a:r>
            <a:r>
              <a:rPr lang="sr-Latn-C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!</a:t>
            </a:r>
            <a:endParaRPr lang="en-US" altLang="mk-MK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039" name="Rectangle 23">
            <a:extLst>
              <a:ext uri="{FF2B5EF4-FFF2-40B4-BE49-F238E27FC236}">
                <a16:creationId xmlns:a16="http://schemas.microsoft.com/office/drawing/2014/main" id="{30B8A657-3AD9-4D32-B5FF-50874A9DA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4879976"/>
            <a:ext cx="270033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r-Latn-CS" altLang="mk-MK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  P = a </a:t>
            </a:r>
            <a:r>
              <a:rPr lang="en-US" altLang="mk-MK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mk-MK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US" altLang="mk-MK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h</a:t>
            </a:r>
            <a:r>
              <a:rPr lang="hr-HR" altLang="mk-MK" sz="4000" baseline="-25000" dirty="0">
                <a:solidFill>
                  <a:srgbClr val="008000"/>
                </a:solidFill>
                <a:latin typeface="Comic Sans MS" panose="030F0702030302020204" pitchFamily="66" charset="0"/>
              </a:rPr>
              <a:t>a</a:t>
            </a:r>
            <a:endParaRPr lang="en-US" altLang="mk-MK" sz="4000" baseline="-25000" dirty="0">
              <a:solidFill>
                <a:srgbClr val="008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86042" name="Rectangle 26">
            <a:extLst>
              <a:ext uri="{FF2B5EF4-FFF2-40B4-BE49-F238E27FC236}">
                <a16:creationId xmlns:a16="http://schemas.microsoft.com/office/drawing/2014/main" id="{C65C0914-10E8-4599-BFDB-99AF71F35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051" y="4724400"/>
            <a:ext cx="2663825" cy="100965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86045" name="Text Box 29">
            <a:extLst>
              <a:ext uri="{FF2B5EF4-FFF2-40B4-BE49-F238E27FC236}">
                <a16:creationId xmlns:a16="http://schemas.microsoft.com/office/drawing/2014/main" id="{75C10241-1DF3-45D9-84F9-863F5E650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6092825"/>
            <a:ext cx="792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 sz="3200">
                <a:solidFill>
                  <a:srgbClr val="008000"/>
                </a:solidFill>
              </a:rPr>
              <a:t>a</a:t>
            </a:r>
            <a:endParaRPr lang="en-US" altLang="mk-MK" sz="3200">
              <a:solidFill>
                <a:srgbClr val="008000"/>
              </a:solidFill>
            </a:endParaRPr>
          </a:p>
        </p:txBody>
      </p:sp>
      <p:sp>
        <p:nvSpPr>
          <p:cNvPr id="86046" name="Text Box 30">
            <a:extLst>
              <a:ext uri="{FF2B5EF4-FFF2-40B4-BE49-F238E27FC236}">
                <a16:creationId xmlns:a16="http://schemas.microsoft.com/office/drawing/2014/main" id="{EFDDE813-FBC7-4E2C-B446-D60F0FE79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3929064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 sz="3200">
                <a:solidFill>
                  <a:srgbClr val="008000"/>
                </a:solidFill>
              </a:rPr>
              <a:t>a</a:t>
            </a:r>
            <a:endParaRPr lang="en-US" altLang="mk-MK" sz="3200">
              <a:solidFill>
                <a:srgbClr val="008000"/>
              </a:solidFill>
            </a:endParaRPr>
          </a:p>
        </p:txBody>
      </p:sp>
      <p:sp>
        <p:nvSpPr>
          <p:cNvPr id="86047" name="Text Box 31">
            <a:extLst>
              <a:ext uri="{FF2B5EF4-FFF2-40B4-BE49-F238E27FC236}">
                <a16:creationId xmlns:a16="http://schemas.microsoft.com/office/drawing/2014/main" id="{B5DAC065-EC7B-43E0-8B0F-18740904D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5141914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 sz="3200">
                <a:solidFill>
                  <a:srgbClr val="008000"/>
                </a:solidFill>
              </a:rPr>
              <a:t>b</a:t>
            </a:r>
            <a:endParaRPr lang="en-US" altLang="mk-MK" sz="3200" baseline="-25000">
              <a:solidFill>
                <a:srgbClr val="008000"/>
              </a:solidFill>
            </a:endParaRPr>
          </a:p>
        </p:txBody>
      </p:sp>
      <p:sp>
        <p:nvSpPr>
          <p:cNvPr id="86048" name="Text Box 32">
            <a:extLst>
              <a:ext uri="{FF2B5EF4-FFF2-40B4-BE49-F238E27FC236}">
                <a16:creationId xmlns:a16="http://schemas.microsoft.com/office/drawing/2014/main" id="{57E24572-3767-4F56-934A-F2EF43C6C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6" y="4941889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 sz="3200">
                <a:solidFill>
                  <a:srgbClr val="008000"/>
                </a:solidFill>
              </a:rPr>
              <a:t>b</a:t>
            </a:r>
            <a:endParaRPr lang="en-US" altLang="mk-MK" sz="3200" baseline="-2500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86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6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86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0.00625 C -0.01901 -0.08797 -0.03424 -0.1801 -0.00247 -0.24861 C 0.0293 -0.3176 0.1293 -0.41482 0.18776 -0.40625 C 0.24623 -0.39885 0.32461 -0.26667 0.34831 -0.19885 C 0.37253 -0.13125 0.33373 -0.03334 0.33086 -0.00093 " pathEditMode="relative" rAng="0" ptsTypes="AAAAA">
                                      <p:cBhvr>
                                        <p:cTn id="64" dur="20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96" y="-2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6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6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4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993 0.00092 C 0.47726 -0.03815 0.51493 -0.07699 0.48194 -0.12601 C 0.44896 -0.17503 0.32656 -0.29017 0.24253 -0.29295 C 0.15851 -0.29572 0.01753 -0.19214 -0.02274 -0.14289 C -0.06267 -0.09364 -0.00226 -0.02127 0.00156 0.00301 " pathEditMode="relative" rAng="0" ptsTypes="aaaaA">
                                      <p:cBhvr>
                                        <p:cTn id="104" dur="20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89" y="-14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/>
      <p:bldP spid="86026" grpId="1"/>
      <p:bldP spid="86038" grpId="0"/>
      <p:bldP spid="86039" grpId="0"/>
      <p:bldP spid="86039" grpId="1"/>
      <p:bldP spid="86046" grpId="0"/>
      <p:bldP spid="86046" grpId="1"/>
      <p:bldP spid="86047" grpId="0"/>
      <p:bldP spid="86047" grpId="1"/>
      <p:bldP spid="86048" grpId="0"/>
      <p:bldP spid="8604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5" name="Rectangle 11">
            <a:extLst>
              <a:ext uri="{FF2B5EF4-FFF2-40B4-BE49-F238E27FC236}">
                <a16:creationId xmlns:a16="http://schemas.microsoft.com/office/drawing/2014/main" id="{57EDD37D-BBCD-417D-95E9-7F955E0AD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11337" y="0"/>
            <a:ext cx="9884793" cy="2275942"/>
          </a:xfrm>
          <a:noFill/>
          <a:ln/>
        </p:spPr>
        <p:txBody>
          <a:bodyPr>
            <a:normAutofit fontScale="85000" lnSpcReduction="10000"/>
          </a:bodyPr>
          <a:lstStyle/>
          <a:p>
            <a:r>
              <a:rPr lang="sr-Latn-C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A </a:t>
            </a:r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што ако страната</a:t>
            </a:r>
            <a:r>
              <a:rPr lang="sr-Latn-C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 a </a:t>
            </a:r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ја замениме со страната </a:t>
            </a:r>
            <a:r>
              <a:rPr lang="sr-Latn-C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b?</a:t>
            </a:r>
          </a:p>
          <a:p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Соодветната висина врз страната</a:t>
            </a:r>
            <a:r>
              <a:rPr lang="sr-Latn-C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 b e </a:t>
            </a:r>
            <a:r>
              <a:rPr lang="en-U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h</a:t>
            </a:r>
            <a:r>
              <a:rPr lang="sr-Latn-CS" altLang="mk-MK" baseline="-25000" dirty="0">
                <a:solidFill>
                  <a:srgbClr val="008000"/>
                </a:solidFill>
                <a:latin typeface="Comic Sans MS" panose="030F0702030302020204" pitchFamily="66" charset="0"/>
              </a:rPr>
              <a:t>b</a:t>
            </a:r>
            <a:r>
              <a:rPr lang="sr-Latn-C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Аголот меѓу нив е</a:t>
            </a:r>
            <a:r>
              <a:rPr lang="sr-Latn-C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mk-MK" altLang="mk-MK" b="1" dirty="0">
                <a:solidFill>
                  <a:srgbClr val="008000"/>
                </a:solidFill>
                <a:latin typeface="Comic Sans MS" panose="030F0702030302020204" pitchFamily="66" charset="0"/>
              </a:rPr>
              <a:t>прав</a:t>
            </a:r>
            <a:r>
              <a:rPr lang="sr-Latn-CS" altLang="mk-MK" b="1" dirty="0">
                <a:solidFill>
                  <a:srgbClr val="008000"/>
                </a:solidFill>
                <a:latin typeface="Comic Sans MS" panose="030F0702030302020204" pitchFamily="66" charset="0"/>
              </a:rPr>
              <a:t>!</a:t>
            </a:r>
          </a:p>
          <a:p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Која фигура ја добивме</a:t>
            </a:r>
            <a:r>
              <a:rPr lang="hr-HR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?</a:t>
            </a:r>
          </a:p>
          <a:p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Колкава е неговата плоштина</a:t>
            </a:r>
            <a:r>
              <a:rPr lang="hr-HR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? (</a:t>
            </a:r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Внимавај на обележувањата</a:t>
            </a:r>
            <a:r>
              <a:rPr lang="hr-HR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!)</a:t>
            </a:r>
            <a:endParaRPr lang="sr-Latn-CS" altLang="mk-MK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8143" name="Rectangle 79">
            <a:extLst>
              <a:ext uri="{FF2B5EF4-FFF2-40B4-BE49-F238E27FC236}">
                <a16:creationId xmlns:a16="http://schemas.microsoft.com/office/drawing/2014/main" id="{FD6F266F-1EB6-4F72-9887-F5502ED28EB6}"/>
              </a:ext>
            </a:extLst>
          </p:cNvPr>
          <p:cNvSpPr>
            <a:spLocks noChangeArrowheads="1"/>
          </p:cNvSpPr>
          <p:nvPr/>
        </p:nvSpPr>
        <p:spPr bwMode="auto">
          <a:xfrm rot="3540000">
            <a:off x="3619501" y="3562351"/>
            <a:ext cx="504825" cy="24034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CC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88145" name="AutoShape 81">
            <a:extLst>
              <a:ext uri="{FF2B5EF4-FFF2-40B4-BE49-F238E27FC236}">
                <a16:creationId xmlns:a16="http://schemas.microsoft.com/office/drawing/2014/main" id="{5627F76F-4E69-4DFF-85AB-A261B2622B0E}"/>
              </a:ext>
            </a:extLst>
          </p:cNvPr>
          <p:cNvSpPr>
            <a:spLocks noChangeArrowheads="1"/>
          </p:cNvSpPr>
          <p:nvPr/>
        </p:nvSpPr>
        <p:spPr bwMode="auto">
          <a:xfrm rot="3540000" flipH="1">
            <a:off x="2670176" y="2746376"/>
            <a:ext cx="1439863" cy="2398713"/>
          </a:xfrm>
          <a:prstGeom prst="rtTriangle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88148" name="AutoShape 84">
            <a:extLst>
              <a:ext uri="{FF2B5EF4-FFF2-40B4-BE49-F238E27FC236}">
                <a16:creationId xmlns:a16="http://schemas.microsoft.com/office/drawing/2014/main" id="{264A36F9-4001-4BCF-85B3-E1F07BACBD62}"/>
              </a:ext>
            </a:extLst>
          </p:cNvPr>
          <p:cNvSpPr>
            <a:spLocks noChangeArrowheads="1"/>
          </p:cNvSpPr>
          <p:nvPr/>
        </p:nvSpPr>
        <p:spPr bwMode="auto">
          <a:xfrm rot="14340000" flipH="1">
            <a:off x="3578841" y="4438718"/>
            <a:ext cx="1523589" cy="2398712"/>
          </a:xfrm>
          <a:prstGeom prst="rtTriangle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CC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88151" name="Line 87">
            <a:extLst>
              <a:ext uri="{FF2B5EF4-FFF2-40B4-BE49-F238E27FC236}">
                <a16:creationId xmlns:a16="http://schemas.microsoft.com/office/drawing/2014/main" id="{22CE6E1C-9C02-4F35-8AEB-60E818D7C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314" y="3944938"/>
            <a:ext cx="2789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8152" name="Line 88">
            <a:extLst>
              <a:ext uri="{FF2B5EF4-FFF2-40B4-BE49-F238E27FC236}">
                <a16:creationId xmlns:a16="http://schemas.microsoft.com/office/drawing/2014/main" id="{7FEBDC4B-7781-47C1-8E62-78C929513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589588"/>
            <a:ext cx="2789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8153" name="Line 89">
            <a:extLst>
              <a:ext uri="{FF2B5EF4-FFF2-40B4-BE49-F238E27FC236}">
                <a16:creationId xmlns:a16="http://schemas.microsoft.com/office/drawing/2014/main" id="{1A3DEBF2-07AE-47BF-8E4F-A063E1036BFA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776789" y="3943351"/>
            <a:ext cx="974725" cy="163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8155" name="Line 91">
            <a:extLst>
              <a:ext uri="{FF2B5EF4-FFF2-40B4-BE49-F238E27FC236}">
                <a16:creationId xmlns:a16="http://schemas.microsoft.com/office/drawing/2014/main" id="{F61AD979-FDB2-4FD1-B625-FAE59C912E05}"/>
              </a:ext>
            </a:extLst>
          </p:cNvPr>
          <p:cNvSpPr>
            <a:spLocks noChangeShapeType="1"/>
          </p:cNvSpPr>
          <p:nvPr/>
        </p:nvSpPr>
        <p:spPr bwMode="auto">
          <a:xfrm rot="14340000">
            <a:off x="2599532" y="5380832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8156" name="Line 92">
            <a:extLst>
              <a:ext uri="{FF2B5EF4-FFF2-40B4-BE49-F238E27FC236}">
                <a16:creationId xmlns:a16="http://schemas.microsoft.com/office/drawing/2014/main" id="{25F34A60-C220-40E5-94FF-753C4442988B}"/>
              </a:ext>
            </a:extLst>
          </p:cNvPr>
          <p:cNvSpPr>
            <a:spLocks noChangeShapeType="1"/>
          </p:cNvSpPr>
          <p:nvPr/>
        </p:nvSpPr>
        <p:spPr bwMode="auto">
          <a:xfrm rot="14340000">
            <a:off x="1632744" y="455215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grpSp>
        <p:nvGrpSpPr>
          <p:cNvPr id="88159" name="Group 95">
            <a:extLst>
              <a:ext uri="{FF2B5EF4-FFF2-40B4-BE49-F238E27FC236}">
                <a16:creationId xmlns:a16="http://schemas.microsoft.com/office/drawing/2014/main" id="{8A7C3A45-CA4B-4497-9741-1251EA1511C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60976" y="3789363"/>
            <a:ext cx="727075" cy="1930400"/>
            <a:chOff x="2372" y="2496"/>
            <a:chExt cx="462" cy="1225"/>
          </a:xfrm>
        </p:grpSpPr>
        <p:sp>
          <p:nvSpPr>
            <p:cNvPr id="88157" name="Line 93">
              <a:extLst>
                <a:ext uri="{FF2B5EF4-FFF2-40B4-BE49-F238E27FC236}">
                  <a16:creationId xmlns:a16="http://schemas.microsoft.com/office/drawing/2014/main" id="{6E2E1D35-63CF-47C2-9A57-D505430AE65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4340000">
              <a:off x="1759" y="3109"/>
              <a:ext cx="1225" cy="0"/>
            </a:xfrm>
            <a:prstGeom prst="line">
              <a:avLst/>
            </a:prstGeom>
            <a:noFill/>
            <a:ln w="66675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8158" name="Text Box 94">
              <a:extLst>
                <a:ext uri="{FF2B5EF4-FFF2-40B4-BE49-F238E27FC236}">
                  <a16:creationId xmlns:a16="http://schemas.microsoft.com/office/drawing/2014/main" id="{0FD033B0-DD73-4FA9-AC18-765A2C03F60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6" y="2840"/>
              <a:ext cx="408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r-Latn-CS" altLang="mk-MK" sz="3200">
                  <a:solidFill>
                    <a:srgbClr val="008000"/>
                  </a:solidFill>
                </a:rPr>
                <a:t>b</a:t>
              </a:r>
              <a:endParaRPr lang="en-US" altLang="mk-MK" sz="3200">
                <a:solidFill>
                  <a:srgbClr val="008000"/>
                </a:solidFill>
              </a:endParaRPr>
            </a:p>
          </p:txBody>
        </p:sp>
      </p:grpSp>
      <p:grpSp>
        <p:nvGrpSpPr>
          <p:cNvPr id="88164" name="Group 100">
            <a:extLst>
              <a:ext uri="{FF2B5EF4-FFF2-40B4-BE49-F238E27FC236}">
                <a16:creationId xmlns:a16="http://schemas.microsoft.com/office/drawing/2014/main" id="{4B82AD26-F894-4356-BCE3-334DCEF6D412}"/>
              </a:ext>
            </a:extLst>
          </p:cNvPr>
          <p:cNvGrpSpPr>
            <a:grpSpLocks/>
          </p:cNvGrpSpPr>
          <p:nvPr/>
        </p:nvGrpSpPr>
        <p:grpSpPr bwMode="auto">
          <a:xfrm rot="8940000">
            <a:off x="4583114" y="4005264"/>
            <a:ext cx="287337" cy="287337"/>
            <a:chOff x="1746" y="3203"/>
            <a:chExt cx="91" cy="91"/>
          </a:xfrm>
        </p:grpSpPr>
        <p:sp>
          <p:nvSpPr>
            <p:cNvPr id="88165" name="Line 101">
              <a:extLst>
                <a:ext uri="{FF2B5EF4-FFF2-40B4-BE49-F238E27FC236}">
                  <a16:creationId xmlns:a16="http://schemas.microsoft.com/office/drawing/2014/main" id="{A52FAB56-8922-42AB-A823-4E2E0CE267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3203"/>
              <a:ext cx="91" cy="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8166" name="Line 102">
              <a:extLst>
                <a:ext uri="{FF2B5EF4-FFF2-40B4-BE49-F238E27FC236}">
                  <a16:creationId xmlns:a16="http://schemas.microsoft.com/office/drawing/2014/main" id="{3C1D900D-E58F-4531-8093-AA5338FF5B4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791" y="3249"/>
              <a:ext cx="91" cy="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88168" name="AutoShape 104">
            <a:extLst>
              <a:ext uri="{FF2B5EF4-FFF2-40B4-BE49-F238E27FC236}">
                <a16:creationId xmlns:a16="http://schemas.microsoft.com/office/drawing/2014/main" id="{A8028A5A-0320-4E5A-A56D-C16ACDD6216F}"/>
              </a:ext>
            </a:extLst>
          </p:cNvPr>
          <p:cNvSpPr>
            <a:spLocks noChangeArrowheads="1"/>
          </p:cNvSpPr>
          <p:nvPr/>
        </p:nvSpPr>
        <p:spPr bwMode="auto">
          <a:xfrm rot="3540000" flipH="1">
            <a:off x="2659063" y="2733676"/>
            <a:ext cx="1439863" cy="2398712"/>
          </a:xfrm>
          <a:prstGeom prst="rtTriangle">
            <a:avLst/>
          </a:prstGeom>
          <a:solidFill>
            <a:srgbClr val="CC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grpSp>
        <p:nvGrpSpPr>
          <p:cNvPr id="88163" name="Group 99">
            <a:extLst>
              <a:ext uri="{FF2B5EF4-FFF2-40B4-BE49-F238E27FC236}">
                <a16:creationId xmlns:a16="http://schemas.microsoft.com/office/drawing/2014/main" id="{5CD0D049-819A-4186-92DA-54097E6B4994}"/>
              </a:ext>
            </a:extLst>
          </p:cNvPr>
          <p:cNvGrpSpPr>
            <a:grpSpLocks/>
          </p:cNvGrpSpPr>
          <p:nvPr/>
        </p:nvGrpSpPr>
        <p:grpSpPr bwMode="auto">
          <a:xfrm>
            <a:off x="2552700" y="3986214"/>
            <a:ext cx="2400300" cy="579437"/>
            <a:chOff x="657" y="2611"/>
            <a:chExt cx="1512" cy="365"/>
          </a:xfrm>
        </p:grpSpPr>
        <p:sp>
          <p:nvSpPr>
            <p:cNvPr id="88160" name="Line 96">
              <a:extLst>
                <a:ext uri="{FF2B5EF4-FFF2-40B4-BE49-F238E27FC236}">
                  <a16:creationId xmlns:a16="http://schemas.microsoft.com/office/drawing/2014/main" id="{E8A161E5-3445-424E-9059-8EC03176B63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4340000">
              <a:off x="1413" y="2220"/>
              <a:ext cx="0" cy="1512"/>
            </a:xfrm>
            <a:prstGeom prst="line">
              <a:avLst/>
            </a:prstGeom>
            <a:noFill/>
            <a:ln w="66675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8161" name="Text Box 97">
              <a:extLst>
                <a:ext uri="{FF2B5EF4-FFF2-40B4-BE49-F238E27FC236}">
                  <a16:creationId xmlns:a16="http://schemas.microsoft.com/office/drawing/2014/main" id="{EF9353A9-EA8E-49A5-9849-E44D5C233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2611"/>
              <a:ext cx="54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r-Latn-CS" altLang="mk-MK" sz="3200">
                  <a:solidFill>
                    <a:srgbClr val="008000"/>
                  </a:solidFill>
                </a:rPr>
                <a:t>v</a:t>
              </a:r>
              <a:r>
                <a:rPr lang="sr-Latn-CS" altLang="mk-MK" sz="3200" baseline="-25000">
                  <a:solidFill>
                    <a:srgbClr val="008000"/>
                  </a:solidFill>
                </a:rPr>
                <a:t>b</a:t>
              </a:r>
              <a:endParaRPr lang="en-US" altLang="mk-MK" sz="3200">
                <a:solidFill>
                  <a:srgbClr val="008000"/>
                </a:solidFill>
              </a:endParaRPr>
            </a:p>
          </p:txBody>
        </p:sp>
      </p:grpSp>
      <p:sp>
        <p:nvSpPr>
          <p:cNvPr id="88167" name="Rectangle 103">
            <a:extLst>
              <a:ext uri="{FF2B5EF4-FFF2-40B4-BE49-F238E27FC236}">
                <a16:creationId xmlns:a16="http://schemas.microsoft.com/office/drawing/2014/main" id="{CD40A340-08A7-4652-B115-B8456D73E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75" y="5372101"/>
            <a:ext cx="17653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r-Latn-CS" altLang="mk-MK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  P = ?</a:t>
            </a:r>
            <a:endParaRPr lang="en-US" altLang="mk-MK" sz="4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169" name="Rectangle 105">
            <a:extLst>
              <a:ext uri="{FF2B5EF4-FFF2-40B4-BE49-F238E27FC236}">
                <a16:creationId xmlns:a16="http://schemas.microsoft.com/office/drawing/2014/main" id="{006EC757-4FFF-46DA-936D-CD6CDF20C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2205039"/>
            <a:ext cx="374491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Правоаголник</a:t>
            </a:r>
            <a:r>
              <a:rPr lang="sr-Latn-CS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!</a:t>
            </a:r>
            <a:endParaRPr lang="en-US" altLang="mk-MK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170" name="Rectangle 106">
            <a:extLst>
              <a:ext uri="{FF2B5EF4-FFF2-40B4-BE49-F238E27FC236}">
                <a16:creationId xmlns:a16="http://schemas.microsoft.com/office/drawing/2014/main" id="{8ADA8721-FA9E-4BE0-BCFE-18984AAD7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863" y="6060351"/>
            <a:ext cx="270033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r-Latn-CS" altLang="mk-MK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  P = b </a:t>
            </a:r>
            <a:r>
              <a:rPr lang="en-US" altLang="mk-MK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mk-MK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US" altLang="mk-MK" sz="4000" dirty="0">
                <a:solidFill>
                  <a:srgbClr val="008000"/>
                </a:solidFill>
                <a:latin typeface="Comic Sans MS" panose="030F0702030302020204" pitchFamily="66" charset="0"/>
              </a:rPr>
              <a:t>h</a:t>
            </a:r>
            <a:r>
              <a:rPr lang="hr-HR" altLang="mk-MK" sz="4000" baseline="-25000" dirty="0">
                <a:solidFill>
                  <a:srgbClr val="008000"/>
                </a:solidFill>
                <a:latin typeface="Comic Sans MS" panose="030F0702030302020204" pitchFamily="66" charset="0"/>
              </a:rPr>
              <a:t>b</a:t>
            </a:r>
            <a:endParaRPr lang="en-US" altLang="mk-MK" sz="4000" baseline="-25000" dirty="0">
              <a:solidFill>
                <a:srgbClr val="008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88171" name="Rectangle 107">
            <a:extLst>
              <a:ext uri="{FF2B5EF4-FFF2-40B4-BE49-F238E27FC236}">
                <a16:creationId xmlns:a16="http://schemas.microsoft.com/office/drawing/2014/main" id="{80F4CAEC-A5D7-4281-B8B9-2CBA3CDCF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1" y="3498851"/>
            <a:ext cx="3744913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86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666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465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mk-MK" altLang="mk-MK" dirty="0">
                <a:solidFill>
                  <a:srgbClr val="008000"/>
                </a:solidFill>
                <a:latin typeface="Comic Sans MS" panose="030F0702030302020204" pitchFamily="66" charset="0"/>
              </a:rPr>
              <a:t>Колкава е тогаш плоштината на првичниот паралелогрм? </a:t>
            </a:r>
            <a:endParaRPr lang="en-US" altLang="mk-MK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172" name="Rectangle 108">
            <a:extLst>
              <a:ext uri="{FF2B5EF4-FFF2-40B4-BE49-F238E27FC236}">
                <a16:creationId xmlns:a16="http://schemas.microsoft.com/office/drawing/2014/main" id="{9787C6B0-4C42-44B9-8DED-8B4F18CBF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75" y="5932126"/>
            <a:ext cx="2663825" cy="100965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88174" name="Text Box 110">
            <a:extLst>
              <a:ext uri="{FF2B5EF4-FFF2-40B4-BE49-F238E27FC236}">
                <a16:creationId xmlns:a16="http://schemas.microsoft.com/office/drawing/2014/main" id="{2935D3F6-FB6F-4619-BA74-6F58F9606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3354389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 sz="3200">
                <a:solidFill>
                  <a:srgbClr val="008000"/>
                </a:solidFill>
              </a:rPr>
              <a:t>a</a:t>
            </a:r>
            <a:endParaRPr lang="en-US" altLang="mk-MK" sz="3200">
              <a:solidFill>
                <a:srgbClr val="008000"/>
              </a:solidFill>
            </a:endParaRPr>
          </a:p>
        </p:txBody>
      </p:sp>
      <p:sp>
        <p:nvSpPr>
          <p:cNvPr id="88175" name="Text Box 111">
            <a:extLst>
              <a:ext uri="{FF2B5EF4-FFF2-40B4-BE49-F238E27FC236}">
                <a16:creationId xmlns:a16="http://schemas.microsoft.com/office/drawing/2014/main" id="{9E5FA734-26EC-4FFA-AE63-A743ADBA6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4497389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 sz="3200">
                <a:solidFill>
                  <a:srgbClr val="008000"/>
                </a:solidFill>
              </a:rPr>
              <a:t>b</a:t>
            </a:r>
            <a:endParaRPr lang="en-US" altLang="mk-MK" sz="3200" baseline="-25000">
              <a:solidFill>
                <a:srgbClr val="008000"/>
              </a:solidFill>
            </a:endParaRPr>
          </a:p>
        </p:txBody>
      </p:sp>
      <p:sp>
        <p:nvSpPr>
          <p:cNvPr id="88176" name="Text Box 112">
            <a:extLst>
              <a:ext uri="{FF2B5EF4-FFF2-40B4-BE49-F238E27FC236}">
                <a16:creationId xmlns:a16="http://schemas.microsoft.com/office/drawing/2014/main" id="{9D3AD1DF-05DC-4E6D-B937-E749EEBC5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480" y="5502285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 sz="3200" dirty="0">
                <a:solidFill>
                  <a:srgbClr val="008000"/>
                </a:solidFill>
              </a:rPr>
              <a:t>a</a:t>
            </a:r>
            <a:endParaRPr lang="en-US" altLang="mk-MK" sz="3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8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1000"/>
                                        <p:tgtEl>
                                          <p:spTgt spid="8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8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8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8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8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8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03 -0.00394 C -0.03541 -0.0412 -0.03854 -0.0787 -0.01862 -0.10926 C 0.00144 -0.14005 0.04727 -0.17176 0.08815 -0.18866 C 0.12917 -0.20556 0.18138 -0.21759 0.22709 -0.21111 C 0.27292 -0.2044 0.32631 -0.17894 0.36276 -0.14792 C 0.39935 -0.1169 0.42605 -0.06273 0.44584 -0.02407 C 0.46576 0.01458 0.47917 0.04537 0.48138 0.08333 C 0.4836 0.1213 0.47787 0.16435 0.45951 0.20324 C 0.44115 0.24213 0.4155 0.29421 0.37136 0.3169 C 0.32722 0.33958 0.23972 0.34421 0.19506 0.33912 C 0.15039 0.33403 0.12266 0.30278 0.10352 0.28634 C 0.08412 0.26968 0.08308 0.24676 0.07969 0.23981 " pathEditMode="relative" rAng="0" ptsTypes="AAAAAAAAAAAA">
                                      <p:cBhvr>
                                        <p:cTn id="71" dur="2000" fill="hold"/>
                                        <p:tgtEl>
                                          <p:spTgt spid="88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60" y="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8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8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8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8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3.95833E-6 -0.07222 " pathEditMode="relative" rAng="0" ptsTypes="AA">
                                      <p:cBhvr>
                                        <p:cTn id="10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8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8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8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84 0.23565 C 0.11732 0.25417 0.11992 0.27292 0.13242 0.29028 C 0.14492 0.30764 0.15859 0.32917 0.18945 0.34051 C 0.22044 0.35185 0.27669 0.36412 0.31797 0.35741 C 0.35925 0.35069 0.40768 0.33079 0.43685 0.30046 C 0.46641 0.27037 0.48307 0.21551 0.49414 0.17454 C 0.50508 0.13356 0.50755 0.09491 0.50195 0.05486 C 0.49662 0.01458 0.48047 -0.02986 0.46081 -0.06736 C 0.44128 -0.10486 0.41432 -0.14491 0.38451 -0.17037 C 0.35482 -0.1956 0.32435 -0.21181 0.28151 -0.21875 C 0.23867 -0.22546 0.16537 -0.22338 0.12747 -0.2125 C 0.08971 -0.20162 0.07474 -0.17292 0.05456 -0.15347 C 0.03451 -0.13426 0.01589 -0.11597 0.0069 -0.09699 C -0.00221 -0.07755 0.00013 -0.05208 0.00065 -0.03796 C 0.00117 -0.02384 0.0056 -0.01829 0.01016 -0.01273 " pathEditMode="relative" rAng="0" ptsTypes="AAAAAAAAAAAAAAA">
                                      <p:cBhvr>
                                        <p:cTn id="111" dur="2000" fill="hold"/>
                                        <p:tgtEl>
                                          <p:spTgt spid="88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67" grpId="0"/>
      <p:bldP spid="88167" grpId="1"/>
      <p:bldP spid="88169" grpId="0"/>
      <p:bldP spid="88170" grpId="0"/>
      <p:bldP spid="88170" grpId="1"/>
      <p:bldP spid="88171" grpId="0"/>
      <p:bldP spid="88174" grpId="0"/>
      <p:bldP spid="88175" grpId="0"/>
      <p:bldP spid="88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5">
            <a:extLst>
              <a:ext uri="{FF2B5EF4-FFF2-40B4-BE49-F238E27FC236}">
                <a16:creationId xmlns:a16="http://schemas.microsoft.com/office/drawing/2014/main" id="{A82B97C9-7430-44A6-BBB6-95640A562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951" y="260350"/>
            <a:ext cx="8748713" cy="692150"/>
          </a:xfrm>
          <a:noFill/>
          <a:ln/>
        </p:spPr>
        <p:txBody>
          <a:bodyPr/>
          <a:lstStyle/>
          <a:p>
            <a:pPr marL="0" indent="0" algn="ctr">
              <a:buNone/>
            </a:pPr>
            <a:r>
              <a:rPr lang="mk-MK" altLang="mk-MK" u="sng" dirty="0">
                <a:solidFill>
                  <a:srgbClr val="008000"/>
                </a:solidFill>
                <a:latin typeface="Comic Sans MS" panose="030F0702030302020204" pitchFamily="66" charset="0"/>
              </a:rPr>
              <a:t>ПАРАЛЕЛОГРАМ</a:t>
            </a:r>
            <a:endParaRPr lang="sr-Latn-CS" altLang="mk-MK" u="sng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3210" name="AutoShape 26">
            <a:extLst>
              <a:ext uri="{FF2B5EF4-FFF2-40B4-BE49-F238E27FC236}">
                <a16:creationId xmlns:a16="http://schemas.microsoft.com/office/drawing/2014/main" id="{4479FB3D-E64C-4C81-AA45-7F717DCD085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51337" y="1341438"/>
            <a:ext cx="3243924" cy="1295400"/>
          </a:xfrm>
          <a:prstGeom prst="parallelogram">
            <a:avLst>
              <a:gd name="adj" fmla="val 62531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93212" name="Line 28">
            <a:extLst>
              <a:ext uri="{FF2B5EF4-FFF2-40B4-BE49-F238E27FC236}">
                <a16:creationId xmlns:a16="http://schemas.microsoft.com/office/drawing/2014/main" id="{54761326-EC75-4470-9119-21CD8E17D7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2238" y="2636838"/>
            <a:ext cx="2411412" cy="0"/>
          </a:xfrm>
          <a:prstGeom prst="line">
            <a:avLst/>
          </a:prstGeom>
          <a:noFill/>
          <a:ln w="66675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93213" name="Text Box 29">
            <a:extLst>
              <a:ext uri="{FF2B5EF4-FFF2-40B4-BE49-F238E27FC236}">
                <a16:creationId xmlns:a16="http://schemas.microsoft.com/office/drawing/2014/main" id="{6024A286-7A53-4080-9C93-DEACDBC50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4563" y="2549526"/>
            <a:ext cx="792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altLang="mk-MK" sz="2800">
                <a:solidFill>
                  <a:srgbClr val="008000"/>
                </a:solidFill>
              </a:rPr>
              <a:t>a</a:t>
            </a:r>
            <a:endParaRPr lang="en-US" altLang="mk-MK" sz="2800">
              <a:solidFill>
                <a:srgbClr val="008000"/>
              </a:solidFill>
            </a:endParaRPr>
          </a:p>
        </p:txBody>
      </p:sp>
      <p:sp>
        <p:nvSpPr>
          <p:cNvPr id="93215" name="Line 31">
            <a:extLst>
              <a:ext uri="{FF2B5EF4-FFF2-40B4-BE49-F238E27FC236}">
                <a16:creationId xmlns:a16="http://schemas.microsoft.com/office/drawing/2014/main" id="{8E568E4D-D8EA-4596-A41C-4C65C7AE8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3825" y="1341439"/>
            <a:ext cx="0" cy="1323975"/>
          </a:xfrm>
          <a:prstGeom prst="line">
            <a:avLst/>
          </a:prstGeom>
          <a:noFill/>
          <a:ln w="66675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93216" name="Text Box 32">
            <a:extLst>
              <a:ext uri="{FF2B5EF4-FFF2-40B4-BE49-F238E27FC236}">
                <a16:creationId xmlns:a16="http://schemas.microsoft.com/office/drawing/2014/main" id="{6112FD91-6F5F-44B7-9538-5E45245AA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541463"/>
            <a:ext cx="8651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sz="2800" dirty="0">
                <a:solidFill>
                  <a:srgbClr val="008000"/>
                </a:solidFill>
              </a:rPr>
              <a:t>h</a:t>
            </a:r>
            <a:r>
              <a:rPr lang="sr-Latn-CS" altLang="mk-MK" sz="2800" baseline="-25000" dirty="0">
                <a:solidFill>
                  <a:srgbClr val="008000"/>
                </a:solidFill>
              </a:rPr>
              <a:t>a</a:t>
            </a:r>
            <a:endParaRPr lang="en-US" altLang="mk-MK" sz="2800" dirty="0">
              <a:solidFill>
                <a:srgbClr val="008000"/>
              </a:solidFill>
            </a:endParaRPr>
          </a:p>
        </p:txBody>
      </p:sp>
      <p:sp>
        <p:nvSpPr>
          <p:cNvPr id="93219" name="Text Box 35">
            <a:extLst>
              <a:ext uri="{FF2B5EF4-FFF2-40B4-BE49-F238E27FC236}">
                <a16:creationId xmlns:a16="http://schemas.microsoft.com/office/drawing/2014/main" id="{CFDB8748-4294-4455-A313-C992DD475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3270251"/>
            <a:ext cx="776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mk-MK" sz="2800">
                <a:solidFill>
                  <a:srgbClr val="008000"/>
                </a:solidFill>
              </a:rPr>
              <a:t>P</a:t>
            </a:r>
            <a:r>
              <a:rPr lang="hr-HR" altLang="mk-MK">
                <a:solidFill>
                  <a:srgbClr val="008000"/>
                </a:solidFill>
              </a:rPr>
              <a:t> </a:t>
            </a:r>
            <a:r>
              <a:rPr lang="hr-HR" altLang="mk-MK" sz="280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93220" name="Text Box 36">
            <a:extLst>
              <a:ext uri="{FF2B5EF4-FFF2-40B4-BE49-F238E27FC236}">
                <a16:creationId xmlns:a16="http://schemas.microsoft.com/office/drawing/2014/main" id="{9C48B77E-0C4C-4110-BA1B-0A2E7556A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3265488"/>
            <a:ext cx="1208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mk-MK" sz="2800" dirty="0">
                <a:solidFill>
                  <a:srgbClr val="008000"/>
                </a:solidFill>
              </a:rPr>
              <a:t>a</a:t>
            </a:r>
            <a:r>
              <a:rPr lang="en-US" altLang="mk-MK" sz="2800" dirty="0">
                <a:solidFill>
                  <a:srgbClr val="008000"/>
                </a:solidFill>
              </a:rPr>
              <a:t>·h</a:t>
            </a:r>
            <a:r>
              <a:rPr lang="hr-HR" altLang="mk-MK" sz="2800" baseline="-25000" dirty="0">
                <a:solidFill>
                  <a:srgbClr val="008000"/>
                </a:solidFill>
              </a:rPr>
              <a:t>a</a:t>
            </a:r>
            <a:endParaRPr lang="en-US" altLang="mk-MK" sz="2800" baseline="-25000" dirty="0">
              <a:solidFill>
                <a:srgbClr val="008000"/>
              </a:solidFill>
            </a:endParaRPr>
          </a:p>
        </p:txBody>
      </p:sp>
      <p:grpSp>
        <p:nvGrpSpPr>
          <p:cNvPr id="93221" name="Group 37">
            <a:extLst>
              <a:ext uri="{FF2B5EF4-FFF2-40B4-BE49-F238E27FC236}">
                <a16:creationId xmlns:a16="http://schemas.microsoft.com/office/drawing/2014/main" id="{ECC71DB2-EBDA-4056-B170-76B01453A683}"/>
              </a:ext>
            </a:extLst>
          </p:cNvPr>
          <p:cNvGrpSpPr>
            <a:grpSpLocks/>
          </p:cNvGrpSpPr>
          <p:nvPr/>
        </p:nvGrpSpPr>
        <p:grpSpPr bwMode="auto">
          <a:xfrm>
            <a:off x="5232400" y="2422525"/>
            <a:ext cx="185738" cy="185738"/>
            <a:chOff x="1746" y="3203"/>
            <a:chExt cx="91" cy="91"/>
          </a:xfrm>
        </p:grpSpPr>
        <p:sp>
          <p:nvSpPr>
            <p:cNvPr id="93222" name="Line 38">
              <a:extLst>
                <a:ext uri="{FF2B5EF4-FFF2-40B4-BE49-F238E27FC236}">
                  <a16:creationId xmlns:a16="http://schemas.microsoft.com/office/drawing/2014/main" id="{F48F2BEC-F46F-4526-B4E6-BD0B95F64D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3203"/>
              <a:ext cx="91" cy="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93223" name="Line 39">
              <a:extLst>
                <a:ext uri="{FF2B5EF4-FFF2-40B4-BE49-F238E27FC236}">
                  <a16:creationId xmlns:a16="http://schemas.microsoft.com/office/drawing/2014/main" id="{0937B863-E98D-4C99-B736-6839B6B07C5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791" y="3249"/>
              <a:ext cx="91" cy="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93226" name="Line 42">
            <a:extLst>
              <a:ext uri="{FF2B5EF4-FFF2-40B4-BE49-F238E27FC236}">
                <a16:creationId xmlns:a16="http://schemas.microsoft.com/office/drawing/2014/main" id="{027CC727-2C4C-4D5C-9B8D-B4C6EFF0DA9C}"/>
              </a:ext>
            </a:extLst>
          </p:cNvPr>
          <p:cNvSpPr>
            <a:spLocks noChangeAspect="1" noChangeShapeType="1"/>
          </p:cNvSpPr>
          <p:nvPr/>
        </p:nvSpPr>
        <p:spPr bwMode="auto">
          <a:xfrm rot="14340000">
            <a:off x="6449219" y="1981994"/>
            <a:ext cx="1512888" cy="0"/>
          </a:xfrm>
          <a:prstGeom prst="line">
            <a:avLst/>
          </a:prstGeom>
          <a:noFill/>
          <a:ln w="66675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93227" name="Text Box 43">
            <a:extLst>
              <a:ext uri="{FF2B5EF4-FFF2-40B4-BE49-F238E27FC236}">
                <a16:creationId xmlns:a16="http://schemas.microsoft.com/office/drawing/2014/main" id="{CB715C99-800D-4399-BF6A-A2EF35349E5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169150" y="1557338"/>
            <a:ext cx="641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 sz="2800">
                <a:solidFill>
                  <a:srgbClr val="008000"/>
                </a:solidFill>
              </a:rPr>
              <a:t>b</a:t>
            </a:r>
            <a:endParaRPr lang="en-US" altLang="mk-MK" sz="2800">
              <a:solidFill>
                <a:srgbClr val="008000"/>
              </a:solidFill>
            </a:endParaRPr>
          </a:p>
        </p:txBody>
      </p:sp>
      <p:sp>
        <p:nvSpPr>
          <p:cNvPr id="93229" name="Line 45">
            <a:extLst>
              <a:ext uri="{FF2B5EF4-FFF2-40B4-BE49-F238E27FC236}">
                <a16:creationId xmlns:a16="http://schemas.microsoft.com/office/drawing/2014/main" id="{F009EB1A-5CAF-437B-8FCA-098133DDE871}"/>
              </a:ext>
            </a:extLst>
          </p:cNvPr>
          <p:cNvSpPr>
            <a:spLocks noChangeAspect="1" noChangeShapeType="1"/>
          </p:cNvSpPr>
          <p:nvPr/>
        </p:nvSpPr>
        <p:spPr bwMode="auto">
          <a:xfrm rot="14340000">
            <a:off x="5944395" y="875507"/>
            <a:ext cx="1587" cy="2051050"/>
          </a:xfrm>
          <a:prstGeom prst="line">
            <a:avLst/>
          </a:prstGeom>
          <a:noFill/>
          <a:ln w="66675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93230" name="Text Box 46">
            <a:extLst>
              <a:ext uri="{FF2B5EF4-FFF2-40B4-BE49-F238E27FC236}">
                <a16:creationId xmlns:a16="http://schemas.microsoft.com/office/drawing/2014/main" id="{093BE854-9D49-4112-9DDC-CEB1EE089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650" y="1628776"/>
            <a:ext cx="865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sz="2800" dirty="0">
                <a:solidFill>
                  <a:srgbClr val="008000"/>
                </a:solidFill>
              </a:rPr>
              <a:t>h</a:t>
            </a:r>
            <a:r>
              <a:rPr lang="sr-Latn-CS" altLang="mk-MK" sz="2800" baseline="-25000" dirty="0">
                <a:solidFill>
                  <a:srgbClr val="008000"/>
                </a:solidFill>
              </a:rPr>
              <a:t>b</a:t>
            </a:r>
            <a:endParaRPr lang="en-US" altLang="mk-MK" sz="2800" dirty="0">
              <a:solidFill>
                <a:srgbClr val="008000"/>
              </a:solidFill>
            </a:endParaRPr>
          </a:p>
        </p:txBody>
      </p:sp>
      <p:grpSp>
        <p:nvGrpSpPr>
          <p:cNvPr id="93231" name="Group 47">
            <a:extLst>
              <a:ext uri="{FF2B5EF4-FFF2-40B4-BE49-F238E27FC236}">
                <a16:creationId xmlns:a16="http://schemas.microsoft.com/office/drawing/2014/main" id="{0735CECB-C6E1-431C-9890-4185C08A7BF0}"/>
              </a:ext>
            </a:extLst>
          </p:cNvPr>
          <p:cNvGrpSpPr>
            <a:grpSpLocks/>
          </p:cNvGrpSpPr>
          <p:nvPr/>
        </p:nvGrpSpPr>
        <p:grpSpPr bwMode="auto">
          <a:xfrm rot="8940000">
            <a:off x="6667501" y="1427163"/>
            <a:ext cx="214313" cy="214312"/>
            <a:chOff x="1746" y="3203"/>
            <a:chExt cx="91" cy="91"/>
          </a:xfrm>
        </p:grpSpPr>
        <p:sp>
          <p:nvSpPr>
            <p:cNvPr id="93232" name="Line 48">
              <a:extLst>
                <a:ext uri="{FF2B5EF4-FFF2-40B4-BE49-F238E27FC236}">
                  <a16:creationId xmlns:a16="http://schemas.microsoft.com/office/drawing/2014/main" id="{188F94CA-039C-4468-BED5-0D43E41ABB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3203"/>
              <a:ext cx="91" cy="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93233" name="Line 49">
              <a:extLst>
                <a:ext uri="{FF2B5EF4-FFF2-40B4-BE49-F238E27FC236}">
                  <a16:creationId xmlns:a16="http://schemas.microsoft.com/office/drawing/2014/main" id="{EBBB68FF-712B-4968-AB50-16E6F144BF0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791" y="3249"/>
              <a:ext cx="91" cy="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93234" name="Text Box 50">
            <a:extLst>
              <a:ext uri="{FF2B5EF4-FFF2-40B4-BE49-F238E27FC236}">
                <a16:creationId xmlns:a16="http://schemas.microsoft.com/office/drawing/2014/main" id="{89E02C56-7799-461B-B90D-A4BE72B7F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164" y="3270251"/>
            <a:ext cx="776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mk-MK" sz="2800">
                <a:solidFill>
                  <a:srgbClr val="008000"/>
                </a:solidFill>
              </a:rPr>
              <a:t>P</a:t>
            </a:r>
            <a:r>
              <a:rPr lang="hr-HR" altLang="mk-MK">
                <a:solidFill>
                  <a:srgbClr val="008000"/>
                </a:solidFill>
              </a:rPr>
              <a:t> </a:t>
            </a:r>
            <a:r>
              <a:rPr lang="hr-HR" altLang="mk-MK" sz="280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93235" name="Text Box 51">
            <a:extLst>
              <a:ext uri="{FF2B5EF4-FFF2-40B4-BE49-F238E27FC236}">
                <a16:creationId xmlns:a16="http://schemas.microsoft.com/office/drawing/2014/main" id="{E0C1B636-AB8B-4FB9-B36F-A561FA03B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8864" y="3265488"/>
            <a:ext cx="1208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mk-MK" sz="2800" dirty="0">
                <a:solidFill>
                  <a:srgbClr val="008000"/>
                </a:solidFill>
              </a:rPr>
              <a:t>b</a:t>
            </a:r>
            <a:r>
              <a:rPr lang="en-US" altLang="mk-MK" sz="2800" dirty="0">
                <a:solidFill>
                  <a:srgbClr val="008000"/>
                </a:solidFill>
              </a:rPr>
              <a:t>·h</a:t>
            </a:r>
            <a:r>
              <a:rPr lang="hr-HR" altLang="mk-MK" sz="2800" baseline="-25000" dirty="0">
                <a:solidFill>
                  <a:srgbClr val="008000"/>
                </a:solidFill>
              </a:rPr>
              <a:t>b</a:t>
            </a:r>
            <a:endParaRPr lang="en-US" altLang="mk-MK" sz="2800" baseline="-25000" dirty="0">
              <a:solidFill>
                <a:srgbClr val="008000"/>
              </a:solidFill>
            </a:endParaRPr>
          </a:p>
        </p:txBody>
      </p:sp>
      <p:sp>
        <p:nvSpPr>
          <p:cNvPr id="93236" name="Text Box 52">
            <a:extLst>
              <a:ext uri="{FF2B5EF4-FFF2-40B4-BE49-F238E27FC236}">
                <a16:creationId xmlns:a16="http://schemas.microsoft.com/office/drawing/2014/main" id="{87BE6979-B836-4086-BC90-3EFD0B99A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0075" y="3270251"/>
            <a:ext cx="776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 altLang="mk-MK" sz="2800" dirty="0">
                <a:solidFill>
                  <a:srgbClr val="008000"/>
                </a:solidFill>
              </a:rPr>
              <a:t>или</a:t>
            </a:r>
            <a:endParaRPr lang="hr-HR" altLang="mk-MK" sz="2800" dirty="0">
              <a:solidFill>
                <a:srgbClr val="008000"/>
              </a:solidFill>
            </a:endParaRPr>
          </a:p>
        </p:txBody>
      </p:sp>
      <p:sp>
        <p:nvSpPr>
          <p:cNvPr id="93237" name="Text Box 53">
            <a:extLst>
              <a:ext uri="{FF2B5EF4-FFF2-40B4-BE49-F238E27FC236}">
                <a16:creationId xmlns:a16="http://schemas.microsoft.com/office/drawing/2014/main" id="{572EEAB5-6049-454E-8AAD-4A38FF254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4005263"/>
            <a:ext cx="77771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altLang="mk-MK" sz="2600" dirty="0">
                <a:solidFill>
                  <a:srgbClr val="008000"/>
                </a:solidFill>
              </a:rPr>
              <a:t>Што е заедничко на тие формули</a:t>
            </a:r>
            <a:r>
              <a:rPr lang="hr-HR" altLang="mk-MK" sz="2600" dirty="0">
                <a:solidFill>
                  <a:srgbClr val="008000"/>
                </a:solidFill>
              </a:rPr>
              <a:t>? </a:t>
            </a:r>
          </a:p>
        </p:txBody>
      </p:sp>
      <p:grpSp>
        <p:nvGrpSpPr>
          <p:cNvPr id="93240" name="Group 56">
            <a:extLst>
              <a:ext uri="{FF2B5EF4-FFF2-40B4-BE49-F238E27FC236}">
                <a16:creationId xmlns:a16="http://schemas.microsoft.com/office/drawing/2014/main" id="{045C3D81-09F2-49B6-8404-27EA241515AB}"/>
              </a:ext>
            </a:extLst>
          </p:cNvPr>
          <p:cNvGrpSpPr>
            <a:grpSpLocks/>
          </p:cNvGrpSpPr>
          <p:nvPr/>
        </p:nvGrpSpPr>
        <p:grpSpPr bwMode="auto">
          <a:xfrm>
            <a:off x="2156620" y="4660902"/>
            <a:ext cx="9143726" cy="1079500"/>
            <a:chOff x="430" y="2976"/>
            <a:chExt cx="4899" cy="680"/>
          </a:xfrm>
        </p:grpSpPr>
        <p:sp>
          <p:nvSpPr>
            <p:cNvPr id="93238" name="Text Box 54">
              <a:extLst>
                <a:ext uri="{FF2B5EF4-FFF2-40B4-BE49-F238E27FC236}">
                  <a16:creationId xmlns:a16="http://schemas.microsoft.com/office/drawing/2014/main" id="{D50AA205-9156-4614-BD2D-CCA555182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" y="3130"/>
              <a:ext cx="489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mk-MK" altLang="mk-MK" sz="3200" dirty="0">
                  <a:solidFill>
                    <a:srgbClr val="008000"/>
                  </a:solidFill>
                </a:rPr>
                <a:t>   </a:t>
              </a:r>
              <a:r>
                <a:rPr lang="hr-HR" altLang="mk-MK" sz="3200" dirty="0">
                  <a:solidFill>
                    <a:srgbClr val="008000"/>
                  </a:solidFill>
                </a:rPr>
                <a:t>P</a:t>
              </a:r>
              <a:r>
                <a:rPr lang="hr-HR" altLang="mk-MK" dirty="0">
                  <a:solidFill>
                    <a:srgbClr val="008000"/>
                  </a:solidFill>
                </a:rPr>
                <a:t> </a:t>
              </a:r>
              <a:r>
                <a:rPr lang="hr-HR" altLang="mk-MK" sz="3200" dirty="0">
                  <a:solidFill>
                    <a:srgbClr val="008000"/>
                  </a:solidFill>
                </a:rPr>
                <a:t>=</a:t>
              </a:r>
              <a:r>
                <a:rPr lang="hr-HR" altLang="mk-MK" dirty="0">
                  <a:solidFill>
                    <a:srgbClr val="008000"/>
                  </a:solidFill>
                </a:rPr>
                <a:t> </a:t>
              </a:r>
              <a:r>
                <a:rPr lang="mk-MK" altLang="mk-MK" sz="3200" dirty="0">
                  <a:solidFill>
                    <a:srgbClr val="008000"/>
                  </a:solidFill>
                </a:rPr>
                <a:t>Страна</a:t>
              </a:r>
              <a:r>
                <a:rPr lang="hr-HR" altLang="mk-MK" sz="3200" dirty="0">
                  <a:solidFill>
                    <a:srgbClr val="FF0000"/>
                  </a:solidFill>
                </a:rPr>
                <a:t>∙</a:t>
              </a:r>
              <a:r>
                <a:rPr lang="mk-MK" altLang="mk-MK" sz="3200" dirty="0">
                  <a:solidFill>
                    <a:srgbClr val="008000"/>
                  </a:solidFill>
                </a:rPr>
                <a:t>соодветната висината врз таа страна</a:t>
              </a:r>
              <a:endParaRPr lang="hr-HR" altLang="mk-MK" sz="3200" dirty="0">
                <a:solidFill>
                  <a:srgbClr val="008000"/>
                </a:solidFill>
              </a:endParaRPr>
            </a:p>
          </p:txBody>
        </p:sp>
        <p:sp>
          <p:nvSpPr>
            <p:cNvPr id="93239" name="Rectangle 55">
              <a:extLst>
                <a:ext uri="{FF2B5EF4-FFF2-40B4-BE49-F238E27FC236}">
                  <a16:creationId xmlns:a16="http://schemas.microsoft.com/office/drawing/2014/main" id="{49F1B14F-0324-4D0E-A460-BD3649F8C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976"/>
              <a:ext cx="4808" cy="680"/>
            </a:xfrm>
            <a:prstGeom prst="rect">
              <a:avLst/>
            </a:prstGeom>
            <a:noFill/>
            <a:ln w="2857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9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9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9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9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9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3" grpId="0"/>
      <p:bldP spid="93213" grpId="1"/>
      <p:bldP spid="93213" grpId="2"/>
      <p:bldP spid="93216" grpId="0"/>
      <p:bldP spid="93216" grpId="1"/>
      <p:bldP spid="93216" grpId="2"/>
      <p:bldP spid="93219" grpId="0"/>
      <p:bldP spid="93220" grpId="0"/>
      <p:bldP spid="93235" grpId="0"/>
      <p:bldP spid="93236" grpId="0"/>
      <p:bldP spid="932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F25503-4DF9-4420-A420-2D3FE7B94EC1}"/>
              </a:ext>
            </a:extLst>
          </p:cNvPr>
          <p:cNvSpPr/>
          <p:nvPr/>
        </p:nvSpPr>
        <p:spPr>
          <a:xfrm>
            <a:off x="2722708" y="2967335"/>
            <a:ext cx="6746592" cy="144655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mk-MK" sz="8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ТРИАГОЛНИК</a:t>
            </a:r>
            <a:endParaRPr lang="en-US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85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72" name="Group 8">
            <a:extLst>
              <a:ext uri="{FF2B5EF4-FFF2-40B4-BE49-F238E27FC236}">
                <a16:creationId xmlns:a16="http://schemas.microsoft.com/office/drawing/2014/main" id="{0593AC92-BE64-453D-B6D2-F0A2E96225B2}"/>
              </a:ext>
            </a:extLst>
          </p:cNvPr>
          <p:cNvGrpSpPr>
            <a:grpSpLocks/>
          </p:cNvGrpSpPr>
          <p:nvPr/>
        </p:nvGrpSpPr>
        <p:grpSpPr bwMode="auto">
          <a:xfrm>
            <a:off x="2576031" y="4496595"/>
            <a:ext cx="3311525" cy="1657350"/>
            <a:chOff x="1066" y="2160"/>
            <a:chExt cx="1451" cy="726"/>
          </a:xfrm>
        </p:grpSpPr>
        <p:sp>
          <p:nvSpPr>
            <p:cNvPr id="36868" name="AutoShape 4">
              <a:extLst>
                <a:ext uri="{FF2B5EF4-FFF2-40B4-BE49-F238E27FC236}">
                  <a16:creationId xmlns:a16="http://schemas.microsoft.com/office/drawing/2014/main" id="{F8476F8C-27B4-4BAE-8772-73B35D870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160"/>
              <a:ext cx="952" cy="726"/>
            </a:xfrm>
            <a:prstGeom prst="rtTriangle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36869" name="AutoShape 5">
              <a:extLst>
                <a:ext uri="{FF2B5EF4-FFF2-40B4-BE49-F238E27FC236}">
                  <a16:creationId xmlns:a16="http://schemas.microsoft.com/office/drawing/2014/main" id="{7A1604AB-AA4D-4D74-B283-43B7682F31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66" y="2160"/>
              <a:ext cx="498" cy="726"/>
            </a:xfrm>
            <a:prstGeom prst="rtTriangle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36870" name="Line 6">
              <a:extLst>
                <a:ext uri="{FF2B5EF4-FFF2-40B4-BE49-F238E27FC236}">
                  <a16:creationId xmlns:a16="http://schemas.microsoft.com/office/drawing/2014/main" id="{FDF3967D-44EA-4709-AC17-49C07205B0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5" y="2180"/>
              <a:ext cx="0" cy="703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36873" name="Text Box 9">
            <a:extLst>
              <a:ext uri="{FF2B5EF4-FFF2-40B4-BE49-F238E27FC236}">
                <a16:creationId xmlns:a16="http://schemas.microsoft.com/office/drawing/2014/main" id="{D0CAEF6E-E161-4E30-B4CD-3E4F224BE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6" y="6067425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4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39E11DF3-F4FB-4D2C-A130-40AB92442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276" y="4960938"/>
            <a:ext cx="36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4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A5C15092-13FF-416B-A9A2-4D97633BA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063" y="4986338"/>
            <a:ext cx="34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4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5C6BA41E-2459-47C6-AA32-3B9F8E763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381001"/>
            <a:ext cx="3466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Воочи ја странат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 a.</a:t>
            </a: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9C3148E5-DD6A-48EE-A4B6-E234D9919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5" y="388938"/>
            <a:ext cx="4073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Нејзината висина е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h</a:t>
            </a:r>
            <a:r>
              <a:rPr lang="hr-HR" altLang="mk-MK" sz="2800" baseline="-25000" dirty="0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9BA1F19E-6497-4C57-9532-BFBB5E3F8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8" y="5057775"/>
            <a:ext cx="1060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3200">
                <a:solidFill>
                  <a:srgbClr val="000000"/>
                </a:solidFill>
                <a:latin typeface="Comic Sans MS" panose="030F0702030302020204" pitchFamily="66" charset="0"/>
              </a:rPr>
              <a:t>P = ?</a:t>
            </a:r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1736D367-3FB6-4196-A641-C82475236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908050"/>
            <a:ext cx="2598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Што се случи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ECBC82C9-DEDF-4BFA-AE73-C4285D2D0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1412876"/>
            <a:ext cx="9557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Левиот дел од триаголникот ротирал и се дуплирал 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</p:txBody>
      </p:sp>
      <p:grpSp>
        <p:nvGrpSpPr>
          <p:cNvPr id="36883" name="Group 19">
            <a:extLst>
              <a:ext uri="{FF2B5EF4-FFF2-40B4-BE49-F238E27FC236}">
                <a16:creationId xmlns:a16="http://schemas.microsoft.com/office/drawing/2014/main" id="{BDDA1B13-0BED-40C2-A6EE-41D5CE483268}"/>
              </a:ext>
            </a:extLst>
          </p:cNvPr>
          <p:cNvGrpSpPr>
            <a:grpSpLocks/>
          </p:cNvGrpSpPr>
          <p:nvPr/>
        </p:nvGrpSpPr>
        <p:grpSpPr bwMode="auto">
          <a:xfrm>
            <a:off x="3687766" y="4489451"/>
            <a:ext cx="417513" cy="1655763"/>
            <a:chOff x="1363" y="2618"/>
            <a:chExt cx="263" cy="1043"/>
          </a:xfrm>
        </p:grpSpPr>
        <p:sp>
          <p:nvSpPr>
            <p:cNvPr id="36878" name="Line 14">
              <a:extLst>
                <a:ext uri="{FF2B5EF4-FFF2-40B4-BE49-F238E27FC236}">
                  <a16:creationId xmlns:a16="http://schemas.microsoft.com/office/drawing/2014/main" id="{CDE0D5B2-F7F5-461B-B5A1-4AF0751B91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6" y="2618"/>
              <a:ext cx="0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grpSp>
          <p:nvGrpSpPr>
            <p:cNvPr id="36881" name="Group 17">
              <a:extLst>
                <a:ext uri="{FF2B5EF4-FFF2-40B4-BE49-F238E27FC236}">
                  <a16:creationId xmlns:a16="http://schemas.microsoft.com/office/drawing/2014/main" id="{9C967EFA-D523-4935-AE79-681E3E7BF9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3" y="3521"/>
              <a:ext cx="136" cy="136"/>
              <a:chOff x="1383" y="3475"/>
              <a:chExt cx="182" cy="182"/>
            </a:xfrm>
          </p:grpSpPr>
          <p:sp>
            <p:nvSpPr>
              <p:cNvPr id="36879" name="Line 15">
                <a:extLst>
                  <a:ext uri="{FF2B5EF4-FFF2-40B4-BE49-F238E27FC236}">
                    <a16:creationId xmlns:a16="http://schemas.microsoft.com/office/drawing/2014/main" id="{7346D822-F964-432F-A5D8-27865EF7B2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3" y="3475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  <p:sp>
            <p:nvSpPr>
              <p:cNvPr id="36880" name="Line 16">
                <a:extLst>
                  <a:ext uri="{FF2B5EF4-FFF2-40B4-BE49-F238E27FC236}">
                    <a16:creationId xmlns:a16="http://schemas.microsoft.com/office/drawing/2014/main" id="{9875C809-DAC0-40FE-ADBD-47E9024479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1474" y="3566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36882" name="Text Box 18">
              <a:extLst>
                <a:ext uri="{FF2B5EF4-FFF2-40B4-BE49-F238E27FC236}">
                  <a16:creationId xmlns:a16="http://schemas.microsoft.com/office/drawing/2014/main" id="{5CC05DE0-46F1-48FA-920A-231E64B55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3" y="3022"/>
              <a:ext cx="26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mk-MK" sz="2400" b="1" baseline="-250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h</a:t>
              </a:r>
              <a:r>
                <a:rPr lang="hr-HR" altLang="mk-MK" sz="2400" b="1" baseline="-250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</p:grpSp>
      <p:sp>
        <p:nvSpPr>
          <p:cNvPr id="36891" name="Text Box 27">
            <a:extLst>
              <a:ext uri="{FF2B5EF4-FFF2-40B4-BE49-F238E27FC236}">
                <a16:creationId xmlns:a16="http://schemas.microsoft.com/office/drawing/2014/main" id="{612F7C5D-47C2-49F9-8CF1-74D528623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1941513"/>
            <a:ext cx="42434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Што пак сега се случи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9EFAEF71-9250-4570-8F77-45A1C90FE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2463801"/>
            <a:ext cx="10273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И десниот дел од триаголникот ротирал и се дуплирал 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CD715F68-77F4-4303-B635-B52D6532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2997201"/>
            <a:ext cx="7542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Со тоа целиот триаголник се дуплирал 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6894" name="Text Box 30">
            <a:extLst>
              <a:ext uri="{FF2B5EF4-FFF2-40B4-BE49-F238E27FC236}">
                <a16:creationId xmlns:a16="http://schemas.microsoft.com/office/drawing/2014/main" id="{0A86CC72-82C6-472D-B54F-5865D6211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911" y="2999255"/>
            <a:ext cx="1204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Нели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36886" name="AutoShape 22">
            <a:extLst>
              <a:ext uri="{FF2B5EF4-FFF2-40B4-BE49-F238E27FC236}">
                <a16:creationId xmlns:a16="http://schemas.microsoft.com/office/drawing/2014/main" id="{E00F2684-7C72-4374-8168-BA5739BE1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970" y="4515999"/>
            <a:ext cx="2173287" cy="1657350"/>
          </a:xfrm>
          <a:prstGeom prst="rtTriangle">
            <a:avLst/>
          </a:prstGeom>
          <a:solidFill>
            <a:srgbClr val="FFCC00"/>
          </a:solid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36887" name="AutoShape 23">
            <a:extLst>
              <a:ext uri="{FF2B5EF4-FFF2-40B4-BE49-F238E27FC236}">
                <a16:creationId xmlns:a16="http://schemas.microsoft.com/office/drawing/2014/main" id="{ECC0F99D-1227-49A1-8061-B1FD5D0942E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67784" y="4500565"/>
            <a:ext cx="1136650" cy="1657350"/>
          </a:xfrm>
          <a:prstGeom prst="rtTriangle">
            <a:avLst/>
          </a:prstGeom>
          <a:solidFill>
            <a:srgbClr val="FFCC00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 dirty="0"/>
          </a:p>
        </p:txBody>
      </p:sp>
      <p:sp>
        <p:nvSpPr>
          <p:cNvPr id="36895" name="Text Box 31">
            <a:extLst>
              <a:ext uri="{FF2B5EF4-FFF2-40B4-BE49-F238E27FC236}">
                <a16:creationId xmlns:a16="http://schemas.microsoft.com/office/drawing/2014/main" id="{C2A9BE20-F82B-4DA1-8E7A-BCF7B7B64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3500438"/>
            <a:ext cx="40847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 неговата плоштина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A5EFE5BA-CADA-402E-B284-EC1105453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637" y="3510428"/>
            <a:ext cx="36679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И таа се дуплирала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36898" name="Line 34">
            <a:extLst>
              <a:ext uri="{FF2B5EF4-FFF2-40B4-BE49-F238E27FC236}">
                <a16:creationId xmlns:a16="http://schemas.microsoft.com/office/drawing/2014/main" id="{1B0CB8AB-6981-412B-B005-16F694711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615473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44" dur="20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9" dur="2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/>
      <p:bldP spid="36874" grpId="0"/>
      <p:bldP spid="36875" grpId="0"/>
      <p:bldP spid="36876" grpId="0"/>
      <p:bldP spid="36877" grpId="0"/>
      <p:bldP spid="36884" grpId="0"/>
      <p:bldP spid="36889" grpId="0"/>
      <p:bldP spid="36890" grpId="0"/>
      <p:bldP spid="36891" grpId="0"/>
      <p:bldP spid="36892" grpId="0"/>
      <p:bldP spid="36893" grpId="0"/>
      <p:bldP spid="36894" grpId="0"/>
      <p:bldP spid="36895" grpId="0"/>
      <p:bldP spid="368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>
            <a:extLst>
              <a:ext uri="{FF2B5EF4-FFF2-40B4-BE49-F238E27FC236}">
                <a16:creationId xmlns:a16="http://schemas.microsoft.com/office/drawing/2014/main" id="{E8228DFB-CF2B-4A53-8EF1-E6428F7CC0A3}"/>
              </a:ext>
            </a:extLst>
          </p:cNvPr>
          <p:cNvGrpSpPr>
            <a:grpSpLocks/>
          </p:cNvGrpSpPr>
          <p:nvPr/>
        </p:nvGrpSpPr>
        <p:grpSpPr bwMode="auto">
          <a:xfrm>
            <a:off x="2566989" y="4483100"/>
            <a:ext cx="3311525" cy="1657350"/>
            <a:chOff x="1066" y="2160"/>
            <a:chExt cx="1451" cy="726"/>
          </a:xfrm>
        </p:grpSpPr>
        <p:sp>
          <p:nvSpPr>
            <p:cNvPr id="37891" name="AutoShape 3">
              <a:extLst>
                <a:ext uri="{FF2B5EF4-FFF2-40B4-BE49-F238E27FC236}">
                  <a16:creationId xmlns:a16="http://schemas.microsoft.com/office/drawing/2014/main" id="{EC3D6BC4-C878-49E2-91D1-25B83AA2D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160"/>
              <a:ext cx="952" cy="726"/>
            </a:xfrm>
            <a:prstGeom prst="rtTriangle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37892" name="AutoShape 4">
              <a:extLst>
                <a:ext uri="{FF2B5EF4-FFF2-40B4-BE49-F238E27FC236}">
                  <a16:creationId xmlns:a16="http://schemas.microsoft.com/office/drawing/2014/main" id="{D6272675-7741-4027-AD2F-C72CFF6B08C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66" y="2160"/>
              <a:ext cx="498" cy="726"/>
            </a:xfrm>
            <a:prstGeom prst="rtTriangle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37893" name="Line 5">
              <a:extLst>
                <a:ext uri="{FF2B5EF4-FFF2-40B4-BE49-F238E27FC236}">
                  <a16:creationId xmlns:a16="http://schemas.microsoft.com/office/drawing/2014/main" id="{D38F98C1-D491-4361-BE64-60F84140DD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5" y="2180"/>
              <a:ext cx="0" cy="703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37894" name="Text Box 6">
            <a:extLst>
              <a:ext uri="{FF2B5EF4-FFF2-40B4-BE49-F238E27FC236}">
                <a16:creationId xmlns:a16="http://schemas.microsoft.com/office/drawing/2014/main" id="{944F4297-8C6F-4723-B777-770DB778A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6" y="6067425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E4988D08-0BBE-4F92-8C08-9B8E1BEB9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276" y="4960938"/>
            <a:ext cx="36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4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7896" name="Text Box 8">
            <a:extLst>
              <a:ext uri="{FF2B5EF4-FFF2-40B4-BE49-F238E27FC236}">
                <a16:creationId xmlns:a16="http://schemas.microsoft.com/office/drawing/2014/main" id="{9B0E258D-4A39-438B-92B0-461512C3C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063" y="4986338"/>
            <a:ext cx="34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4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321412B5-7177-4733-9E2C-4D87125AE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8" y="5057775"/>
            <a:ext cx="1060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3200">
                <a:solidFill>
                  <a:srgbClr val="000000"/>
                </a:solidFill>
                <a:latin typeface="Comic Sans MS" panose="030F0702030302020204" pitchFamily="66" charset="0"/>
              </a:rPr>
              <a:t>P = ?</a:t>
            </a:r>
          </a:p>
        </p:txBody>
      </p:sp>
      <p:sp>
        <p:nvSpPr>
          <p:cNvPr id="37912" name="AutoShape 24">
            <a:extLst>
              <a:ext uri="{FF2B5EF4-FFF2-40B4-BE49-F238E27FC236}">
                <a16:creationId xmlns:a16="http://schemas.microsoft.com/office/drawing/2014/main" id="{E3FB73F8-6F41-4992-81DC-0FA87376A2E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3719514" y="4497388"/>
            <a:ext cx="2173287" cy="1657350"/>
          </a:xfrm>
          <a:prstGeom prst="rtTriangle">
            <a:avLst/>
          </a:prstGeom>
          <a:solidFill>
            <a:srgbClr val="FFCC00"/>
          </a:solid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37913" name="AutoShape 25">
            <a:extLst>
              <a:ext uri="{FF2B5EF4-FFF2-40B4-BE49-F238E27FC236}">
                <a16:creationId xmlns:a16="http://schemas.microsoft.com/office/drawing/2014/main" id="{EADB05B9-849B-4D7A-9A19-6B0384B630A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66988" y="4498975"/>
            <a:ext cx="1136650" cy="1657350"/>
          </a:xfrm>
          <a:prstGeom prst="rtTriangle">
            <a:avLst/>
          </a:prstGeom>
          <a:solidFill>
            <a:srgbClr val="FFCC00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37919" name="Text Box 31">
            <a:extLst>
              <a:ext uri="{FF2B5EF4-FFF2-40B4-BE49-F238E27FC236}">
                <a16:creationId xmlns:a16="http://schemas.microsoft.com/office/drawing/2014/main" id="{138522D1-E9F6-4F7C-B80E-EF297029A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9" y="381001"/>
            <a:ext cx="45288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Која фигура ја добивме</a:t>
            </a:r>
            <a:r>
              <a:rPr lang="en-US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?</a:t>
            </a:r>
            <a:endParaRPr lang="hr-HR" altLang="mk-MK" sz="2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71013F79-6613-49FB-AADC-1E9359AF2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158" y="354013"/>
            <a:ext cx="27719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Правоаголник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7921" name="Text Box 33">
            <a:extLst>
              <a:ext uri="{FF2B5EF4-FFF2-40B4-BE49-F238E27FC236}">
                <a16:creationId xmlns:a16="http://schemas.microsoft.com/office/drawing/2014/main" id="{6FEC6618-2F19-4FD1-AA15-C588479C5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893763"/>
            <a:ext cx="94131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Која е формулата за неговата плоштина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? </a:t>
            </a:r>
            <a:r>
              <a:rPr lang="hr-HR" altLang="mk-MK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</a:t>
            </a:r>
            <a:r>
              <a:rPr lang="mk-MK" altLang="mk-MK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Обележувања</a:t>
            </a:r>
            <a:r>
              <a:rPr lang="hr-HR" altLang="mk-MK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!)</a:t>
            </a:r>
          </a:p>
        </p:txBody>
      </p:sp>
      <p:sp>
        <p:nvSpPr>
          <p:cNvPr id="37922" name="Text Box 34">
            <a:extLst>
              <a:ext uri="{FF2B5EF4-FFF2-40B4-BE49-F238E27FC236}">
                <a16:creationId xmlns:a16="http://schemas.microsoft.com/office/drawing/2014/main" id="{8CAA3300-3919-4308-8895-0BE2C81B4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1412876"/>
            <a:ext cx="26100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P</a:t>
            </a:r>
            <a:r>
              <a:rPr lang="mk-MK" altLang="mk-MK" sz="2800" baseline="-25000" dirty="0">
                <a:solidFill>
                  <a:schemeClr val="accent2"/>
                </a:solidFill>
                <a:latin typeface="Comic Sans MS" panose="030F0702030302020204" pitchFamily="66" charset="0"/>
              </a:rPr>
              <a:t>Правоаг</a:t>
            </a:r>
            <a:r>
              <a:rPr lang="hr-HR" altLang="mk-MK" sz="2800" baseline="-25000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 = a ∙ </a:t>
            </a:r>
            <a:r>
              <a:rPr lang="en-US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h</a:t>
            </a:r>
            <a:r>
              <a:rPr lang="hr-HR" altLang="mk-MK" sz="2800" baseline="-25000" dirty="0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7923" name="Text Box 35">
            <a:extLst>
              <a:ext uri="{FF2B5EF4-FFF2-40B4-BE49-F238E27FC236}">
                <a16:creationId xmlns:a16="http://schemas.microsoft.com/office/drawing/2014/main" id="{75FBCE17-878D-4D13-86B0-93372A8DB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1973264"/>
            <a:ext cx="912782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Колкава е плоштината на почетниот триаголник во</a:t>
            </a:r>
            <a:endParaRPr lang="hr-HR" altLang="mk-MK" sz="2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однос на плоштината на тој правоаголник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?</a:t>
            </a:r>
            <a:endParaRPr lang="hr-HR" altLang="mk-MK" sz="2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7924" name="Rectangle 36">
            <a:extLst>
              <a:ext uri="{FF2B5EF4-FFF2-40B4-BE49-F238E27FC236}">
                <a16:creationId xmlns:a16="http://schemas.microsoft.com/office/drawing/2014/main" id="{2C164B58-770B-42DE-AEAF-7F14813D2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9" y="4498976"/>
            <a:ext cx="3328987" cy="1647825"/>
          </a:xfrm>
          <a:prstGeom prst="rect">
            <a:avLst/>
          </a:prstGeom>
          <a:solidFill>
            <a:srgbClr val="FF3300">
              <a:alpha val="62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37925" name="Text Box 37">
            <a:extLst>
              <a:ext uri="{FF2B5EF4-FFF2-40B4-BE49-F238E27FC236}">
                <a16:creationId xmlns:a16="http://schemas.microsoft.com/office/drawing/2014/main" id="{D0E315BE-7675-41CC-90FB-DC1807B6B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2852738"/>
            <a:ext cx="3251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Два пати помала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!</a:t>
            </a:r>
            <a:endParaRPr lang="hr-HR" altLang="mk-MK" sz="2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7926" name="Text Box 38">
            <a:extLst>
              <a:ext uri="{FF2B5EF4-FFF2-40B4-BE49-F238E27FC236}">
                <a16:creationId xmlns:a16="http://schemas.microsoft.com/office/drawing/2014/main" id="{26F63854-22C3-4D3F-BFBB-D149D24A4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3341688"/>
            <a:ext cx="94676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K</a:t>
            </a:r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оја е тогаш формулата за плоштина на триаголник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?</a:t>
            </a:r>
            <a:endParaRPr lang="hr-HR" altLang="mk-MK" sz="2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7933" name="Group 45">
            <a:extLst>
              <a:ext uri="{FF2B5EF4-FFF2-40B4-BE49-F238E27FC236}">
                <a16:creationId xmlns:a16="http://schemas.microsoft.com/office/drawing/2014/main" id="{AA3CDA8B-AD89-46EF-A1C3-CBFD19C7FCBA}"/>
              </a:ext>
            </a:extLst>
          </p:cNvPr>
          <p:cNvGrpSpPr>
            <a:grpSpLocks/>
          </p:cNvGrpSpPr>
          <p:nvPr/>
        </p:nvGrpSpPr>
        <p:grpSpPr bwMode="auto">
          <a:xfrm>
            <a:off x="7175501" y="4783139"/>
            <a:ext cx="1984375" cy="1139825"/>
            <a:chOff x="3969" y="2329"/>
            <a:chExt cx="1250" cy="718"/>
          </a:xfrm>
        </p:grpSpPr>
        <p:sp>
          <p:nvSpPr>
            <p:cNvPr id="37927" name="Text Box 39">
              <a:extLst>
                <a:ext uri="{FF2B5EF4-FFF2-40B4-BE49-F238E27FC236}">
                  <a16:creationId xmlns:a16="http://schemas.microsoft.com/office/drawing/2014/main" id="{B653BBD5-9F50-4DC3-B735-D33CD72FBF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2523"/>
              <a:ext cx="53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3200">
                  <a:solidFill>
                    <a:srgbClr val="000000"/>
                  </a:solidFill>
                  <a:latin typeface="Comic Sans MS" panose="030F0702030302020204" pitchFamily="66" charset="0"/>
                </a:rPr>
                <a:t>P = </a:t>
              </a:r>
            </a:p>
          </p:txBody>
        </p:sp>
        <p:sp>
          <p:nvSpPr>
            <p:cNvPr id="37929" name="Text Box 41">
              <a:extLst>
                <a:ext uri="{FF2B5EF4-FFF2-40B4-BE49-F238E27FC236}">
                  <a16:creationId xmlns:a16="http://schemas.microsoft.com/office/drawing/2014/main" id="{D0B8BDAC-F66D-4769-B794-77FCCD4AC2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3" y="2329"/>
              <a:ext cx="70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32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a ∙ </a:t>
              </a:r>
              <a:r>
                <a:rPr lang="en-US" altLang="mk-MK" sz="32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h</a:t>
              </a:r>
              <a:r>
                <a:rPr lang="hr-HR" altLang="mk-MK" sz="3200" baseline="-250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37930" name="Text Box 42">
              <a:extLst>
                <a:ext uri="{FF2B5EF4-FFF2-40B4-BE49-F238E27FC236}">
                  <a16:creationId xmlns:a16="http://schemas.microsoft.com/office/drawing/2014/main" id="{3A345AB7-81A7-4C37-B690-C04ACA35E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5" y="2682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3200">
                  <a:solidFill>
                    <a:srgbClr val="000000"/>
                  </a:solidFill>
                  <a:latin typeface="Comic Sans MS" panose="030F0702030302020204" pitchFamily="66" charset="0"/>
                </a:rPr>
                <a:t>2</a:t>
              </a:r>
              <a:endParaRPr lang="hr-HR" altLang="mk-MK" sz="3200" baseline="-2500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7932" name="Line 44">
              <a:extLst>
                <a:ext uri="{FF2B5EF4-FFF2-40B4-BE49-F238E27FC236}">
                  <a16:creationId xmlns:a16="http://schemas.microsoft.com/office/drawing/2014/main" id="{0699D26D-5FAD-4449-80F1-BB8C265631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8" y="2694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37934" name="Line 46">
            <a:extLst>
              <a:ext uri="{FF2B5EF4-FFF2-40B4-BE49-F238E27FC236}">
                <a16:creationId xmlns:a16="http://schemas.microsoft.com/office/drawing/2014/main" id="{782B2F3A-1844-4425-92E3-681D7CD62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615473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37935" name="Rectangle 47">
            <a:extLst>
              <a:ext uri="{FF2B5EF4-FFF2-40B4-BE49-F238E27FC236}">
                <a16:creationId xmlns:a16="http://schemas.microsoft.com/office/drawing/2014/main" id="{0C1C95A3-B3B9-4B6E-9DCE-60A40DE3A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4699000"/>
            <a:ext cx="2647950" cy="1327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grpSp>
        <p:nvGrpSpPr>
          <p:cNvPr id="37902" name="Group 14">
            <a:extLst>
              <a:ext uri="{FF2B5EF4-FFF2-40B4-BE49-F238E27FC236}">
                <a16:creationId xmlns:a16="http://schemas.microsoft.com/office/drawing/2014/main" id="{028CA82C-FCAD-4B87-99A7-331EACBFF668}"/>
              </a:ext>
            </a:extLst>
          </p:cNvPr>
          <p:cNvGrpSpPr>
            <a:grpSpLocks/>
          </p:cNvGrpSpPr>
          <p:nvPr/>
        </p:nvGrpSpPr>
        <p:grpSpPr bwMode="auto">
          <a:xfrm>
            <a:off x="3687766" y="4489451"/>
            <a:ext cx="417513" cy="1655763"/>
            <a:chOff x="1363" y="2618"/>
            <a:chExt cx="263" cy="1043"/>
          </a:xfrm>
        </p:grpSpPr>
        <p:sp>
          <p:nvSpPr>
            <p:cNvPr id="37903" name="Line 15">
              <a:extLst>
                <a:ext uri="{FF2B5EF4-FFF2-40B4-BE49-F238E27FC236}">
                  <a16:creationId xmlns:a16="http://schemas.microsoft.com/office/drawing/2014/main" id="{9745923A-E961-4D14-99A9-460E68C3B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6" y="2618"/>
              <a:ext cx="0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grpSp>
          <p:nvGrpSpPr>
            <p:cNvPr id="37904" name="Group 16">
              <a:extLst>
                <a:ext uri="{FF2B5EF4-FFF2-40B4-BE49-F238E27FC236}">
                  <a16:creationId xmlns:a16="http://schemas.microsoft.com/office/drawing/2014/main" id="{3569453B-6321-4999-8B29-7B30EE7077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3" y="3521"/>
              <a:ext cx="136" cy="136"/>
              <a:chOff x="1383" y="3475"/>
              <a:chExt cx="182" cy="182"/>
            </a:xfrm>
          </p:grpSpPr>
          <p:sp>
            <p:nvSpPr>
              <p:cNvPr id="37905" name="Line 17">
                <a:extLst>
                  <a:ext uri="{FF2B5EF4-FFF2-40B4-BE49-F238E27FC236}">
                    <a16:creationId xmlns:a16="http://schemas.microsoft.com/office/drawing/2014/main" id="{FC13EF23-3867-4B80-9391-825D07B2A7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3" y="3475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  <p:sp>
            <p:nvSpPr>
              <p:cNvPr id="37906" name="Line 18">
                <a:extLst>
                  <a:ext uri="{FF2B5EF4-FFF2-40B4-BE49-F238E27FC236}">
                    <a16:creationId xmlns:a16="http://schemas.microsoft.com/office/drawing/2014/main" id="{DA10C0FD-A1B3-43D1-A7F0-F23525B750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1474" y="3566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37907" name="Text Box 19">
              <a:extLst>
                <a:ext uri="{FF2B5EF4-FFF2-40B4-BE49-F238E27FC236}">
                  <a16:creationId xmlns:a16="http://schemas.microsoft.com/office/drawing/2014/main" id="{81C0269E-8F22-48C7-960C-D2283CCF17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3" y="3022"/>
              <a:ext cx="26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mk-MK" sz="2400" b="1" baseline="-250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h</a:t>
              </a:r>
              <a:r>
                <a:rPr lang="hr-HR" altLang="mk-MK" sz="2400" b="1" baseline="-250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2" presetClass="emph" presetSubtype="0" repeatCount="1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2" presetClass="emph" presetSubtype="0" repeatCount="1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1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2" presetClass="emph" presetSubtype="0" repeatCount="1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  <p:bldP spid="37896" grpId="0"/>
      <p:bldP spid="37899" grpId="0"/>
      <p:bldP spid="37919" grpId="0"/>
      <p:bldP spid="37920" grpId="0"/>
      <p:bldP spid="37921" grpId="0"/>
      <p:bldP spid="37922" grpId="0"/>
      <p:bldP spid="37923" grpId="0"/>
      <p:bldP spid="37925" grpId="0"/>
      <p:bldP spid="379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4" name="Text Box 18">
            <a:extLst>
              <a:ext uri="{FF2B5EF4-FFF2-40B4-BE49-F238E27FC236}">
                <a16:creationId xmlns:a16="http://schemas.microsoft.com/office/drawing/2014/main" id="{365E2527-7DBE-4C7E-BF43-143846AA6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381000"/>
            <a:ext cx="8263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Наместо страната </a:t>
            </a:r>
            <a:r>
              <a:rPr lang="hr-HR" altLang="mk-MK" sz="2800" i="1" dirty="0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, </a:t>
            </a:r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би можеле да тргнеме од </a:t>
            </a:r>
          </a:p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страните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hr-HR" altLang="mk-MK" sz="2800" i="1" dirty="0">
                <a:solidFill>
                  <a:schemeClr val="accent2"/>
                </a:solidFill>
                <a:latin typeface="Comic Sans MS" panose="030F0702030302020204" pitchFamily="66" charset="0"/>
              </a:rPr>
              <a:t>b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или </a:t>
            </a:r>
            <a:r>
              <a:rPr lang="hr-HR" altLang="mk-MK" sz="2800" i="1" dirty="0">
                <a:solidFill>
                  <a:schemeClr val="accent2"/>
                </a:solidFill>
                <a:latin typeface="Comic Sans MS" panose="030F0702030302020204" pitchFamily="66" charset="0"/>
              </a:rPr>
              <a:t>c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9969" name="Text Box 33">
            <a:extLst>
              <a:ext uri="{FF2B5EF4-FFF2-40B4-BE49-F238E27FC236}">
                <a16:creationId xmlns:a16="http://schemas.microsoft.com/office/drawing/2014/main" id="{0108A702-6F7B-4223-871B-A6B355C78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1546225"/>
            <a:ext cx="81227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Да го разгледаме тоа во следната страница</a:t>
            </a:r>
            <a:r>
              <a:rPr lang="hr-HR" altLang="mk-MK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...</a:t>
            </a:r>
          </a:p>
        </p:txBody>
      </p:sp>
      <p:grpSp>
        <p:nvGrpSpPr>
          <p:cNvPr id="39971" name="Group 35">
            <a:extLst>
              <a:ext uri="{FF2B5EF4-FFF2-40B4-BE49-F238E27FC236}">
                <a16:creationId xmlns:a16="http://schemas.microsoft.com/office/drawing/2014/main" id="{4FE276E9-0FC1-476E-B7FD-E55878121D54}"/>
              </a:ext>
            </a:extLst>
          </p:cNvPr>
          <p:cNvGrpSpPr>
            <a:grpSpLocks/>
          </p:cNvGrpSpPr>
          <p:nvPr/>
        </p:nvGrpSpPr>
        <p:grpSpPr bwMode="auto">
          <a:xfrm>
            <a:off x="3643314" y="3416301"/>
            <a:ext cx="4608517" cy="1025526"/>
            <a:chOff x="312" y="1389"/>
            <a:chExt cx="2903" cy="646"/>
          </a:xfrm>
        </p:grpSpPr>
        <p:pic>
          <p:nvPicPr>
            <p:cNvPr id="39972" name="Picture 36">
              <a:hlinkClick r:id="rId2" action="ppaction://hlinkfile"/>
              <a:extLst>
                <a:ext uri="{FF2B5EF4-FFF2-40B4-BE49-F238E27FC236}">
                  <a16:creationId xmlns:a16="http://schemas.microsoft.com/office/drawing/2014/main" id="{485E7044-88EB-4300-B854-FD79820536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lum contrast="4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1389"/>
              <a:ext cx="360" cy="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973" name="Text Box 37">
              <a:hlinkClick r:id="rId2" action="ppaction://hlinkfile"/>
              <a:extLst>
                <a:ext uri="{FF2B5EF4-FFF2-40B4-BE49-F238E27FC236}">
                  <a16:creationId xmlns:a16="http://schemas.microsoft.com/office/drawing/2014/main" id="{363F68F8-342D-4492-AB47-6A57E1C3C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" y="1705"/>
              <a:ext cx="290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mk-MK" altLang="mk-MK" sz="2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Плоштина на триаголник</a:t>
              </a:r>
              <a:endParaRPr lang="hr-HR" altLang="mk-MK" sz="16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526</Words>
  <Application>Microsoft Office PowerPoint</Application>
  <PresentationFormat>Widescreen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Times New Roman</vt:lpstr>
      <vt:lpstr>Office Theme</vt:lpstr>
      <vt:lpstr>Плоштина на триаголник, паралелограм и трапез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27</cp:revision>
  <dcterms:created xsi:type="dcterms:W3CDTF">2020-05-14T06:46:57Z</dcterms:created>
  <dcterms:modified xsi:type="dcterms:W3CDTF">2020-05-15T17:31:28Z</dcterms:modified>
</cp:coreProperties>
</file>