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2" r:id="rId5"/>
    <p:sldId id="307" r:id="rId6"/>
    <p:sldId id="309" r:id="rId7"/>
    <p:sldId id="310" r:id="rId8"/>
    <p:sldId id="293" r:id="rId9"/>
    <p:sldId id="275" r:id="rId10"/>
    <p:sldId id="320" r:id="rId11"/>
    <p:sldId id="316" r:id="rId12"/>
    <p:sldId id="321" r:id="rId13"/>
    <p:sldId id="323" r:id="rId14"/>
    <p:sldId id="325" r:id="rId15"/>
    <p:sldId id="327" r:id="rId16"/>
    <p:sldId id="322" r:id="rId17"/>
    <p:sldId id="329" r:id="rId18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55E1B-A7E8-482A-8178-94CCA95B3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68E0C-9D52-4CE7-9F69-2B3E5BA82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E7BCF-30C6-44FA-B963-09D3E5E7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42B2C-5FC1-41C7-8934-E4941A40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245C-6AF9-412F-83DF-A2EB5251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0970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81E5-24C4-4F3B-9287-387DAC40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31641-89F7-4767-936E-FD727A45B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44B9D-0672-4609-AF4E-76EF7652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3B807-C729-493C-BA81-EA610508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C2834-7E40-4A0D-91C6-EB40F094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3917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AAC22-46AC-488D-93C2-4A88D97C8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F92E4-6433-481C-8927-2FA6ABBB1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FBB55-3165-449B-B3D6-96B61801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A097F-FFA5-4CAD-96D1-A6C9BD04C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5DC3-D053-455E-8AE3-F15FAFB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1512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76A56-A04F-4D0C-A1EF-E1DAE98F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F2BF6-2DC0-428B-BD6F-216455FC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C64C9-FBDC-458F-970A-7B57141F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11433-812F-4964-8303-52CAED48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0A6EA-FD4F-4D09-A22A-E3D01C47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635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8FC74-F6E7-4249-9EDD-A82EAA5E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CBCA-5B62-47F5-AF2C-15AB2E5CD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1A146-BCB5-407E-B0FA-012D1E54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7DB7E-2038-40D1-80A7-B5B4E394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F00CA-304A-49C3-B397-403F8D84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332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76B81-EC03-4BDE-9B9F-D8DE19D8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BA83-304F-4395-8C42-F12111A13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228FE-A9D7-4A0C-B857-91466BD0E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9DFFE-0966-4E69-B284-8D377613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69698-B672-4091-B274-707B9D14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07E0-7AB1-480C-A5C9-C24F93E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3657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3F03-5E3D-42CB-8D9B-F1B1D5B4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00190-D384-4C3A-A4FD-D33042C0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29A82-DA32-4B67-98E5-7779BAD31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3EAB94-B31A-4655-A4E1-B320D544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4DE35-13D5-42E7-88D1-B3FB0E294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8B363-CA46-4004-959C-C4D022AC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BDD3F-AE4B-4075-A601-AFD0C7C7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18F8A-AC17-4EF7-BB44-039A3F7E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2113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B6EF-34C6-46ED-BB77-2EAF2E11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14F13-EFFE-4B1F-BD8E-F3495FCB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49469-FCB3-485F-815A-6A4D8881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B853E-751F-4841-9A08-4C2CC0BB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175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B2D23-053D-4836-8134-8126F843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FD2F1-D74A-4228-998F-D49ACF09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60E89-E132-4751-AC65-775D7922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73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3BEE-6723-4777-A54C-3597B438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C20C-0586-43E0-B445-21F27192E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3733E-1169-46AE-BC4B-8F3B8ABE9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9B7B-E00B-4B99-A45A-F56686AA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330AD-C80E-472F-AD71-A4781E625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C6A56-D38E-4811-B7EF-7A12273E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543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23FF-A75C-456C-88B3-2EF2FC0B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3B37B-DA83-4AA2-9D04-09CB4E4CD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587E9-0B18-403E-B444-A59571FB9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46D70-A0A4-4B56-A5AD-B516370C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5F9F9-C0C8-4C48-97F4-1034EB11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1E2C4-7DE5-4DC6-BA86-75980B1B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4571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C621A-0F38-45A5-9647-75ED21E9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10062-3230-4BC8-8EE8-FC8D36944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D8C0-2DBF-4DC5-8958-EB6437513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B8A5-D3C5-49F0-97A9-5AFC42852F02}" type="datetimeFigureOut">
              <a:rPr lang="mk-MK" smtClean="0"/>
              <a:t>08.5.2020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C50B-3D3E-4F0D-B64C-006803F65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268FF-07C6-4010-B008-C00BB8D16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362D-8FCF-40F4-BC99-1002E94C22BB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354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303D-F1F3-45EA-A93D-67C0194647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>
                <a:solidFill>
                  <a:srgbClr val="002060"/>
                </a:solidFill>
              </a:rPr>
              <a:t>ПЛОШТИНА НА ПРАВОАГОЛНИК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18A97-F9F8-48CC-9D43-ACC7F7E5ED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>
                <a:solidFill>
                  <a:srgbClr val="C00000"/>
                </a:solidFill>
              </a:rPr>
              <a:t>МЕРНИ ЕДИНИЦИ ЗА ПЛОШТИНА</a:t>
            </a:r>
          </a:p>
        </p:txBody>
      </p:sp>
    </p:spTree>
    <p:extLst>
      <p:ext uri="{BB962C8B-B14F-4D97-AF65-F5344CB8AC3E}">
        <p14:creationId xmlns:p14="http://schemas.microsoft.com/office/powerpoint/2010/main" val="34641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extLst>
              <a:ext uri="{FF2B5EF4-FFF2-40B4-BE49-F238E27FC236}">
                <a16:creationId xmlns:a16="http://schemas.microsoft.com/office/drawing/2014/main" id="{0A0B7E6B-196A-437B-90F4-F874DBAE89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3860800"/>
            <a:ext cx="1295400" cy="12954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D34F85AB-8304-4BEE-BA8E-DB03CE03E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06400"/>
            <a:ext cx="101228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Што е разлика помеѓу периметар(</a:t>
            </a:r>
            <a:r>
              <a:rPr lang="en-US" altLang="mk-MK" sz="2600" dirty="0">
                <a:solidFill>
                  <a:srgbClr val="0000CC"/>
                </a:solidFill>
              </a:rPr>
              <a:t>L</a:t>
            </a:r>
            <a:r>
              <a:rPr lang="mk-MK" altLang="mk-MK" sz="2600" dirty="0">
                <a:solidFill>
                  <a:srgbClr val="0000CC"/>
                </a:solidFill>
              </a:rPr>
              <a:t>) и плоштина (Р)на дадена фигура</a:t>
            </a:r>
            <a:r>
              <a:rPr lang="hr-HR" altLang="mk-MK" sz="2600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D8DEE865-45CE-47D6-BE71-EC45EF101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484314"/>
            <a:ext cx="1006390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FF0000"/>
                </a:solidFill>
              </a:rPr>
              <a:t>Периметар (</a:t>
            </a:r>
            <a:r>
              <a:rPr lang="en-US" altLang="mk-MK" sz="2600" dirty="0">
                <a:solidFill>
                  <a:srgbClr val="FF0000"/>
                </a:solidFill>
              </a:rPr>
              <a:t>L)</a:t>
            </a:r>
            <a:r>
              <a:rPr lang="mk-MK" altLang="mk-MK" sz="2600" dirty="0">
                <a:solidFill>
                  <a:srgbClr val="FF0000"/>
                </a:solidFill>
              </a:rPr>
              <a:t> е </a:t>
            </a:r>
            <a:r>
              <a:rPr lang="mk-MK" altLang="mk-MK" sz="2600" i="1" u="sng" dirty="0">
                <a:solidFill>
                  <a:srgbClr val="FF0000"/>
                </a:solidFill>
              </a:rPr>
              <a:t>збирот од должините на сите страни</a:t>
            </a:r>
            <a:r>
              <a:rPr lang="mk-MK" altLang="mk-MK" sz="2600" dirty="0">
                <a:solidFill>
                  <a:srgbClr val="FF0000"/>
                </a:solidFill>
              </a:rPr>
              <a:t> на фигурата</a:t>
            </a:r>
            <a:r>
              <a:rPr lang="hr-HR" altLang="mk-MK" sz="2600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9BA694E1-05CB-4992-8E29-0AD9090B8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989139"/>
            <a:ext cx="1051101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 dirty="0">
                <a:solidFill>
                  <a:srgbClr val="FF0000"/>
                </a:solidFill>
              </a:rPr>
              <a:t>a </a:t>
            </a:r>
            <a:r>
              <a:rPr lang="mk-MK" altLang="mk-MK" sz="2600" dirty="0">
                <a:solidFill>
                  <a:srgbClr val="FF0000"/>
                </a:solidFill>
              </a:rPr>
              <a:t>Плоштина (Р) е </a:t>
            </a:r>
            <a:r>
              <a:rPr lang="mk-MK" altLang="mk-MK" sz="2600" i="1" u="sng" dirty="0">
                <a:solidFill>
                  <a:srgbClr val="FF0000"/>
                </a:solidFill>
              </a:rPr>
              <a:t>величината на внатрешноста</a:t>
            </a:r>
            <a:r>
              <a:rPr lang="mk-MK" altLang="mk-MK" sz="2600" dirty="0">
                <a:solidFill>
                  <a:srgbClr val="FF0000"/>
                </a:solidFill>
              </a:rPr>
              <a:t> на заградената фигура.</a:t>
            </a:r>
            <a:endParaRPr lang="hr-HR" altLang="mk-MK" sz="2600" dirty="0">
              <a:solidFill>
                <a:srgbClr val="FF0000"/>
              </a:solidFill>
            </a:endParaRPr>
          </a:p>
        </p:txBody>
      </p:sp>
      <p:sp>
        <p:nvSpPr>
          <p:cNvPr id="75782" name="AutoShape 6">
            <a:extLst>
              <a:ext uri="{FF2B5EF4-FFF2-40B4-BE49-F238E27FC236}">
                <a16:creationId xmlns:a16="http://schemas.microsoft.com/office/drawing/2014/main" id="{34664128-9490-4747-A397-B73225C2BC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3860800"/>
            <a:ext cx="1295400" cy="1295400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5783" name="Line 7">
            <a:extLst>
              <a:ext uri="{FF2B5EF4-FFF2-40B4-BE49-F238E27FC236}">
                <a16:creationId xmlns:a16="http://schemas.microsoft.com/office/drawing/2014/main" id="{959A3F13-941B-483E-8469-2C6924286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6625" y="3790951"/>
            <a:ext cx="503238" cy="358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0EDFB90B-5772-468D-8391-ADD996919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3430589"/>
            <a:ext cx="685290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FF0000"/>
                </a:solidFill>
              </a:rPr>
              <a:t>Периметар е збир од долшините на страните</a:t>
            </a:r>
            <a:r>
              <a:rPr lang="hr-HR" altLang="mk-MK" sz="2600" dirty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EEF1EAF2-F585-4407-A2A5-82D305E976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7576" y="4579938"/>
            <a:ext cx="5048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CD30C541-6DE2-4CA6-BCDC-7D355D185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9" y="4292601"/>
            <a:ext cx="718139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FF0000"/>
                </a:solidFill>
              </a:rPr>
              <a:t>Плоштината е величината на обоената фигура.</a:t>
            </a:r>
            <a:r>
              <a:rPr lang="hr-HR" altLang="mk-MK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7CB923D7-D010-48EC-B493-E1E14403E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1" y="2900363"/>
            <a:ext cx="1309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dirty="0">
                <a:solidFill>
                  <a:srgbClr val="0000CC"/>
                </a:solidFill>
              </a:rPr>
              <a:t>На пример</a:t>
            </a:r>
            <a:r>
              <a:rPr lang="hr-HR" altLang="mk-MK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4" grpId="0"/>
      <p:bldP spid="75786" grpId="0"/>
      <p:bldP spid="757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>
            <a:extLst>
              <a:ext uri="{FF2B5EF4-FFF2-40B4-BE49-F238E27FC236}">
                <a16:creationId xmlns:a16="http://schemas.microsoft.com/office/drawing/2014/main" id="{29612D14-9D08-4B07-8262-58CB319D2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06401"/>
            <a:ext cx="52186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Мерни единици за периметар се </a:t>
            </a:r>
            <a:r>
              <a:rPr lang="hr-HR" altLang="mk-MK" sz="2600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3E97953E-ED5E-452E-B4CA-25FD6605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714501"/>
            <a:ext cx="720043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Која е големината на 1 сантиметар (см)</a:t>
            </a:r>
            <a:r>
              <a:rPr lang="hr-HR" altLang="mk-MK" sz="2600" dirty="0">
                <a:solidFill>
                  <a:srgbClr val="0000CC"/>
                </a:solidFill>
              </a:rPr>
              <a:t>? </a:t>
            </a:r>
            <a:r>
              <a:rPr lang="mk-MK" altLang="mk-MK" sz="2600" dirty="0">
                <a:solidFill>
                  <a:srgbClr val="0000CC"/>
                </a:solidFill>
              </a:rPr>
              <a:t>Покажи</a:t>
            </a:r>
            <a:r>
              <a:rPr lang="hr-HR" altLang="mk-MK" sz="2600" dirty="0">
                <a:solidFill>
                  <a:srgbClr val="0000CC"/>
                </a:solidFill>
              </a:rPr>
              <a:t>!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7BD52639-F9E5-4DA7-A991-ADF7C4B4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219326"/>
            <a:ext cx="495642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 dirty="0">
                <a:solidFill>
                  <a:srgbClr val="0000CC"/>
                </a:solidFill>
              </a:rPr>
              <a:t>A </a:t>
            </a:r>
            <a:r>
              <a:rPr lang="mk-MK" altLang="mk-MK" sz="2600" dirty="0">
                <a:solidFill>
                  <a:srgbClr val="0000CC"/>
                </a:solidFill>
              </a:rPr>
              <a:t>на квадратен сантиметар(</a:t>
            </a:r>
            <a:r>
              <a:rPr lang="hr-HR" altLang="mk-MK" sz="2600" dirty="0">
                <a:solidFill>
                  <a:srgbClr val="0000CC"/>
                </a:solidFill>
              </a:rPr>
              <a:t>cm</a:t>
            </a:r>
            <a:r>
              <a:rPr lang="hr-HR" altLang="mk-MK" sz="2600" baseline="30000" dirty="0">
                <a:solidFill>
                  <a:srgbClr val="0000CC"/>
                </a:solidFill>
              </a:rPr>
              <a:t>2</a:t>
            </a:r>
            <a:r>
              <a:rPr lang="hr-HR" altLang="mk-MK" sz="2600" dirty="0">
                <a:solidFill>
                  <a:srgbClr val="0000CC"/>
                </a:solidFill>
              </a:rPr>
              <a:t> </a:t>
            </a:r>
            <a:r>
              <a:rPr lang="mk-MK" altLang="mk-MK" sz="2600" dirty="0">
                <a:solidFill>
                  <a:srgbClr val="0000CC"/>
                </a:solidFill>
              </a:rPr>
              <a:t>)</a:t>
            </a:r>
            <a:r>
              <a:rPr lang="hr-HR" altLang="mk-MK" sz="2600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71692" name="Text Box 12">
            <a:extLst>
              <a:ext uri="{FF2B5EF4-FFF2-40B4-BE49-F238E27FC236}">
                <a16:creationId xmlns:a16="http://schemas.microsoft.com/office/drawing/2014/main" id="{3880E3E8-0AED-41B1-B683-CAA650EBF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790" y="396666"/>
            <a:ext cx="32976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 dirty="0">
                <a:solidFill>
                  <a:srgbClr val="FF0000"/>
                </a:solidFill>
              </a:rPr>
              <a:t>km, m, dm, cm, mm, ...</a:t>
            </a:r>
          </a:p>
        </p:txBody>
      </p:sp>
      <p:sp>
        <p:nvSpPr>
          <p:cNvPr id="71693" name="Text Box 13">
            <a:extLst>
              <a:ext uri="{FF2B5EF4-FFF2-40B4-BE49-F238E27FC236}">
                <a16:creationId xmlns:a16="http://schemas.microsoft.com/office/drawing/2014/main" id="{D801EC55-F627-433F-92D8-9CE0E54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923926"/>
            <a:ext cx="491217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Мерни единици за плоштина сњ</a:t>
            </a:r>
            <a:r>
              <a:rPr lang="hr-HR" altLang="mk-MK" sz="2600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71694" name="Text Box 14">
            <a:extLst>
              <a:ext uri="{FF2B5EF4-FFF2-40B4-BE49-F238E27FC236}">
                <a16:creationId xmlns:a16="http://schemas.microsoft.com/office/drawing/2014/main" id="{4D9BEC7D-2A19-44FF-BB4A-A47C9B7B6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922339"/>
            <a:ext cx="370005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0000"/>
                </a:solidFill>
              </a:rPr>
              <a:t>km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  <a:r>
              <a:rPr lang="hr-HR" altLang="mk-MK" sz="2600">
                <a:solidFill>
                  <a:srgbClr val="FF0000"/>
                </a:solidFill>
              </a:rPr>
              <a:t>, 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  <a:r>
              <a:rPr lang="hr-HR" altLang="mk-MK" sz="2600">
                <a:solidFill>
                  <a:srgbClr val="FF0000"/>
                </a:solidFill>
              </a:rPr>
              <a:t>, dm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  <a:r>
              <a:rPr lang="hr-HR" altLang="mk-MK" sz="2600">
                <a:solidFill>
                  <a:srgbClr val="FF0000"/>
                </a:solidFill>
              </a:rPr>
              <a:t>, cm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  <a:r>
              <a:rPr lang="hr-HR" altLang="mk-MK" sz="2600">
                <a:solidFill>
                  <a:srgbClr val="FF0000"/>
                </a:solidFill>
              </a:rPr>
              <a:t>, mm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  <a:r>
              <a:rPr lang="hr-HR" altLang="mk-MK" sz="2600">
                <a:solidFill>
                  <a:srgbClr val="FF0000"/>
                </a:solidFill>
              </a:rPr>
              <a:t>...</a:t>
            </a:r>
          </a:p>
        </p:txBody>
      </p:sp>
      <p:grpSp>
        <p:nvGrpSpPr>
          <p:cNvPr id="71712" name="Group 32">
            <a:extLst>
              <a:ext uri="{FF2B5EF4-FFF2-40B4-BE49-F238E27FC236}">
                <a16:creationId xmlns:a16="http://schemas.microsoft.com/office/drawing/2014/main" id="{6A1A042D-E01A-471A-9762-69A044B9D0F7}"/>
              </a:ext>
            </a:extLst>
          </p:cNvPr>
          <p:cNvGrpSpPr>
            <a:grpSpLocks/>
          </p:cNvGrpSpPr>
          <p:nvPr/>
        </p:nvGrpSpPr>
        <p:grpSpPr bwMode="auto">
          <a:xfrm>
            <a:off x="8097839" y="2767013"/>
            <a:ext cx="1036637" cy="596900"/>
            <a:chOff x="3969" y="1298"/>
            <a:chExt cx="653" cy="376"/>
          </a:xfrm>
        </p:grpSpPr>
        <p:sp>
          <p:nvSpPr>
            <p:cNvPr id="71695" name="Rectangle 15">
              <a:extLst>
                <a:ext uri="{FF2B5EF4-FFF2-40B4-BE49-F238E27FC236}">
                  <a16:creationId xmlns:a16="http://schemas.microsoft.com/office/drawing/2014/main" id="{50238737-B2E7-487C-B0F3-F7B8EAA601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1696" name="Text Box 16">
              <a:extLst>
                <a:ext uri="{FF2B5EF4-FFF2-40B4-BE49-F238E27FC236}">
                  <a16:creationId xmlns:a16="http://schemas.microsoft.com/office/drawing/2014/main" id="{973D6348-F130-4CFE-ACC6-2B6D66375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1480"/>
              <a:ext cx="33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400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71697" name="Text Box 17">
              <a:extLst>
                <a:ext uri="{FF2B5EF4-FFF2-40B4-BE49-F238E27FC236}">
                  <a16:creationId xmlns:a16="http://schemas.microsoft.com/office/drawing/2014/main" id="{3533AA7F-688D-4AD6-B62E-454126D717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298"/>
              <a:ext cx="33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400">
                  <a:solidFill>
                    <a:srgbClr val="006600"/>
                  </a:solidFill>
                </a:rPr>
                <a:t>1 cm</a:t>
              </a:r>
            </a:p>
          </p:txBody>
        </p:sp>
      </p:grpSp>
      <p:sp>
        <p:nvSpPr>
          <p:cNvPr id="71699" name="Text Box 19">
            <a:extLst>
              <a:ext uri="{FF2B5EF4-FFF2-40B4-BE49-F238E27FC236}">
                <a16:creationId xmlns:a16="http://schemas.microsoft.com/office/drawing/2014/main" id="{A7272519-D278-45E9-8B3F-C83F4813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345" y="4022725"/>
            <a:ext cx="693465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Направи проценка за плоштината на фигурата</a:t>
            </a:r>
            <a:r>
              <a:rPr lang="hr-HR" altLang="mk-MK" sz="2600" dirty="0">
                <a:solidFill>
                  <a:srgbClr val="0000CC"/>
                </a:solidFill>
              </a:rPr>
              <a:t>! </a:t>
            </a:r>
          </a:p>
        </p:txBody>
      </p:sp>
      <p:sp>
        <p:nvSpPr>
          <p:cNvPr id="71713" name="AutoShape 33">
            <a:extLst>
              <a:ext uri="{FF2B5EF4-FFF2-40B4-BE49-F238E27FC236}">
                <a16:creationId xmlns:a16="http://schemas.microsoft.com/office/drawing/2014/main" id="{18EB4000-6072-4F90-BAB2-A15AE9FD44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3860800"/>
            <a:ext cx="1295400" cy="12954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15" name="Rectangle 35">
            <a:extLst>
              <a:ext uri="{FF2B5EF4-FFF2-40B4-BE49-F238E27FC236}">
                <a16:creationId xmlns:a16="http://schemas.microsoft.com/office/drawing/2014/main" id="{DFBE8766-87D4-4E96-843E-6520CFB4A8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386080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18" name="Rectangle 38">
            <a:extLst>
              <a:ext uri="{FF2B5EF4-FFF2-40B4-BE49-F238E27FC236}">
                <a16:creationId xmlns:a16="http://schemas.microsoft.com/office/drawing/2014/main" id="{95E1FEF5-7EB6-4534-9201-2BB0AA22D9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92538" y="386080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19" name="Rectangle 39">
            <a:extLst>
              <a:ext uri="{FF2B5EF4-FFF2-40B4-BE49-F238E27FC236}">
                <a16:creationId xmlns:a16="http://schemas.microsoft.com/office/drawing/2014/main" id="{35EBD0E4-F541-4C87-8CF4-590AF1BA11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41830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0" name="Rectangle 40">
            <a:extLst>
              <a:ext uri="{FF2B5EF4-FFF2-40B4-BE49-F238E27FC236}">
                <a16:creationId xmlns:a16="http://schemas.microsoft.com/office/drawing/2014/main" id="{A5DC07B2-4A58-4342-987F-6C99A9406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92538" y="418465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1" name="Rectangle 41">
            <a:extLst>
              <a:ext uri="{FF2B5EF4-FFF2-40B4-BE49-F238E27FC236}">
                <a16:creationId xmlns:a16="http://schemas.microsoft.com/office/drawing/2014/main" id="{D6983548-5752-4AD4-8FD6-A8A0FF86E2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4838" y="41862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2" name="Rectangle 42">
            <a:extLst>
              <a:ext uri="{FF2B5EF4-FFF2-40B4-BE49-F238E27FC236}">
                <a16:creationId xmlns:a16="http://schemas.microsoft.com/office/drawing/2014/main" id="{4C0A9EA9-06C4-4212-8B2C-8E6B701DE5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4838" y="450850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3" name="Rectangle 43">
            <a:extLst>
              <a:ext uri="{FF2B5EF4-FFF2-40B4-BE49-F238E27FC236}">
                <a16:creationId xmlns:a16="http://schemas.microsoft.com/office/drawing/2014/main" id="{D0059C8B-A48F-4E84-B215-2A12C0D01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6388" y="4184650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4" name="Rectangle 44">
            <a:extLst>
              <a:ext uri="{FF2B5EF4-FFF2-40B4-BE49-F238E27FC236}">
                <a16:creationId xmlns:a16="http://schemas.microsoft.com/office/drawing/2014/main" id="{B841C841-CE94-4F32-8ED7-6060A6CC18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6388" y="45069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5" name="Rectangle 45">
            <a:extLst>
              <a:ext uri="{FF2B5EF4-FFF2-40B4-BE49-F238E27FC236}">
                <a16:creationId xmlns:a16="http://schemas.microsoft.com/office/drawing/2014/main" id="{6683005C-90E9-44FB-BA3F-28EF8ACCC3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8688" y="45069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7" name="Rectangle 47">
            <a:extLst>
              <a:ext uri="{FF2B5EF4-FFF2-40B4-BE49-F238E27FC236}">
                <a16:creationId xmlns:a16="http://schemas.microsoft.com/office/drawing/2014/main" id="{EAB042E4-9475-4316-9F9B-9B70BEEC5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92538" y="45069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8" name="Rectangle 48">
            <a:extLst>
              <a:ext uri="{FF2B5EF4-FFF2-40B4-BE49-F238E27FC236}">
                <a16:creationId xmlns:a16="http://schemas.microsoft.com/office/drawing/2014/main" id="{28036220-060E-4293-A809-9203369D4F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92538" y="482917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1729" name="Text Box 49">
            <a:extLst>
              <a:ext uri="{FF2B5EF4-FFF2-40B4-BE49-F238E27FC236}">
                <a16:creationId xmlns:a16="http://schemas.microsoft.com/office/drawing/2014/main" id="{20667C8E-AEEC-4DDE-8946-8B006B9B6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5373689"/>
            <a:ext cx="1729961" cy="492443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006600"/>
                </a:solidFill>
              </a:rPr>
              <a:t> P = 12 cm</a:t>
            </a:r>
            <a:r>
              <a:rPr lang="hr-HR" altLang="mk-MK" sz="2600" baseline="30000">
                <a:solidFill>
                  <a:srgbClr val="006600"/>
                </a:solidFill>
              </a:rPr>
              <a:t>2 </a:t>
            </a:r>
          </a:p>
        </p:txBody>
      </p:sp>
      <p:sp>
        <p:nvSpPr>
          <p:cNvPr id="71730" name="Text Box 50">
            <a:extLst>
              <a:ext uri="{FF2B5EF4-FFF2-40B4-BE49-F238E27FC236}">
                <a16:creationId xmlns:a16="http://schemas.microsoft.com/office/drawing/2014/main" id="{7A18432D-F114-46E2-97E3-C16E3E0F1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271" y="2296316"/>
            <a:ext cx="24717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dirty="0">
                <a:solidFill>
                  <a:srgbClr val="006600"/>
                </a:solidFill>
              </a:rPr>
              <a:t>Квадратен сантиметар</a:t>
            </a:r>
            <a:r>
              <a:rPr lang="hr-HR" altLang="mk-MK" dirty="0">
                <a:solidFill>
                  <a:srgbClr val="006600"/>
                </a:solidFill>
              </a:rPr>
              <a:t>:</a:t>
            </a:r>
          </a:p>
        </p:txBody>
      </p:sp>
      <p:sp>
        <p:nvSpPr>
          <p:cNvPr id="71731" name="Rectangle 51">
            <a:extLst>
              <a:ext uri="{FF2B5EF4-FFF2-40B4-BE49-F238E27FC236}">
                <a16:creationId xmlns:a16="http://schemas.microsoft.com/office/drawing/2014/main" id="{A3A142C7-3B4D-464D-951E-C9ED2DC26F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2300" y="276701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20231E-7 L -0.5217 0.301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1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94" y="15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/>
      <p:bldP spid="71685" grpId="0"/>
      <p:bldP spid="71692" grpId="0"/>
      <p:bldP spid="71693" grpId="0"/>
      <p:bldP spid="71694" grpId="0"/>
      <p:bldP spid="71699" grpId="0"/>
      <p:bldP spid="71729" grpId="0" animBg="1"/>
      <p:bldP spid="717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C03C97-15A3-4DA1-9DC3-3FD956F2A57C}"/>
              </a:ext>
            </a:extLst>
          </p:cNvPr>
          <p:cNvSpPr txBox="1"/>
          <p:nvPr/>
        </p:nvSpPr>
        <p:spPr>
          <a:xfrm>
            <a:off x="1345757" y="1204332"/>
            <a:ext cx="3714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k-MK" sz="2800" b="1" dirty="0"/>
              <a:t>Аксиоми за плоштина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0CC9C5-9E5B-49B4-8FEA-DEE170F3227E}"/>
                  </a:ext>
                </a:extLst>
              </p:cNvPr>
              <p:cNvSpPr txBox="1"/>
              <p:nvPr/>
            </p:nvSpPr>
            <p:spPr>
              <a:xfrm>
                <a:off x="704850" y="2274515"/>
                <a:ext cx="67783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mk-MK" dirty="0"/>
                  <a:t>Плоштината е секогаш позитивен број 0( кога фигурата е точка)</a:t>
                </a:r>
              </a:p>
              <a:p>
                <a:r>
                  <a:rPr lang="en-US" dirty="0"/>
                  <a:t> </a:t>
                </a:r>
                <a:r>
                  <a:rPr lang="en-US" b="1" dirty="0"/>
                  <a:t>P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mk-MK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0CC9C5-9E5B-49B4-8FEA-DEE170F32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" y="2274515"/>
                <a:ext cx="6778394" cy="646331"/>
              </a:xfrm>
              <a:prstGeom prst="rect">
                <a:avLst/>
              </a:prstGeom>
              <a:blipFill>
                <a:blip r:embed="rId3"/>
                <a:stretch>
                  <a:fillRect l="-809" t="-4717" b="-14151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DADE624-23C9-4BA5-9BDB-A6C2F7C1BF0D}"/>
              </a:ext>
            </a:extLst>
          </p:cNvPr>
          <p:cNvSpPr txBox="1"/>
          <p:nvPr/>
        </p:nvSpPr>
        <p:spPr>
          <a:xfrm>
            <a:off x="704850" y="3145055"/>
            <a:ext cx="6575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mk-MK" dirty="0"/>
              <a:t>Две складни фигури се истоплошни(имаат еднакви плоштини)</a:t>
            </a:r>
          </a:p>
          <a:p>
            <a:r>
              <a:rPr lang="mk-MK" b="1" dirty="0"/>
              <a:t>Ако </a:t>
            </a:r>
            <a:r>
              <a:rPr lang="en-US" b="1" dirty="0"/>
              <a:t>F</a:t>
            </a:r>
            <a:r>
              <a:rPr lang="en-US" sz="1400" b="1" dirty="0"/>
              <a:t>1</a:t>
            </a:r>
            <a:r>
              <a:rPr lang="mk-MK" sz="1400" b="1" dirty="0"/>
              <a:t> </a:t>
            </a:r>
            <a:r>
              <a:rPr lang="en-US" b="1" dirty="0"/>
              <a:t>=</a:t>
            </a:r>
            <a:r>
              <a:rPr lang="mk-MK" b="1" dirty="0"/>
              <a:t> </a:t>
            </a:r>
            <a:r>
              <a:rPr lang="en-US" b="1" dirty="0"/>
              <a:t>F</a:t>
            </a:r>
            <a:r>
              <a:rPr lang="en-US" sz="1400" b="1" dirty="0"/>
              <a:t>2  </a:t>
            </a:r>
            <a:r>
              <a:rPr lang="mk-MK" b="1" dirty="0"/>
              <a:t>тогаш  Р</a:t>
            </a:r>
            <a:r>
              <a:rPr lang="mk-MK" sz="1400" b="1" dirty="0"/>
              <a:t>1</a:t>
            </a:r>
            <a:r>
              <a:rPr lang="mk-MK" b="1" dirty="0"/>
              <a:t> = Р</a:t>
            </a:r>
            <a:r>
              <a:rPr lang="mk-MK" sz="1200" b="1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0AE34-A06C-490E-A794-04433492D71C}"/>
              </a:ext>
            </a:extLst>
          </p:cNvPr>
          <p:cNvSpPr txBox="1"/>
          <p:nvPr/>
        </p:nvSpPr>
        <p:spPr>
          <a:xfrm>
            <a:off x="704850" y="3918813"/>
            <a:ext cx="10050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mk-MK" dirty="0"/>
              <a:t>Вкупната плоштина на две фигури(а тоа вази и за конечно многу) е збирот од тие две плоштини </a:t>
            </a:r>
          </a:p>
          <a:p>
            <a:r>
              <a:rPr lang="mk-MK" dirty="0"/>
              <a:t>одземено од заедничката плоштина на тие фигури.</a:t>
            </a:r>
          </a:p>
          <a:p>
            <a:r>
              <a:rPr lang="en-US" b="1" dirty="0"/>
              <a:t>P = P</a:t>
            </a:r>
            <a:r>
              <a:rPr lang="en-US" sz="1400" b="1" dirty="0"/>
              <a:t>1</a:t>
            </a:r>
            <a:r>
              <a:rPr lang="en-US" b="1" dirty="0"/>
              <a:t> + P</a:t>
            </a:r>
            <a:r>
              <a:rPr lang="en-US" sz="1400" b="1" dirty="0"/>
              <a:t>2</a:t>
            </a:r>
            <a:r>
              <a:rPr lang="en-US" b="1" dirty="0"/>
              <a:t> –</a:t>
            </a:r>
            <a:r>
              <a:rPr lang="mk-MK" b="1" dirty="0"/>
              <a:t>(</a:t>
            </a:r>
            <a:r>
              <a:rPr lang="en-US" b="1" dirty="0"/>
              <a:t> P</a:t>
            </a:r>
            <a:r>
              <a:rPr lang="en-US" sz="1400" b="1" dirty="0"/>
              <a:t>1</a:t>
            </a:r>
            <a:r>
              <a:rPr lang="en-US" b="1" dirty="0"/>
              <a:t>∩P</a:t>
            </a:r>
            <a:r>
              <a:rPr lang="en-US" sz="1400" b="1" dirty="0"/>
              <a:t>2</a:t>
            </a:r>
            <a:r>
              <a:rPr lang="mk-MK" sz="1400" b="1" dirty="0"/>
              <a:t> </a:t>
            </a:r>
            <a:r>
              <a:rPr lang="mk-MK" b="1" dirty="0"/>
              <a:t>)</a:t>
            </a:r>
            <a:endParaRPr lang="mk-MK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CE06FE-873E-474A-B66F-9C01BF3F8367}"/>
                  </a:ext>
                </a:extLst>
              </p:cNvPr>
              <p:cNvSpPr txBox="1"/>
              <p:nvPr/>
            </p:nvSpPr>
            <p:spPr>
              <a:xfrm>
                <a:off x="704850" y="4969570"/>
                <a:ext cx="5391150" cy="684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/>
                  <a:t>4, Основна единица за плоштина е</a:t>
                </a:r>
                <a:r>
                  <a:rPr lang="en-US" dirty="0"/>
                  <a:t> </a:t>
                </a:r>
                <a:r>
                  <a:rPr lang="mk-MK" dirty="0"/>
                  <a:t>метар квадратен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mk-MK" sz="20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CE06FE-873E-474A-B66F-9C01BF3F8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" y="4969570"/>
                <a:ext cx="5391150" cy="684098"/>
              </a:xfrm>
              <a:prstGeom prst="rect">
                <a:avLst/>
              </a:prstGeom>
              <a:blipFill>
                <a:blip r:embed="rId4"/>
                <a:stretch>
                  <a:fillRect l="-1018" t="-4464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0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A230-2A0D-4064-A532-9B8CF24037B8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135221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/>
              <a:t>Аналогија меѓу мерки за должина и плоштина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C45227E-C79F-48BE-9FFC-9C2094A80BEF}"/>
              </a:ext>
            </a:extLst>
          </p:cNvPr>
          <p:cNvSpPr txBox="1">
            <a:spLocks/>
          </p:cNvSpPr>
          <p:nvPr/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/>
              <a:t>Мерки за должина</a:t>
            </a:r>
            <a:endParaRPr lang="mk-MK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5B0AC8E3-5999-49ED-96DA-4227B40EAB74}"/>
              </a:ext>
            </a:extLst>
          </p:cNvPr>
          <p:cNvSpPr txBox="1">
            <a:spLocks/>
          </p:cNvSpPr>
          <p:nvPr/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/>
              <a:t>Мерки за плоштина</a:t>
            </a:r>
            <a:endParaRPr lang="mk-MK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C69DB-09E3-466A-95A5-488D2E97133A}"/>
              </a:ext>
            </a:extLst>
          </p:cNvPr>
          <p:cNvSpPr txBox="1"/>
          <p:nvPr/>
        </p:nvSpPr>
        <p:spPr>
          <a:xfrm>
            <a:off x="1028700" y="2510068"/>
            <a:ext cx="2023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/>
              <a:t>1</a:t>
            </a:r>
            <a:r>
              <a:rPr lang="en-US" sz="2800" b="1" i="1" dirty="0"/>
              <a:t>m</a:t>
            </a:r>
            <a:r>
              <a:rPr lang="en-US" sz="2800" dirty="0"/>
              <a:t> = 10 </a:t>
            </a:r>
            <a:r>
              <a:rPr lang="en-US" sz="2800" b="1" i="1" dirty="0"/>
              <a:t>dm</a:t>
            </a:r>
          </a:p>
          <a:p>
            <a:endParaRPr lang="mk-MK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2FBA9-6677-4A5F-B2D3-7DC0072CA4EF}"/>
              </a:ext>
            </a:extLst>
          </p:cNvPr>
          <p:cNvSpPr txBox="1"/>
          <p:nvPr/>
        </p:nvSpPr>
        <p:spPr>
          <a:xfrm>
            <a:off x="1028700" y="3218429"/>
            <a:ext cx="2162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b="1" i="1" dirty="0"/>
              <a:t>m</a:t>
            </a:r>
            <a:r>
              <a:rPr lang="en-US" sz="2800" dirty="0"/>
              <a:t> = 100 </a:t>
            </a:r>
            <a:r>
              <a:rPr lang="en-US" sz="2800" b="1" i="1" dirty="0"/>
              <a:t>cm</a:t>
            </a:r>
          </a:p>
          <a:p>
            <a:endParaRPr lang="mk-MK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4DD7E-02E7-4B69-8FF6-737C07853401}"/>
              </a:ext>
            </a:extLst>
          </p:cNvPr>
          <p:cNvSpPr txBox="1"/>
          <p:nvPr/>
        </p:nvSpPr>
        <p:spPr>
          <a:xfrm>
            <a:off x="1028700" y="4035874"/>
            <a:ext cx="2486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b="1" i="1" dirty="0"/>
              <a:t>m</a:t>
            </a:r>
            <a:r>
              <a:rPr lang="en-US" sz="2800" dirty="0"/>
              <a:t> = 1000 </a:t>
            </a:r>
            <a:r>
              <a:rPr lang="en-US" sz="2800" b="1" i="1" dirty="0"/>
              <a:t>mm</a:t>
            </a:r>
            <a:endParaRPr lang="mk-MK" sz="2800" b="1" i="1" dirty="0"/>
          </a:p>
          <a:p>
            <a:endParaRPr lang="mk-MK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D286A8-5AAC-4194-A255-55381CBCFBF6}"/>
                  </a:ext>
                </a:extLst>
              </p:cNvPr>
              <p:cNvSpPr txBox="1"/>
              <p:nvPr/>
            </p:nvSpPr>
            <p:spPr>
              <a:xfrm>
                <a:off x="6172200" y="2367963"/>
                <a:ext cx="2762250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 = 10</a:t>
                </a:r>
                <a:r>
                  <a:rPr lang="en-US" sz="2800" dirty="0">
                    <a:solidFill>
                      <a:srgbClr val="C00000"/>
                    </a:solidFill>
                  </a:rPr>
                  <a:t>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𝒅𝒎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mk-MK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D286A8-5AAC-4194-A255-55381CBCF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7963"/>
                <a:ext cx="2762250" cy="963854"/>
              </a:xfrm>
              <a:prstGeom prst="rect">
                <a:avLst/>
              </a:prstGeom>
              <a:blipFill>
                <a:blip r:embed="rId3"/>
                <a:stretch>
                  <a:fillRect l="-4636" t="-440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472F55-CC0E-4456-B763-9DFB75C8A03D}"/>
                  </a:ext>
                </a:extLst>
              </p:cNvPr>
              <p:cNvSpPr txBox="1"/>
              <p:nvPr/>
            </p:nvSpPr>
            <p:spPr>
              <a:xfrm>
                <a:off x="6172200" y="3162517"/>
                <a:ext cx="307576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 = 100</a:t>
                </a:r>
                <a:r>
                  <a:rPr lang="en-US" sz="2800" dirty="0">
                    <a:solidFill>
                      <a:srgbClr val="FF0000"/>
                    </a:solidFill>
                  </a:rPr>
                  <a:t>00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mk-MK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472F55-CC0E-4456-B763-9DFB75C8A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162517"/>
                <a:ext cx="3075768" cy="532966"/>
              </a:xfrm>
              <a:prstGeom prst="rect">
                <a:avLst/>
              </a:prstGeom>
              <a:blipFill>
                <a:blip r:embed="rId4"/>
                <a:stretch>
                  <a:fillRect l="-4167" t="-9195" b="-3333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DDA4CD-C67A-4EFB-850A-C6D28A4845F3}"/>
                  </a:ext>
                </a:extLst>
              </p:cNvPr>
              <p:cNvSpPr txBox="1"/>
              <p:nvPr/>
            </p:nvSpPr>
            <p:spPr>
              <a:xfrm>
                <a:off x="6096000" y="3989259"/>
                <a:ext cx="3590836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dirty="0"/>
                  <a:t> = 1000</a:t>
                </a:r>
                <a:r>
                  <a:rPr lang="en-US" sz="2800" dirty="0">
                    <a:solidFill>
                      <a:srgbClr val="FF0000"/>
                    </a:solidFill>
                  </a:rPr>
                  <a:t>0</a:t>
                </a:r>
                <a:r>
                  <a:rPr lang="mk-MK" sz="2800" dirty="0">
                    <a:solidFill>
                      <a:srgbClr val="FF0000"/>
                    </a:solidFill>
                  </a:rPr>
                  <a:t>00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mk-MK" sz="2800" dirty="0"/>
              </a:p>
              <a:p>
                <a:endParaRPr lang="mk-MK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8DDA4CD-C67A-4EFB-850A-C6D28A484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89259"/>
                <a:ext cx="3590836" cy="963854"/>
              </a:xfrm>
              <a:prstGeom prst="rect">
                <a:avLst/>
              </a:prstGeom>
              <a:blipFill>
                <a:blip r:embed="rId5"/>
                <a:stretch>
                  <a:fillRect l="-3396" t="-440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B3ED62-218D-4EDD-BDE9-B79ED0C0B9A0}"/>
                  </a:ext>
                </a:extLst>
              </p:cNvPr>
              <p:cNvSpPr txBox="1"/>
              <p:nvPr/>
            </p:nvSpPr>
            <p:spPr>
              <a:xfrm>
                <a:off x="6172200" y="5505450"/>
                <a:ext cx="2628797" cy="94198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txBody>
              <a:bodyPr wrap="none" rtlCol="0">
                <a:spAutoFit/>
              </a:bodyPr>
              <a:lstStyle/>
              <a:p>
                <a:r>
                  <a:rPr lang="mk-MK" dirty="0"/>
                  <a:t>1 ар = 100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mk-MK" dirty="0"/>
              </a:p>
              <a:p>
                <a:r>
                  <a:rPr lang="mk-MK" dirty="0"/>
                  <a:t>1 декар = 1000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mk-MK" dirty="0"/>
              </a:p>
              <a:p>
                <a:r>
                  <a:rPr lang="mk-MK" dirty="0"/>
                  <a:t>1</a:t>
                </a:r>
                <a:r>
                  <a:rPr lang="en-US" dirty="0"/>
                  <a:t>Ha (</a:t>
                </a:r>
                <a:r>
                  <a:rPr lang="mk-MK" dirty="0"/>
                  <a:t>хектар) = 10000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mk-MK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B3ED62-218D-4EDD-BDE9-B79ED0C0B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505450"/>
                <a:ext cx="2628797" cy="941989"/>
              </a:xfrm>
              <a:prstGeom prst="rect">
                <a:avLst/>
              </a:prstGeom>
              <a:blipFill>
                <a:blip r:embed="rId6"/>
                <a:stretch>
                  <a:fillRect l="-2088" t="-2581" b="-903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26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385D205E-D89A-4668-AFC5-84EA2943B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92126"/>
            <a:ext cx="777379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Колкави се плоштините на следниве правоаголници </a:t>
            </a:r>
            <a:r>
              <a:rPr lang="hr-HR" altLang="mk-MK" sz="2600" dirty="0">
                <a:solidFill>
                  <a:srgbClr val="0000CC"/>
                </a:solidFill>
              </a:rPr>
              <a:t>:</a:t>
            </a:r>
          </a:p>
        </p:txBody>
      </p:sp>
      <p:grpSp>
        <p:nvGrpSpPr>
          <p:cNvPr id="76832" name="Group 32">
            <a:extLst>
              <a:ext uri="{FF2B5EF4-FFF2-40B4-BE49-F238E27FC236}">
                <a16:creationId xmlns:a16="http://schemas.microsoft.com/office/drawing/2014/main" id="{2A2C1292-FF32-4DD1-8A6C-C430D7D25BEE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284289"/>
            <a:ext cx="1881188" cy="985838"/>
            <a:chOff x="431" y="890"/>
            <a:chExt cx="1185" cy="621"/>
          </a:xfrm>
        </p:grpSpPr>
        <p:sp>
          <p:nvSpPr>
            <p:cNvPr id="76827" name="Rectangle 27">
              <a:extLst>
                <a:ext uri="{FF2B5EF4-FFF2-40B4-BE49-F238E27FC236}">
                  <a16:creationId xmlns:a16="http://schemas.microsoft.com/office/drawing/2014/main" id="{4F29EDA3-390F-4B51-A037-618B2ED86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890"/>
              <a:ext cx="816" cy="4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6830" name="Text Box 30">
              <a:extLst>
                <a:ext uri="{FF2B5EF4-FFF2-40B4-BE49-F238E27FC236}">
                  <a16:creationId xmlns:a16="http://schemas.microsoft.com/office/drawing/2014/main" id="{DBB7BD92-351E-4B94-86B0-DACF2E88B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298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600"/>
                <a:t>4 cm</a:t>
              </a:r>
            </a:p>
          </p:txBody>
        </p:sp>
        <p:sp>
          <p:nvSpPr>
            <p:cNvPr id="76831" name="Text Box 31">
              <a:extLst>
                <a:ext uri="{FF2B5EF4-FFF2-40B4-BE49-F238E27FC236}">
                  <a16:creationId xmlns:a16="http://schemas.microsoft.com/office/drawing/2014/main" id="{FE7AE172-DD24-4DC4-885F-061B6AD855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981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600"/>
                <a:t>2 cm</a:t>
              </a:r>
            </a:p>
          </p:txBody>
        </p:sp>
      </p:grpSp>
      <p:sp>
        <p:nvSpPr>
          <p:cNvPr id="76833" name="Rectangle 33">
            <a:extLst>
              <a:ext uri="{FF2B5EF4-FFF2-40B4-BE49-F238E27FC236}">
                <a16:creationId xmlns:a16="http://schemas.microsoft.com/office/drawing/2014/main" id="{88392BB5-2301-408A-87FD-CC5AC2A82A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9400" y="128428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4" name="Rectangle 34">
            <a:extLst>
              <a:ext uri="{FF2B5EF4-FFF2-40B4-BE49-F238E27FC236}">
                <a16:creationId xmlns:a16="http://schemas.microsoft.com/office/drawing/2014/main" id="{383D72C8-FE97-4323-8B46-0EF0B5BE05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128587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5" name="Rectangle 35">
            <a:extLst>
              <a:ext uri="{FF2B5EF4-FFF2-40B4-BE49-F238E27FC236}">
                <a16:creationId xmlns:a16="http://schemas.microsoft.com/office/drawing/2014/main" id="{D85DBDE8-FD01-46EB-9E81-FAC87955D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95550" y="1287463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6" name="Rectangle 36">
            <a:extLst>
              <a:ext uri="{FF2B5EF4-FFF2-40B4-BE49-F238E27FC236}">
                <a16:creationId xmlns:a16="http://schemas.microsoft.com/office/drawing/2014/main" id="{4080583A-3918-47FE-AEBF-FFCA41A419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95550" y="160972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7" name="Rectangle 37">
            <a:extLst>
              <a:ext uri="{FF2B5EF4-FFF2-40B4-BE49-F238E27FC236}">
                <a16:creationId xmlns:a16="http://schemas.microsoft.com/office/drawing/2014/main" id="{75A12873-5CD3-4623-8E90-4FE7A3C5F1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7100" y="1285875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8" name="Rectangle 38">
            <a:extLst>
              <a:ext uri="{FF2B5EF4-FFF2-40B4-BE49-F238E27FC236}">
                <a16:creationId xmlns:a16="http://schemas.microsoft.com/office/drawing/2014/main" id="{59AB299E-593F-40E0-92FC-3D55688739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6710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39" name="Rectangle 39">
            <a:extLst>
              <a:ext uri="{FF2B5EF4-FFF2-40B4-BE49-F238E27FC236}">
                <a16:creationId xmlns:a16="http://schemas.microsoft.com/office/drawing/2014/main" id="{DACED232-269F-4428-AABB-3760952767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1940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40" name="Rectangle 40">
            <a:extLst>
              <a:ext uri="{FF2B5EF4-FFF2-40B4-BE49-F238E27FC236}">
                <a16:creationId xmlns:a16="http://schemas.microsoft.com/office/drawing/2014/main" id="{61CB4C03-FD3F-4A54-B3B3-7D8706989A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43250" y="1608138"/>
            <a:ext cx="323850" cy="323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76841" name="Text Box 41">
            <a:extLst>
              <a:ext uri="{FF2B5EF4-FFF2-40B4-BE49-F238E27FC236}">
                <a16:creationId xmlns:a16="http://schemas.microsoft.com/office/drawing/2014/main" id="{66E933DC-A0BE-4D72-9254-A7FCF7D2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2363789"/>
            <a:ext cx="232627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0000"/>
                </a:solidFill>
              </a:rPr>
              <a:t>P = 4 ∙ 2 = 8 cm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6854" name="Group 54">
            <a:extLst>
              <a:ext uri="{FF2B5EF4-FFF2-40B4-BE49-F238E27FC236}">
                <a16:creationId xmlns:a16="http://schemas.microsoft.com/office/drawing/2014/main" id="{BE9A0D07-242A-4895-B700-1223594E533D}"/>
              </a:ext>
            </a:extLst>
          </p:cNvPr>
          <p:cNvGrpSpPr>
            <a:grpSpLocks/>
          </p:cNvGrpSpPr>
          <p:nvPr/>
        </p:nvGrpSpPr>
        <p:grpSpPr bwMode="auto">
          <a:xfrm>
            <a:off x="6546850" y="1212851"/>
            <a:ext cx="2241550" cy="1298576"/>
            <a:chOff x="431" y="1797"/>
            <a:chExt cx="1412" cy="818"/>
          </a:xfrm>
        </p:grpSpPr>
        <p:sp>
          <p:nvSpPr>
            <p:cNvPr id="76843" name="Rectangle 43">
              <a:extLst>
                <a:ext uri="{FF2B5EF4-FFF2-40B4-BE49-F238E27FC236}">
                  <a16:creationId xmlns:a16="http://schemas.microsoft.com/office/drawing/2014/main" id="{C5FA870F-B37F-4A37-B184-B341CC74D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797"/>
              <a:ext cx="1020" cy="6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6844" name="Text Box 44">
              <a:extLst>
                <a:ext uri="{FF2B5EF4-FFF2-40B4-BE49-F238E27FC236}">
                  <a16:creationId xmlns:a16="http://schemas.microsoft.com/office/drawing/2014/main" id="{5A75FC91-B6A8-4CDE-AA39-AE3752BE6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2402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600"/>
                <a:t>5 cm</a:t>
              </a:r>
            </a:p>
          </p:txBody>
        </p:sp>
        <p:sp>
          <p:nvSpPr>
            <p:cNvPr id="76845" name="Text Box 45">
              <a:extLst>
                <a:ext uri="{FF2B5EF4-FFF2-40B4-BE49-F238E27FC236}">
                  <a16:creationId xmlns:a16="http://schemas.microsoft.com/office/drawing/2014/main" id="{E6B8FB20-3616-48E3-AAA8-89596599B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024"/>
              <a:ext cx="36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600"/>
                <a:t>3 cm</a:t>
              </a:r>
            </a:p>
          </p:txBody>
        </p:sp>
      </p:grpSp>
      <p:sp>
        <p:nvSpPr>
          <p:cNvPr id="76862" name="Text Box 62">
            <a:extLst>
              <a:ext uri="{FF2B5EF4-FFF2-40B4-BE49-F238E27FC236}">
                <a16:creationId xmlns:a16="http://schemas.microsoft.com/office/drawing/2014/main" id="{64C31565-2FC0-4DC0-98AC-A82E642A6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075" y="2579689"/>
            <a:ext cx="249459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0000"/>
                </a:solidFill>
              </a:rPr>
              <a:t>P = 5 ∙ 3 = 15 cm</a:t>
            </a:r>
            <a:r>
              <a:rPr lang="hr-HR" altLang="mk-MK" sz="2600" baseline="3000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6899" name="Group 99">
            <a:extLst>
              <a:ext uri="{FF2B5EF4-FFF2-40B4-BE49-F238E27FC236}">
                <a16:creationId xmlns:a16="http://schemas.microsoft.com/office/drawing/2014/main" id="{1D48D836-D0D5-44C5-853F-7440F025B357}"/>
              </a:ext>
            </a:extLst>
          </p:cNvPr>
          <p:cNvGrpSpPr>
            <a:grpSpLocks/>
          </p:cNvGrpSpPr>
          <p:nvPr/>
        </p:nvGrpSpPr>
        <p:grpSpPr bwMode="auto">
          <a:xfrm>
            <a:off x="6542088" y="1212850"/>
            <a:ext cx="1619250" cy="971550"/>
            <a:chOff x="3198" y="2205"/>
            <a:chExt cx="1020" cy="612"/>
          </a:xfrm>
        </p:grpSpPr>
        <p:sp>
          <p:nvSpPr>
            <p:cNvPr id="76889" name="Rectangle 89">
              <a:extLst>
                <a:ext uri="{FF2B5EF4-FFF2-40B4-BE49-F238E27FC236}">
                  <a16:creationId xmlns:a16="http://schemas.microsoft.com/office/drawing/2014/main" id="{A0E3D555-64E7-46F5-BFA9-0D49D8F00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205"/>
              <a:ext cx="1020" cy="61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6893" name="Line 93">
              <a:extLst>
                <a:ext uri="{FF2B5EF4-FFF2-40B4-BE49-F238E27FC236}">
                  <a16:creationId xmlns:a16="http://schemas.microsoft.com/office/drawing/2014/main" id="{45212CD5-7967-4388-8E3E-CEBD89832F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2614"/>
              <a:ext cx="1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6894" name="Line 94">
              <a:extLst>
                <a:ext uri="{FF2B5EF4-FFF2-40B4-BE49-F238E27FC236}">
                  <a16:creationId xmlns:a16="http://schemas.microsoft.com/office/drawing/2014/main" id="{12734D47-9AAD-4F05-AC66-83C2E23B0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2405"/>
              <a:ext cx="1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6895" name="Line 95">
              <a:extLst>
                <a:ext uri="{FF2B5EF4-FFF2-40B4-BE49-F238E27FC236}">
                  <a16:creationId xmlns:a16="http://schemas.microsoft.com/office/drawing/2014/main" id="{D2737295-6FB6-4CA2-989B-7ED4C512B1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6896" name="Line 96">
              <a:extLst>
                <a:ext uri="{FF2B5EF4-FFF2-40B4-BE49-F238E27FC236}">
                  <a16:creationId xmlns:a16="http://schemas.microsoft.com/office/drawing/2014/main" id="{66E17D94-8CC9-4F71-B177-324C2ECFA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6897" name="Line 97">
              <a:extLst>
                <a:ext uri="{FF2B5EF4-FFF2-40B4-BE49-F238E27FC236}">
                  <a16:creationId xmlns:a16="http://schemas.microsoft.com/office/drawing/2014/main" id="{2792017E-B9FC-491B-AE55-7ABD8D57D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6898" name="Line 98">
              <a:extLst>
                <a:ext uri="{FF2B5EF4-FFF2-40B4-BE49-F238E27FC236}">
                  <a16:creationId xmlns:a16="http://schemas.microsoft.com/office/drawing/2014/main" id="{A0B5E685-220B-465C-9211-8C2B8535D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205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grpSp>
        <p:nvGrpSpPr>
          <p:cNvPr id="76914" name="Group 114">
            <a:extLst>
              <a:ext uri="{FF2B5EF4-FFF2-40B4-BE49-F238E27FC236}">
                <a16:creationId xmlns:a16="http://schemas.microsoft.com/office/drawing/2014/main" id="{9B861AB5-B793-493E-A819-E4BEF7A44428}"/>
              </a:ext>
            </a:extLst>
          </p:cNvPr>
          <p:cNvGrpSpPr>
            <a:grpSpLocks/>
          </p:cNvGrpSpPr>
          <p:nvPr/>
        </p:nvGrpSpPr>
        <p:grpSpPr bwMode="auto">
          <a:xfrm>
            <a:off x="4606925" y="3500438"/>
            <a:ext cx="2552700" cy="1441450"/>
            <a:chOff x="1791" y="2341"/>
            <a:chExt cx="1608" cy="908"/>
          </a:xfrm>
        </p:grpSpPr>
        <p:sp>
          <p:nvSpPr>
            <p:cNvPr id="76902" name="Text Box 102">
              <a:extLst>
                <a:ext uri="{FF2B5EF4-FFF2-40B4-BE49-F238E27FC236}">
                  <a16:creationId xmlns:a16="http://schemas.microsoft.com/office/drawing/2014/main" id="{2518FBEB-6B86-4487-ABF7-BAF3EABC4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5" y="299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2000"/>
                <a:t>a</a:t>
              </a:r>
            </a:p>
          </p:txBody>
        </p:sp>
        <p:sp>
          <p:nvSpPr>
            <p:cNvPr id="76901" name="Rectangle 101">
              <a:extLst>
                <a:ext uri="{FF2B5EF4-FFF2-40B4-BE49-F238E27FC236}">
                  <a16:creationId xmlns:a16="http://schemas.microsoft.com/office/drawing/2014/main" id="{D7BCB820-5487-4CD3-B6B5-09B675040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341"/>
              <a:ext cx="1361" cy="6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6903" name="Text Box 103">
              <a:extLst>
                <a:ext uri="{FF2B5EF4-FFF2-40B4-BE49-F238E27FC236}">
                  <a16:creationId xmlns:a16="http://schemas.microsoft.com/office/drawing/2014/main" id="{A71DD71F-95A9-48C6-A8BD-07C96894EF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2538"/>
              <a:ext cx="20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2000"/>
                <a:t>b</a:t>
              </a:r>
            </a:p>
          </p:txBody>
        </p:sp>
      </p:grpSp>
      <p:sp>
        <p:nvSpPr>
          <p:cNvPr id="76904" name="Text Box 104">
            <a:extLst>
              <a:ext uri="{FF2B5EF4-FFF2-40B4-BE49-F238E27FC236}">
                <a16:creationId xmlns:a16="http://schemas.microsoft.com/office/drawing/2014/main" id="{33ED1EA4-B5E8-408A-AD03-D3F554585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9" y="5157788"/>
            <a:ext cx="1656223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800">
                <a:solidFill>
                  <a:srgbClr val="FF0000"/>
                </a:solidFill>
              </a:rPr>
              <a:t>  P = a ∙ b  </a:t>
            </a:r>
            <a:endParaRPr lang="hr-HR" altLang="mk-MK" sz="2800" baseline="30000">
              <a:solidFill>
                <a:srgbClr val="FF0000"/>
              </a:solidFill>
            </a:endParaRPr>
          </a:p>
        </p:txBody>
      </p:sp>
      <p:sp>
        <p:nvSpPr>
          <p:cNvPr id="76915" name="Text Box 115">
            <a:extLst>
              <a:ext uri="{FF2B5EF4-FFF2-40B4-BE49-F238E27FC236}">
                <a16:creationId xmlns:a16="http://schemas.microsoft.com/office/drawing/2014/main" id="{485B88B6-56E4-4197-9F88-B266449B4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88" y="5949951"/>
            <a:ext cx="578780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200" dirty="0">
                <a:solidFill>
                  <a:srgbClr val="FF0000"/>
                </a:solidFill>
              </a:rPr>
              <a:t>ФОРМУЛА ЗА ПЛОШТИНА НА ПРАВОАГОЛНИК</a:t>
            </a:r>
            <a:r>
              <a:rPr lang="hr-HR" altLang="mk-MK" sz="2200" dirty="0">
                <a:solidFill>
                  <a:srgbClr val="FF0000"/>
                </a:solidFill>
              </a:rPr>
              <a:t>!</a:t>
            </a:r>
            <a:endParaRPr lang="hr-HR" altLang="mk-MK" sz="2200" baseline="30000" dirty="0">
              <a:solidFill>
                <a:srgbClr val="FF0000"/>
              </a:solidFill>
            </a:endParaRPr>
          </a:p>
        </p:txBody>
      </p:sp>
      <p:grpSp>
        <p:nvGrpSpPr>
          <p:cNvPr id="76917" name="Group 117">
            <a:extLst>
              <a:ext uri="{FF2B5EF4-FFF2-40B4-BE49-F238E27FC236}">
                <a16:creationId xmlns:a16="http://schemas.microsoft.com/office/drawing/2014/main" id="{12C8F2F2-1FCB-4FED-BEED-2D9C8787E03F}"/>
              </a:ext>
            </a:extLst>
          </p:cNvPr>
          <p:cNvGrpSpPr>
            <a:grpSpLocks/>
          </p:cNvGrpSpPr>
          <p:nvPr/>
        </p:nvGrpSpPr>
        <p:grpSpPr bwMode="auto">
          <a:xfrm>
            <a:off x="9456739" y="188913"/>
            <a:ext cx="1036637" cy="596900"/>
            <a:chOff x="3969" y="1298"/>
            <a:chExt cx="653" cy="376"/>
          </a:xfrm>
        </p:grpSpPr>
        <p:sp>
          <p:nvSpPr>
            <p:cNvPr id="76918" name="Rectangle 118">
              <a:extLst>
                <a:ext uri="{FF2B5EF4-FFF2-40B4-BE49-F238E27FC236}">
                  <a16:creationId xmlns:a16="http://schemas.microsoft.com/office/drawing/2014/main" id="{142AC202-BCC1-41EB-8147-D153E9F7EC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59" y="1298"/>
              <a:ext cx="204" cy="20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6919" name="Text Box 119">
              <a:extLst>
                <a:ext uri="{FF2B5EF4-FFF2-40B4-BE49-F238E27FC236}">
                  <a16:creationId xmlns:a16="http://schemas.microsoft.com/office/drawing/2014/main" id="{1FDB82D4-B083-410D-B38A-89E05CDF2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1480"/>
              <a:ext cx="33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400">
                  <a:solidFill>
                    <a:srgbClr val="006600"/>
                  </a:solidFill>
                </a:rPr>
                <a:t>1 cm</a:t>
              </a:r>
            </a:p>
          </p:txBody>
        </p:sp>
        <p:sp>
          <p:nvSpPr>
            <p:cNvPr id="76920" name="Text Box 120">
              <a:extLst>
                <a:ext uri="{FF2B5EF4-FFF2-40B4-BE49-F238E27FC236}">
                  <a16:creationId xmlns:a16="http://schemas.microsoft.com/office/drawing/2014/main" id="{B9A77F7B-DCAC-4A16-964B-371DB1C875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298"/>
              <a:ext cx="33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 sz="1400">
                  <a:solidFill>
                    <a:srgbClr val="006600"/>
                  </a:solidFill>
                </a:rPr>
                <a:t>1 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1000"/>
                                        <p:tgtEl>
                                          <p:spTgt spid="7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7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7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7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41" grpId="0"/>
      <p:bldP spid="76862" grpId="0"/>
      <p:bldP spid="76904" grpId="0" animBg="1"/>
      <p:bldP spid="769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9" name="Group 57">
            <a:extLst>
              <a:ext uri="{FF2B5EF4-FFF2-40B4-BE49-F238E27FC236}">
                <a16:creationId xmlns:a16="http://schemas.microsoft.com/office/drawing/2014/main" id="{CF60C127-7D09-4AFE-811C-2FA3C5411C8B}"/>
              </a:ext>
            </a:extLst>
          </p:cNvPr>
          <p:cNvGrpSpPr>
            <a:grpSpLocks/>
          </p:cNvGrpSpPr>
          <p:nvPr/>
        </p:nvGrpSpPr>
        <p:grpSpPr bwMode="auto">
          <a:xfrm>
            <a:off x="7040564" y="404814"/>
            <a:ext cx="1512887" cy="1387475"/>
            <a:chOff x="3787" y="3022"/>
            <a:chExt cx="953" cy="907"/>
          </a:xfrm>
        </p:grpSpPr>
        <p:sp>
          <p:nvSpPr>
            <p:cNvPr id="3122" name="Rectangle 50">
              <a:extLst>
                <a:ext uri="{FF2B5EF4-FFF2-40B4-BE49-F238E27FC236}">
                  <a16:creationId xmlns:a16="http://schemas.microsoft.com/office/drawing/2014/main" id="{F7AD1638-B455-4B51-A70D-EB72AE36E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022"/>
              <a:ext cx="953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3127" name="Rectangle 55">
              <a:extLst>
                <a:ext uri="{FF2B5EF4-FFF2-40B4-BE49-F238E27FC236}">
                  <a16:creationId xmlns:a16="http://schemas.microsoft.com/office/drawing/2014/main" id="{F1209C11-9672-4674-B6A1-3DF391901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702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</p:grpSp>
      <p:sp>
        <p:nvSpPr>
          <p:cNvPr id="3075" name="Rectangle 3">
            <a:extLst>
              <a:ext uri="{FF2B5EF4-FFF2-40B4-BE49-F238E27FC236}">
                <a16:creationId xmlns:a16="http://schemas.microsoft.com/office/drawing/2014/main" id="{92C5E8A3-9E31-4F0B-8111-7F85F36CA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2420938"/>
            <a:ext cx="4103687" cy="3600450"/>
          </a:xfrm>
        </p:spPr>
        <p:txBody>
          <a:bodyPr>
            <a:normAutofit lnSpcReduction="10000"/>
          </a:bodyPr>
          <a:lstStyle/>
          <a:p>
            <a:r>
              <a:rPr lang="en-US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a –</a:t>
            </a:r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 должина на правоаголникот</a:t>
            </a:r>
            <a:endParaRPr lang="sr-Latn-CS" altLang="mk-MK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sr-Latn-CS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b – </a:t>
            </a:r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Ширина на правоаголникот</a:t>
            </a:r>
            <a:endParaRPr lang="en-US" altLang="mk-MK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Аголот меѓу страните е </a:t>
            </a:r>
            <a:r>
              <a:rPr lang="mk-MK" altLang="mk-MK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</a:t>
            </a:r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sr-Latn-CS" altLang="mk-MK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mk-MK" altLang="mk-MK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Формула за плоштина</a:t>
            </a:r>
            <a:r>
              <a:rPr lang="sr-Latn-CS" altLang="mk-MK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buFontTx/>
              <a:buNone/>
            </a:pPr>
            <a:r>
              <a:rPr lang="sr-Latn-CS" altLang="mk-MK" b="1" dirty="0">
                <a:solidFill>
                  <a:srgbClr val="FF0000"/>
                </a:solidFill>
                <a:latin typeface="Comic Sans MS" panose="030F0702030302020204" pitchFamily="66" charset="0"/>
              </a:rPr>
              <a:t>	P = a </a:t>
            </a:r>
            <a:r>
              <a:rPr lang="en-US" altLang="mk-M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r-HR" altLang="mk-M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mk-MK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endParaRPr lang="en-US" altLang="mk-M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F3C317AC-0185-4293-B171-23CD965A1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347663"/>
            <a:ext cx="2520950" cy="1439862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E3E4243-F6F3-4EA4-92E2-53B3F358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333375"/>
            <a:ext cx="2519362" cy="1441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B5FBDE06-66AA-4C55-92DB-C86AC3D65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3963" y="1787525"/>
            <a:ext cx="2520950" cy="0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D07DD93-666E-4D32-ADBF-A553023CE0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5388" y="333375"/>
            <a:ext cx="0" cy="1493838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0F4E21C6-CAED-4E15-BA40-D69278B13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1931988"/>
            <a:ext cx="43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9DE04A35-E40A-4216-AA1E-4DF59851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852488"/>
            <a:ext cx="503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115" name="Rectangle 43">
            <a:extLst>
              <a:ext uri="{FF2B5EF4-FFF2-40B4-BE49-F238E27FC236}">
                <a16:creationId xmlns:a16="http://schemas.microsoft.com/office/drawing/2014/main" id="{018C4D6F-05A9-48E3-8C9C-D5BF61945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420939"/>
            <a:ext cx="41767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k-MK" altLang="mk-MK" sz="2800" b="1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К</a:t>
            </a:r>
            <a:r>
              <a:rPr lang="mk-MK" altLang="mk-MK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вадратот</a:t>
            </a:r>
            <a:r>
              <a:rPr lang="mk-MK" altLang="mk-M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е правоаголник (со еднакви страни)</a:t>
            </a:r>
            <a:r>
              <a:rPr lang="sr-Latn-CS" altLang="mk-M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mk-MK" altLang="mk-M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Станите на квадратот се еднакви.</a:t>
            </a:r>
            <a:endParaRPr lang="sr-Latn-CS" altLang="mk-MK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mk-MK" altLang="mk-MK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Плоштина на квадрат</a:t>
            </a:r>
            <a:r>
              <a:rPr lang="sr-Latn-CS" altLang="mk-MK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buFontTx/>
              <a:buNone/>
            </a:pPr>
            <a:r>
              <a:rPr lang="sr-Latn-CS" altLang="mk-M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	P = a </a:t>
            </a:r>
            <a:r>
              <a:rPr lang="en-US" altLang="mk-M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r-HR" altLang="mk-M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mk-MK" sz="28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endParaRPr lang="en-US" altLang="mk-MK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16" name="Rectangle 44">
            <a:extLst>
              <a:ext uri="{FF2B5EF4-FFF2-40B4-BE49-F238E27FC236}">
                <a16:creationId xmlns:a16="http://schemas.microsoft.com/office/drawing/2014/main" id="{B4BF29D1-E934-4303-827D-EDEA7100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4" y="390526"/>
            <a:ext cx="1512887" cy="1382713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117" name="Text Box 45">
            <a:extLst>
              <a:ext uri="{FF2B5EF4-FFF2-40B4-BE49-F238E27FC236}">
                <a16:creationId xmlns:a16="http://schemas.microsoft.com/office/drawing/2014/main" id="{B866D79D-7FBE-4487-9306-089A323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858838"/>
            <a:ext cx="43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118" name="Text Box 46">
            <a:extLst>
              <a:ext uri="{FF2B5EF4-FFF2-40B4-BE49-F238E27FC236}">
                <a16:creationId xmlns:a16="http://schemas.microsoft.com/office/drawing/2014/main" id="{B30D96C9-4B44-4AAE-B3AD-9F85D2E0C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1795463"/>
            <a:ext cx="43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i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3136" name="Group 64">
            <a:extLst>
              <a:ext uri="{FF2B5EF4-FFF2-40B4-BE49-F238E27FC236}">
                <a16:creationId xmlns:a16="http://schemas.microsoft.com/office/drawing/2014/main" id="{6EE8865B-F2C0-48BF-BD78-8FE2B800E323}"/>
              </a:ext>
            </a:extLst>
          </p:cNvPr>
          <p:cNvGrpSpPr>
            <a:grpSpLocks/>
          </p:cNvGrpSpPr>
          <p:nvPr/>
        </p:nvGrpSpPr>
        <p:grpSpPr bwMode="auto">
          <a:xfrm>
            <a:off x="7061200" y="376238"/>
            <a:ext cx="1512888" cy="1433512"/>
            <a:chOff x="3488" y="233"/>
            <a:chExt cx="953" cy="907"/>
          </a:xfrm>
        </p:grpSpPr>
        <p:sp>
          <p:nvSpPr>
            <p:cNvPr id="3119" name="Line 47">
              <a:extLst>
                <a:ext uri="{FF2B5EF4-FFF2-40B4-BE49-F238E27FC236}">
                  <a16:creationId xmlns:a16="http://schemas.microsoft.com/office/drawing/2014/main" id="{E4130918-E773-44A1-AF72-889D03848C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8" y="233"/>
              <a:ext cx="0" cy="907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3120" name="Line 48">
              <a:extLst>
                <a:ext uri="{FF2B5EF4-FFF2-40B4-BE49-F238E27FC236}">
                  <a16:creationId xmlns:a16="http://schemas.microsoft.com/office/drawing/2014/main" id="{CADCB5CF-E4C6-4B66-A462-5232B156BB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8" y="1122"/>
              <a:ext cx="953" cy="0"/>
            </a:xfrm>
            <a:prstGeom prst="line">
              <a:avLst/>
            </a:prstGeom>
            <a:noFill/>
            <a:ln w="666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3126" name="Rectangle 54">
            <a:extLst>
              <a:ext uri="{FF2B5EF4-FFF2-40B4-BE49-F238E27FC236}">
                <a16:creationId xmlns:a16="http://schemas.microsoft.com/office/drawing/2014/main" id="{EEFD25A1-7624-441E-B0F2-8F339AF8B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676" y="1427163"/>
            <a:ext cx="360363" cy="3603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3130" name="Text Box 58">
            <a:extLst>
              <a:ext uri="{FF2B5EF4-FFF2-40B4-BE49-F238E27FC236}">
                <a16:creationId xmlns:a16="http://schemas.microsoft.com/office/drawing/2014/main" id="{E9583D9E-BC82-4E7A-84D5-E94AD0A7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1" y="6184900"/>
            <a:ext cx="2446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dirty="0">
                <a:solidFill>
                  <a:srgbClr val="0000CC"/>
                </a:solidFill>
              </a:rPr>
              <a:t> P = </a:t>
            </a:r>
            <a:r>
              <a:rPr lang="mk-MK" altLang="mk-MK" dirty="0">
                <a:solidFill>
                  <a:srgbClr val="0000CC"/>
                </a:solidFill>
              </a:rPr>
              <a:t>должина</a:t>
            </a:r>
            <a:r>
              <a:rPr lang="hr-HR" altLang="mk-MK" dirty="0">
                <a:solidFill>
                  <a:srgbClr val="0000CC"/>
                </a:solidFill>
              </a:rPr>
              <a:t> ∙ </a:t>
            </a:r>
            <a:r>
              <a:rPr lang="mk-MK" altLang="mk-MK" dirty="0">
                <a:solidFill>
                  <a:srgbClr val="0000CC"/>
                </a:solidFill>
              </a:rPr>
              <a:t>ширина</a:t>
            </a:r>
            <a:r>
              <a:rPr lang="hr-HR" altLang="mk-MK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133" name="Text Box 61">
            <a:extLst>
              <a:ext uri="{FF2B5EF4-FFF2-40B4-BE49-F238E27FC236}">
                <a16:creationId xmlns:a16="http://schemas.microsoft.com/office/drawing/2014/main" id="{FE9F856F-E4CC-45A2-8032-65E16DC3F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4" y="5635625"/>
            <a:ext cx="3863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dirty="0">
                <a:solidFill>
                  <a:srgbClr val="0000CC"/>
                </a:solidFill>
              </a:rPr>
              <a:t>За правоаголникот и квадратот важи</a:t>
            </a:r>
            <a:r>
              <a:rPr lang="hr-HR" altLang="mk-MK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34" name="Rectangle 62">
            <a:extLst>
              <a:ext uri="{FF2B5EF4-FFF2-40B4-BE49-F238E27FC236}">
                <a16:creationId xmlns:a16="http://schemas.microsoft.com/office/drawing/2014/main" id="{F11AB162-A70C-4FB9-9395-D50F6ED81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463" y="5606813"/>
            <a:ext cx="4932362" cy="1341438"/>
          </a:xfrm>
          <a:prstGeom prst="rect">
            <a:avLst/>
          </a:prstGeom>
          <a:solidFill>
            <a:srgbClr val="CCE8EA">
              <a:alpha val="24001"/>
            </a:srgbClr>
          </a:solidFill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1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3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117" grpId="0"/>
      <p:bldP spid="3118" grpId="0"/>
      <p:bldP spid="3130" grpId="0"/>
      <p:bldP spid="3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0592A116-47A9-4948-A538-5694419AA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04814"/>
            <a:ext cx="549535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mk-MK" altLang="mk-MK" sz="2600" dirty="0">
                <a:solidFill>
                  <a:srgbClr val="0000CC"/>
                </a:solidFill>
              </a:rPr>
              <a:t>Да провериме дали добро разбавме</a:t>
            </a:r>
            <a:r>
              <a:rPr lang="hr-HR" altLang="mk-MK" sz="2600" dirty="0">
                <a:solidFill>
                  <a:srgbClr val="0000CC"/>
                </a:solidFill>
              </a:rPr>
              <a:t>:</a:t>
            </a:r>
          </a:p>
        </p:txBody>
      </p:sp>
      <p:grpSp>
        <p:nvGrpSpPr>
          <p:cNvPr id="79879" name="Group 7">
            <a:extLst>
              <a:ext uri="{FF2B5EF4-FFF2-40B4-BE49-F238E27FC236}">
                <a16:creationId xmlns:a16="http://schemas.microsoft.com/office/drawing/2014/main" id="{D05CA449-0BC8-4CEB-85C1-114B0F9B68A7}"/>
              </a:ext>
            </a:extLst>
          </p:cNvPr>
          <p:cNvGrpSpPr>
            <a:grpSpLocks/>
          </p:cNvGrpSpPr>
          <p:nvPr/>
        </p:nvGrpSpPr>
        <p:grpSpPr bwMode="auto">
          <a:xfrm>
            <a:off x="2078039" y="1284289"/>
            <a:ext cx="1603375" cy="993775"/>
            <a:chOff x="431" y="890"/>
            <a:chExt cx="1010" cy="626"/>
          </a:xfrm>
        </p:grpSpPr>
        <p:sp>
          <p:nvSpPr>
            <p:cNvPr id="79880" name="Rectangle 8">
              <a:extLst>
                <a:ext uri="{FF2B5EF4-FFF2-40B4-BE49-F238E27FC236}">
                  <a16:creationId xmlns:a16="http://schemas.microsoft.com/office/drawing/2014/main" id="{1C48E795-FA6E-4E55-B577-39D920B40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890"/>
              <a:ext cx="816" cy="40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9881" name="Text Box 9">
              <a:extLst>
                <a:ext uri="{FF2B5EF4-FFF2-40B4-BE49-F238E27FC236}">
                  <a16:creationId xmlns:a16="http://schemas.microsoft.com/office/drawing/2014/main" id="{38A63CA4-84B6-4AE6-8268-CE5DD4863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" y="1283"/>
              <a:ext cx="1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79882" name="Text Box 10">
              <a:extLst>
                <a:ext uri="{FF2B5EF4-FFF2-40B4-BE49-F238E27FC236}">
                  <a16:creationId xmlns:a16="http://schemas.microsoft.com/office/drawing/2014/main" id="{873ABD8B-2E74-44DC-86AC-C1B09A4FD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966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006600"/>
                  </a:solidFill>
                </a:rPr>
                <a:t>d</a:t>
              </a:r>
            </a:p>
          </p:txBody>
        </p:sp>
      </p:grpSp>
      <p:sp>
        <p:nvSpPr>
          <p:cNvPr id="79891" name="Text Box 19">
            <a:extLst>
              <a:ext uri="{FF2B5EF4-FFF2-40B4-BE49-F238E27FC236}">
                <a16:creationId xmlns:a16="http://schemas.microsoft.com/office/drawing/2014/main" id="{439769A5-034B-410B-A4BA-CB3B9B98D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292351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006600"/>
                </a:solidFill>
              </a:rPr>
              <a:t>P =</a:t>
            </a:r>
            <a:endParaRPr lang="hr-HR" altLang="mk-MK" sz="2600" baseline="30000">
              <a:solidFill>
                <a:srgbClr val="006600"/>
              </a:solidFill>
            </a:endParaRPr>
          </a:p>
        </p:txBody>
      </p:sp>
      <p:sp>
        <p:nvSpPr>
          <p:cNvPr id="79911" name="Text Box 39">
            <a:extLst>
              <a:ext uri="{FF2B5EF4-FFF2-40B4-BE49-F238E27FC236}">
                <a16:creationId xmlns:a16="http://schemas.microsoft.com/office/drawing/2014/main" id="{A1D51ABB-804C-4233-93DF-E7FF1AC03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2292351"/>
            <a:ext cx="7360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006600"/>
                </a:solidFill>
              </a:rPr>
              <a:t>c ∙ d</a:t>
            </a:r>
            <a:endParaRPr lang="hr-HR" altLang="mk-MK" sz="2600" baseline="30000">
              <a:solidFill>
                <a:srgbClr val="006600"/>
              </a:solidFill>
            </a:endParaRPr>
          </a:p>
        </p:txBody>
      </p:sp>
      <p:sp>
        <p:nvSpPr>
          <p:cNvPr id="79916" name="Text Box 44">
            <a:extLst>
              <a:ext uri="{FF2B5EF4-FFF2-40B4-BE49-F238E27FC236}">
                <a16:creationId xmlns:a16="http://schemas.microsoft.com/office/drawing/2014/main" id="{62E6E044-A7A5-490D-B8A1-EF3DCE4A8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39" y="2420939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chemeClr val="hlink"/>
                </a:solidFill>
              </a:rPr>
              <a:t>P =</a:t>
            </a:r>
            <a:endParaRPr lang="hr-HR" altLang="mk-MK" sz="2600" baseline="30000">
              <a:solidFill>
                <a:schemeClr val="hlink"/>
              </a:solidFill>
            </a:endParaRPr>
          </a:p>
        </p:txBody>
      </p:sp>
      <p:sp>
        <p:nvSpPr>
          <p:cNvPr id="79917" name="Text Box 45">
            <a:extLst>
              <a:ext uri="{FF2B5EF4-FFF2-40B4-BE49-F238E27FC236}">
                <a16:creationId xmlns:a16="http://schemas.microsoft.com/office/drawing/2014/main" id="{637FD836-CA3D-48BF-A9D4-6C47125E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300" y="2420939"/>
            <a:ext cx="71526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chemeClr val="hlink"/>
                </a:solidFill>
              </a:rPr>
              <a:t>x ∙ y</a:t>
            </a:r>
            <a:endParaRPr lang="hr-HR" altLang="mk-MK" sz="2600" baseline="30000">
              <a:solidFill>
                <a:schemeClr val="hlink"/>
              </a:solidFill>
            </a:endParaRPr>
          </a:p>
        </p:txBody>
      </p:sp>
      <p:grpSp>
        <p:nvGrpSpPr>
          <p:cNvPr id="79920" name="Group 48">
            <a:extLst>
              <a:ext uri="{FF2B5EF4-FFF2-40B4-BE49-F238E27FC236}">
                <a16:creationId xmlns:a16="http://schemas.microsoft.com/office/drawing/2014/main" id="{B78C3B7F-50B4-453E-8E33-0BD818AB0317}"/>
              </a:ext>
            </a:extLst>
          </p:cNvPr>
          <p:cNvGrpSpPr>
            <a:grpSpLocks/>
          </p:cNvGrpSpPr>
          <p:nvPr/>
        </p:nvGrpSpPr>
        <p:grpSpPr bwMode="auto">
          <a:xfrm>
            <a:off x="4152899" y="947739"/>
            <a:ext cx="2162446" cy="1403433"/>
            <a:chOff x="2880" y="845"/>
            <a:chExt cx="1182" cy="840"/>
          </a:xfrm>
        </p:grpSpPr>
        <p:sp>
          <p:nvSpPr>
            <p:cNvPr id="79913" name="Rectangle 41">
              <a:extLst>
                <a:ext uri="{FF2B5EF4-FFF2-40B4-BE49-F238E27FC236}">
                  <a16:creationId xmlns:a16="http://schemas.microsoft.com/office/drawing/2014/main" id="{8582AFBE-400F-4711-A5E7-6C6D4BA62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" y="1071"/>
              <a:ext cx="816" cy="40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9914" name="Text Box 42">
              <a:extLst>
                <a:ext uri="{FF2B5EF4-FFF2-40B4-BE49-F238E27FC236}">
                  <a16:creationId xmlns:a16="http://schemas.microsoft.com/office/drawing/2014/main" id="{263A19AC-97B2-44F1-9D47-BFE7F45B9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3" y="1464"/>
              <a:ext cx="155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79915" name="Text Box 43">
              <a:extLst>
                <a:ext uri="{FF2B5EF4-FFF2-40B4-BE49-F238E27FC236}">
                  <a16:creationId xmlns:a16="http://schemas.microsoft.com/office/drawing/2014/main" id="{081A41C9-2BB2-420F-B911-1BE681F16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4" y="1147"/>
              <a:ext cx="15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chemeClr val="hlink"/>
                  </a:solidFill>
                </a:rPr>
                <a:t>y</a:t>
              </a:r>
            </a:p>
          </p:txBody>
        </p:sp>
        <p:sp>
          <p:nvSpPr>
            <p:cNvPr id="79918" name="Text Box 46">
              <a:extLst>
                <a:ext uri="{FF2B5EF4-FFF2-40B4-BE49-F238E27FC236}">
                  <a16:creationId xmlns:a16="http://schemas.microsoft.com/office/drawing/2014/main" id="{21D0D06F-81A2-49E4-A3E9-E26772E4B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6" y="845"/>
              <a:ext cx="155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79919" name="Text Box 47">
              <a:extLst>
                <a:ext uri="{FF2B5EF4-FFF2-40B4-BE49-F238E27FC236}">
                  <a16:creationId xmlns:a16="http://schemas.microsoft.com/office/drawing/2014/main" id="{626E6193-0198-4657-8B04-0D9FE0309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162"/>
              <a:ext cx="15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chemeClr val="hlink"/>
                  </a:solidFill>
                </a:rPr>
                <a:t>y</a:t>
              </a:r>
            </a:p>
          </p:txBody>
        </p:sp>
      </p:grpSp>
      <p:sp>
        <p:nvSpPr>
          <p:cNvPr id="79932" name="Text Box 60">
            <a:extLst>
              <a:ext uri="{FF2B5EF4-FFF2-40B4-BE49-F238E27FC236}">
                <a16:creationId xmlns:a16="http://schemas.microsoft.com/office/drawing/2014/main" id="{0E9D7DBE-9622-487E-A8D2-0759E0778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9" y="2435226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0066CC"/>
                </a:solidFill>
              </a:rPr>
              <a:t>P =</a:t>
            </a:r>
            <a:endParaRPr lang="hr-HR" altLang="mk-MK" sz="2600" baseline="30000">
              <a:solidFill>
                <a:srgbClr val="0066CC"/>
              </a:solidFill>
            </a:endParaRPr>
          </a:p>
        </p:txBody>
      </p:sp>
      <p:sp>
        <p:nvSpPr>
          <p:cNvPr id="79933" name="Text Box 61">
            <a:extLst>
              <a:ext uri="{FF2B5EF4-FFF2-40B4-BE49-F238E27FC236}">
                <a16:creationId xmlns:a16="http://schemas.microsoft.com/office/drawing/2014/main" id="{886E40E4-17E0-4BE4-B77B-3FE558C3B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2435226"/>
            <a:ext cx="54213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0066CC"/>
                </a:solidFill>
              </a:rPr>
              <a:t>4</a:t>
            </a:r>
            <a:r>
              <a:rPr lang="hr-HR" altLang="mk-MK" sz="1000">
                <a:solidFill>
                  <a:srgbClr val="0066CC"/>
                </a:solidFill>
              </a:rPr>
              <a:t> </a:t>
            </a:r>
            <a:r>
              <a:rPr lang="hr-HR" altLang="mk-MK" sz="2600">
                <a:solidFill>
                  <a:srgbClr val="0066CC"/>
                </a:solidFill>
              </a:rPr>
              <a:t>a</a:t>
            </a:r>
            <a:endParaRPr lang="hr-HR" altLang="mk-MK" sz="2600" baseline="30000">
              <a:solidFill>
                <a:srgbClr val="0066CC"/>
              </a:solidFill>
            </a:endParaRPr>
          </a:p>
        </p:txBody>
      </p:sp>
      <p:sp>
        <p:nvSpPr>
          <p:cNvPr id="79943" name="Text Box 71">
            <a:extLst>
              <a:ext uri="{FF2B5EF4-FFF2-40B4-BE49-F238E27FC236}">
                <a16:creationId xmlns:a16="http://schemas.microsoft.com/office/drawing/2014/main" id="{0FFA3E36-F4E4-420F-9A35-38A73F437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9" y="2435226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3300"/>
                </a:solidFill>
              </a:rPr>
              <a:t>P =</a:t>
            </a:r>
            <a:endParaRPr lang="hr-HR" altLang="mk-MK" sz="2600" baseline="30000">
              <a:solidFill>
                <a:srgbClr val="FF3300"/>
              </a:solidFill>
            </a:endParaRPr>
          </a:p>
        </p:txBody>
      </p:sp>
      <p:sp>
        <p:nvSpPr>
          <p:cNvPr id="79944" name="Text Box 72">
            <a:extLst>
              <a:ext uri="{FF2B5EF4-FFF2-40B4-BE49-F238E27FC236}">
                <a16:creationId xmlns:a16="http://schemas.microsoft.com/office/drawing/2014/main" id="{278574E3-AC30-453D-976A-16193C377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6451" y="2435226"/>
            <a:ext cx="7697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3300"/>
                </a:solidFill>
              </a:rPr>
              <a:t>n ∙ n</a:t>
            </a:r>
            <a:endParaRPr lang="hr-HR" altLang="mk-MK" sz="2600" baseline="30000">
              <a:solidFill>
                <a:srgbClr val="FF3300"/>
              </a:solidFill>
            </a:endParaRPr>
          </a:p>
        </p:txBody>
      </p:sp>
      <p:grpSp>
        <p:nvGrpSpPr>
          <p:cNvPr id="79956" name="Group 84">
            <a:extLst>
              <a:ext uri="{FF2B5EF4-FFF2-40B4-BE49-F238E27FC236}">
                <a16:creationId xmlns:a16="http://schemas.microsoft.com/office/drawing/2014/main" id="{C6C437DB-4FF6-4D55-95D0-17E7BF921861}"/>
              </a:ext>
            </a:extLst>
          </p:cNvPr>
          <p:cNvGrpSpPr>
            <a:grpSpLocks/>
          </p:cNvGrpSpPr>
          <p:nvPr/>
        </p:nvGrpSpPr>
        <p:grpSpPr bwMode="auto">
          <a:xfrm>
            <a:off x="2208213" y="3213100"/>
            <a:ext cx="1052512" cy="1593850"/>
            <a:chOff x="431" y="2024"/>
            <a:chExt cx="663" cy="1004"/>
          </a:xfrm>
        </p:grpSpPr>
        <p:grpSp>
          <p:nvGrpSpPr>
            <p:cNvPr id="79947" name="Group 75">
              <a:extLst>
                <a:ext uri="{FF2B5EF4-FFF2-40B4-BE49-F238E27FC236}">
                  <a16:creationId xmlns:a16="http://schemas.microsoft.com/office/drawing/2014/main" id="{FFC11957-0365-4712-BB8F-A10508A544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2024"/>
              <a:ext cx="453" cy="816"/>
              <a:chOff x="431" y="2024"/>
              <a:chExt cx="544" cy="816"/>
            </a:xfrm>
          </p:grpSpPr>
          <p:sp>
            <p:nvSpPr>
              <p:cNvPr id="79945" name="Rectangle 73">
                <a:extLst>
                  <a:ext uri="{FF2B5EF4-FFF2-40B4-BE49-F238E27FC236}">
                    <a16:creationId xmlns:a16="http://schemas.microsoft.com/office/drawing/2014/main" id="{46F5663D-D640-45D1-8EB1-778FE91D6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024"/>
                <a:ext cx="544" cy="81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79946" name="Line 74">
                <a:extLst>
                  <a:ext uri="{FF2B5EF4-FFF2-40B4-BE49-F238E27FC236}">
                    <a16:creationId xmlns:a16="http://schemas.microsoft.com/office/drawing/2014/main" id="{8A322913-0BF1-412A-86F3-1A3532C27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1" y="2024"/>
                <a:ext cx="54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</p:grpSp>
        <p:sp>
          <p:nvSpPr>
            <p:cNvPr id="79950" name="Text Box 78">
              <a:extLst>
                <a:ext uri="{FF2B5EF4-FFF2-40B4-BE49-F238E27FC236}">
                  <a16:creationId xmlns:a16="http://schemas.microsoft.com/office/drawing/2014/main" id="{2DAC8A1A-3316-40DD-80F7-3F139EA63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" y="2795"/>
              <a:ext cx="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333333"/>
                  </a:solidFill>
                </a:rPr>
                <a:t>e</a:t>
              </a:r>
              <a:r>
                <a:rPr lang="hr-HR" altLang="mk-MK" baseline="-25000">
                  <a:solidFill>
                    <a:srgbClr val="333333"/>
                  </a:solidFill>
                </a:rPr>
                <a:t>1</a:t>
              </a:r>
            </a:p>
          </p:txBody>
        </p:sp>
        <p:sp>
          <p:nvSpPr>
            <p:cNvPr id="79954" name="Text Box 82">
              <a:extLst>
                <a:ext uri="{FF2B5EF4-FFF2-40B4-BE49-F238E27FC236}">
                  <a16:creationId xmlns:a16="http://schemas.microsoft.com/office/drawing/2014/main" id="{2DF5E2E7-5063-47B4-ABEA-19A46EAC7B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296"/>
              <a:ext cx="21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333333"/>
                  </a:solidFill>
                </a:rPr>
                <a:t>f</a:t>
              </a:r>
              <a:r>
                <a:rPr lang="hr-HR" altLang="mk-MK" baseline="-25000">
                  <a:solidFill>
                    <a:srgbClr val="333333"/>
                  </a:solidFill>
                </a:rPr>
                <a:t>1</a:t>
              </a:r>
            </a:p>
          </p:txBody>
        </p:sp>
        <p:sp>
          <p:nvSpPr>
            <p:cNvPr id="79955" name="Text Box 83">
              <a:extLst>
                <a:ext uri="{FF2B5EF4-FFF2-40B4-BE49-F238E27FC236}">
                  <a16:creationId xmlns:a16="http://schemas.microsoft.com/office/drawing/2014/main" id="{1677E5EE-ECDB-4BC8-98AC-6A2C102CE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" y="2205"/>
              <a:ext cx="2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hr-HR" altLang="mk-MK">
                  <a:solidFill>
                    <a:srgbClr val="333333"/>
                  </a:solidFill>
                </a:rPr>
                <a:t>d</a:t>
              </a:r>
              <a:r>
                <a:rPr lang="hr-HR" altLang="mk-MK" baseline="-25000">
                  <a:solidFill>
                    <a:srgbClr val="333333"/>
                  </a:solidFill>
                </a:rPr>
                <a:t>1</a:t>
              </a:r>
            </a:p>
          </p:txBody>
        </p:sp>
      </p:grpSp>
      <p:sp>
        <p:nvSpPr>
          <p:cNvPr id="79957" name="Text Box 85">
            <a:extLst>
              <a:ext uri="{FF2B5EF4-FFF2-40B4-BE49-F238E27FC236}">
                <a16:creationId xmlns:a16="http://schemas.microsoft.com/office/drawing/2014/main" id="{9341BADB-C693-471A-BA20-70B3C439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811714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333333"/>
                </a:solidFill>
              </a:rPr>
              <a:t>P =</a:t>
            </a:r>
            <a:endParaRPr lang="hr-HR" altLang="mk-MK" sz="2600" baseline="30000">
              <a:solidFill>
                <a:srgbClr val="333333"/>
              </a:solidFill>
            </a:endParaRPr>
          </a:p>
        </p:txBody>
      </p:sp>
      <p:sp>
        <p:nvSpPr>
          <p:cNvPr id="79958" name="Text Box 86">
            <a:extLst>
              <a:ext uri="{FF2B5EF4-FFF2-40B4-BE49-F238E27FC236}">
                <a16:creationId xmlns:a16="http://schemas.microsoft.com/office/drawing/2014/main" id="{66F8ED54-7AF5-4310-8B1C-B3D89602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811714"/>
            <a:ext cx="91082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333333"/>
                </a:solidFill>
              </a:rPr>
              <a:t>e</a:t>
            </a:r>
            <a:r>
              <a:rPr lang="hr-HR" altLang="mk-MK" sz="2600" baseline="-25000">
                <a:solidFill>
                  <a:srgbClr val="333333"/>
                </a:solidFill>
              </a:rPr>
              <a:t>1</a:t>
            </a:r>
            <a:r>
              <a:rPr lang="hr-HR" altLang="mk-MK" sz="2600">
                <a:solidFill>
                  <a:srgbClr val="333333"/>
                </a:solidFill>
              </a:rPr>
              <a:t> ∙ f</a:t>
            </a:r>
            <a:r>
              <a:rPr lang="hr-HR" altLang="mk-MK" sz="2600" baseline="-25000">
                <a:solidFill>
                  <a:srgbClr val="333333"/>
                </a:solidFill>
              </a:rPr>
              <a:t>1</a:t>
            </a:r>
          </a:p>
        </p:txBody>
      </p:sp>
      <p:sp>
        <p:nvSpPr>
          <p:cNvPr id="79972" name="Text Box 100">
            <a:extLst>
              <a:ext uri="{FF2B5EF4-FFF2-40B4-BE49-F238E27FC236}">
                <a16:creationId xmlns:a16="http://schemas.microsoft.com/office/drawing/2014/main" id="{90217F16-AFBC-4622-A3B9-32ABC418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6" y="4595814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3300"/>
                </a:solidFill>
              </a:rPr>
              <a:t>P =</a:t>
            </a:r>
            <a:endParaRPr lang="hr-HR" altLang="mk-MK" sz="2600" baseline="30000">
              <a:solidFill>
                <a:srgbClr val="FF3300"/>
              </a:solidFill>
            </a:endParaRPr>
          </a:p>
        </p:txBody>
      </p:sp>
      <p:sp>
        <p:nvSpPr>
          <p:cNvPr id="79973" name="Text Box 101">
            <a:extLst>
              <a:ext uri="{FF2B5EF4-FFF2-40B4-BE49-F238E27FC236}">
                <a16:creationId xmlns:a16="http://schemas.microsoft.com/office/drawing/2014/main" id="{8CA7345B-87E8-490D-8D9C-ED6DE141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4595814"/>
            <a:ext cx="75212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3300"/>
                </a:solidFill>
              </a:rPr>
              <a:t>g ∙ n</a:t>
            </a:r>
            <a:endParaRPr lang="hr-HR" altLang="mk-MK" sz="2600" baseline="30000">
              <a:solidFill>
                <a:srgbClr val="FF3300"/>
              </a:solidFill>
            </a:endParaRPr>
          </a:p>
        </p:txBody>
      </p:sp>
      <p:grpSp>
        <p:nvGrpSpPr>
          <p:cNvPr id="79984" name="Group 112">
            <a:extLst>
              <a:ext uri="{FF2B5EF4-FFF2-40B4-BE49-F238E27FC236}">
                <a16:creationId xmlns:a16="http://schemas.microsoft.com/office/drawing/2014/main" id="{77913782-8CE8-4B96-9BD8-A99927EEDF79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1412876"/>
            <a:ext cx="1778000" cy="873125"/>
            <a:chOff x="3470" y="890"/>
            <a:chExt cx="1120" cy="550"/>
          </a:xfrm>
        </p:grpSpPr>
        <p:sp>
          <p:nvSpPr>
            <p:cNvPr id="79926" name="Text Box 54">
              <a:extLst>
                <a:ext uri="{FF2B5EF4-FFF2-40B4-BE49-F238E27FC236}">
                  <a16:creationId xmlns:a16="http://schemas.microsoft.com/office/drawing/2014/main" id="{C4553863-29F7-49CE-B925-FE1C4F678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3" y="1207"/>
              <a:ext cx="1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0066CC"/>
                  </a:solidFill>
                </a:rPr>
                <a:t>a</a:t>
              </a:r>
            </a:p>
          </p:txBody>
        </p:sp>
        <p:sp>
          <p:nvSpPr>
            <p:cNvPr id="79927" name="Text Box 55">
              <a:extLst>
                <a:ext uri="{FF2B5EF4-FFF2-40B4-BE49-F238E27FC236}">
                  <a16:creationId xmlns:a16="http://schemas.microsoft.com/office/drawing/2014/main" id="{7FDAB866-7927-4B7D-90D5-ADD77A67F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1113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0066CC"/>
                  </a:solidFill>
                </a:rPr>
                <a:t>4</a:t>
              </a:r>
            </a:p>
          </p:txBody>
        </p:sp>
        <p:grpSp>
          <p:nvGrpSpPr>
            <p:cNvPr id="79983" name="Group 111">
              <a:extLst>
                <a:ext uri="{FF2B5EF4-FFF2-40B4-BE49-F238E27FC236}">
                  <a16:creationId xmlns:a16="http://schemas.microsoft.com/office/drawing/2014/main" id="{C62F49F9-9AA4-47D6-A9E3-AA61D9215B04}"/>
                </a:ext>
              </a:extLst>
            </p:cNvPr>
            <p:cNvGrpSpPr>
              <a:grpSpLocks/>
            </p:cNvGrpSpPr>
            <p:nvPr/>
          </p:nvGrpSpPr>
          <p:grpSpPr bwMode="auto">
            <a:xfrm rot="900000">
              <a:off x="3470" y="890"/>
              <a:ext cx="952" cy="363"/>
              <a:chOff x="3424" y="845"/>
              <a:chExt cx="952" cy="363"/>
            </a:xfrm>
          </p:grpSpPr>
          <p:sp>
            <p:nvSpPr>
              <p:cNvPr id="79921" name="Rectangle 49">
                <a:extLst>
                  <a:ext uri="{FF2B5EF4-FFF2-40B4-BE49-F238E27FC236}">
                    <a16:creationId xmlns:a16="http://schemas.microsoft.com/office/drawing/2014/main" id="{95B61E7E-0ED5-4B3F-9D90-A4D17A6F8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845"/>
                <a:ext cx="952" cy="363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grpSp>
            <p:nvGrpSpPr>
              <p:cNvPr id="79979" name="Group 107">
                <a:extLst>
                  <a:ext uri="{FF2B5EF4-FFF2-40B4-BE49-F238E27FC236}">
                    <a16:creationId xmlns:a16="http://schemas.microsoft.com/office/drawing/2014/main" id="{5D1ED539-CD88-4BFA-89F7-D52C330BBE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4" y="1116"/>
                <a:ext cx="91" cy="91"/>
                <a:chOff x="1746" y="3203"/>
                <a:chExt cx="91" cy="91"/>
              </a:xfrm>
            </p:grpSpPr>
            <p:sp>
              <p:nvSpPr>
                <p:cNvPr id="79980" name="Line 108">
                  <a:extLst>
                    <a:ext uri="{FF2B5EF4-FFF2-40B4-BE49-F238E27FC236}">
                      <a16:creationId xmlns:a16="http://schemas.microsoft.com/office/drawing/2014/main" id="{625E710B-4F5A-4488-B644-A9B152F8FA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0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mk-MK"/>
                </a:p>
              </p:txBody>
            </p:sp>
            <p:sp>
              <p:nvSpPr>
                <p:cNvPr id="79981" name="Line 109">
                  <a:extLst>
                    <a:ext uri="{FF2B5EF4-FFF2-40B4-BE49-F238E27FC236}">
                      <a16:creationId xmlns:a16="http://schemas.microsoft.com/office/drawing/2014/main" id="{C2DF7224-AB52-4145-90EC-1ED3D40273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791" y="324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mk-MK"/>
                </a:p>
              </p:txBody>
            </p:sp>
          </p:grpSp>
        </p:grpSp>
      </p:grpSp>
      <p:grpSp>
        <p:nvGrpSpPr>
          <p:cNvPr id="80000" name="Group 128">
            <a:extLst>
              <a:ext uri="{FF2B5EF4-FFF2-40B4-BE49-F238E27FC236}">
                <a16:creationId xmlns:a16="http://schemas.microsoft.com/office/drawing/2014/main" id="{B8E7D186-0AE6-4A63-AA1C-41427936E36B}"/>
              </a:ext>
            </a:extLst>
          </p:cNvPr>
          <p:cNvGrpSpPr>
            <a:grpSpLocks/>
          </p:cNvGrpSpPr>
          <p:nvPr/>
        </p:nvGrpSpPr>
        <p:grpSpPr bwMode="auto">
          <a:xfrm>
            <a:off x="6096001" y="3284540"/>
            <a:ext cx="1743075" cy="1226499"/>
            <a:chOff x="2916" y="2069"/>
            <a:chExt cx="1098" cy="967"/>
          </a:xfrm>
        </p:grpSpPr>
        <p:sp>
          <p:nvSpPr>
            <p:cNvPr id="79985" name="Rectangle 113">
              <a:extLst>
                <a:ext uri="{FF2B5EF4-FFF2-40B4-BE49-F238E27FC236}">
                  <a16:creationId xmlns:a16="http://schemas.microsoft.com/office/drawing/2014/main" id="{8998D4C1-39E2-4CE7-9ED4-CC6FA8C0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2069"/>
              <a:ext cx="907" cy="681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9986" name="Line 114">
              <a:extLst>
                <a:ext uri="{FF2B5EF4-FFF2-40B4-BE49-F238E27FC236}">
                  <a16:creationId xmlns:a16="http://schemas.microsoft.com/office/drawing/2014/main" id="{B4A24C07-78C3-40F8-8C8C-CE1FE368F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7" y="2750"/>
              <a:ext cx="68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9987" name="Line 115">
              <a:extLst>
                <a:ext uri="{FF2B5EF4-FFF2-40B4-BE49-F238E27FC236}">
                  <a16:creationId xmlns:a16="http://schemas.microsoft.com/office/drawing/2014/main" id="{2B2F9250-84F9-47C9-B166-7A4679F16E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750"/>
              <a:ext cx="227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9989" name="Text Box 117">
              <a:extLst>
                <a:ext uri="{FF2B5EF4-FFF2-40B4-BE49-F238E27FC236}">
                  <a16:creationId xmlns:a16="http://schemas.microsoft.com/office/drawing/2014/main" id="{8F533D1C-2E43-443C-89E5-D8C24FEED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2745"/>
              <a:ext cx="1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800000"/>
                  </a:solidFill>
                </a:rPr>
                <a:t>a</a:t>
              </a:r>
            </a:p>
          </p:txBody>
        </p:sp>
        <p:sp>
          <p:nvSpPr>
            <p:cNvPr id="79997" name="Text Box 125">
              <a:extLst>
                <a:ext uri="{FF2B5EF4-FFF2-40B4-BE49-F238E27FC236}">
                  <a16:creationId xmlns:a16="http://schemas.microsoft.com/office/drawing/2014/main" id="{C3B54B2E-A523-4D4B-B276-0FF842443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3" y="2745"/>
              <a:ext cx="1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79998" name="Line 126">
              <a:extLst>
                <a:ext uri="{FF2B5EF4-FFF2-40B4-BE49-F238E27FC236}">
                  <a16:creationId xmlns:a16="http://schemas.microsoft.com/office/drawing/2014/main" id="{E6CFFE34-4BE6-4212-A297-B1A95B3FF0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7" y="2069"/>
              <a:ext cx="0" cy="68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79999" name="Text Box 127">
              <a:extLst>
                <a:ext uri="{FF2B5EF4-FFF2-40B4-BE49-F238E27FC236}">
                  <a16:creationId xmlns:a16="http://schemas.microsoft.com/office/drawing/2014/main" id="{86AD927A-8417-44DA-B6A2-D84D77524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2319"/>
              <a:ext cx="1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chemeClr val="folHlink"/>
                  </a:solidFill>
                </a:rPr>
                <a:t>c</a:t>
              </a:r>
            </a:p>
          </p:txBody>
        </p:sp>
      </p:grpSp>
      <p:sp>
        <p:nvSpPr>
          <p:cNvPr id="80001" name="Text Box 129">
            <a:extLst>
              <a:ext uri="{FF2B5EF4-FFF2-40B4-BE49-F238E27FC236}">
                <a16:creationId xmlns:a16="http://schemas.microsoft.com/office/drawing/2014/main" id="{64A46F7D-B63D-41D6-ABCB-CAF6935A8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4" y="4595814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chemeClr val="folHlink"/>
                </a:solidFill>
              </a:rPr>
              <a:t>P =</a:t>
            </a:r>
            <a:endParaRPr lang="hr-HR" altLang="mk-MK" sz="2600" baseline="30000">
              <a:solidFill>
                <a:schemeClr val="folHlink"/>
              </a:solidFill>
            </a:endParaRPr>
          </a:p>
        </p:txBody>
      </p:sp>
      <p:sp>
        <p:nvSpPr>
          <p:cNvPr id="80002" name="Text Box 130">
            <a:extLst>
              <a:ext uri="{FF2B5EF4-FFF2-40B4-BE49-F238E27FC236}">
                <a16:creationId xmlns:a16="http://schemas.microsoft.com/office/drawing/2014/main" id="{BBEFED01-7D42-4371-BB1D-5BA330E5F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4595814"/>
            <a:ext cx="117211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chemeClr val="folHlink"/>
                </a:solidFill>
              </a:rPr>
              <a:t>(a+b)</a:t>
            </a:r>
            <a:r>
              <a:rPr lang="hr-HR" altLang="mk-MK" sz="1000">
                <a:solidFill>
                  <a:schemeClr val="folHlink"/>
                </a:solidFill>
              </a:rPr>
              <a:t> </a:t>
            </a:r>
            <a:r>
              <a:rPr lang="hr-HR" altLang="mk-MK" sz="2600">
                <a:solidFill>
                  <a:schemeClr val="folHlink"/>
                </a:solidFill>
              </a:rPr>
              <a:t>∙</a:t>
            </a:r>
            <a:r>
              <a:rPr lang="hr-HR" altLang="mk-MK" sz="1000">
                <a:solidFill>
                  <a:schemeClr val="folHlink"/>
                </a:solidFill>
              </a:rPr>
              <a:t> </a:t>
            </a:r>
            <a:r>
              <a:rPr lang="hr-HR" altLang="mk-MK" sz="2600">
                <a:solidFill>
                  <a:schemeClr val="folHlink"/>
                </a:solidFill>
              </a:rPr>
              <a:t>c</a:t>
            </a:r>
            <a:endParaRPr lang="hr-HR" altLang="mk-MK" sz="2600" baseline="30000">
              <a:solidFill>
                <a:schemeClr val="folHlink"/>
              </a:solidFill>
            </a:endParaRPr>
          </a:p>
        </p:txBody>
      </p:sp>
      <p:grpSp>
        <p:nvGrpSpPr>
          <p:cNvPr id="80017" name="Group 145">
            <a:extLst>
              <a:ext uri="{FF2B5EF4-FFF2-40B4-BE49-F238E27FC236}">
                <a16:creationId xmlns:a16="http://schemas.microsoft.com/office/drawing/2014/main" id="{86F59C59-7DD9-45F8-8B7D-182C82CA074F}"/>
              </a:ext>
            </a:extLst>
          </p:cNvPr>
          <p:cNvGrpSpPr>
            <a:grpSpLocks/>
          </p:cNvGrpSpPr>
          <p:nvPr/>
        </p:nvGrpSpPr>
        <p:grpSpPr bwMode="auto">
          <a:xfrm>
            <a:off x="8543926" y="3284539"/>
            <a:ext cx="1152525" cy="1666875"/>
            <a:chOff x="4422" y="2069"/>
            <a:chExt cx="726" cy="1050"/>
          </a:xfrm>
        </p:grpSpPr>
        <p:sp>
          <p:nvSpPr>
            <p:cNvPr id="80003" name="Rectangle 131">
              <a:extLst>
                <a:ext uri="{FF2B5EF4-FFF2-40B4-BE49-F238E27FC236}">
                  <a16:creationId xmlns:a16="http://schemas.microsoft.com/office/drawing/2014/main" id="{0C6A8AA9-1537-44AD-AA27-6BADB1987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2070"/>
              <a:ext cx="499" cy="816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80006" name="Line 134">
              <a:extLst>
                <a:ext uri="{FF2B5EF4-FFF2-40B4-BE49-F238E27FC236}">
                  <a16:creationId xmlns:a16="http://schemas.microsoft.com/office/drawing/2014/main" id="{C199D972-D638-455B-85C8-3AB863E5BC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9" y="2886"/>
              <a:ext cx="499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08" name="Text Box 136">
              <a:extLst>
                <a:ext uri="{FF2B5EF4-FFF2-40B4-BE49-F238E27FC236}">
                  <a16:creationId xmlns:a16="http://schemas.microsoft.com/office/drawing/2014/main" id="{81CB09FC-AC13-44D4-A6DF-FB5132DE2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0" y="2886"/>
              <a:ext cx="1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CC3300"/>
                  </a:solidFill>
                </a:rPr>
                <a:t>r</a:t>
              </a:r>
            </a:p>
          </p:txBody>
        </p:sp>
        <p:sp>
          <p:nvSpPr>
            <p:cNvPr id="80009" name="Text Box 137">
              <a:extLst>
                <a:ext uri="{FF2B5EF4-FFF2-40B4-BE49-F238E27FC236}">
                  <a16:creationId xmlns:a16="http://schemas.microsoft.com/office/drawing/2014/main" id="{F49CC787-B5B0-42DA-92DF-760CD5218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2523"/>
              <a:ext cx="1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660066"/>
                  </a:solidFill>
                </a:rPr>
                <a:t>s</a:t>
              </a:r>
            </a:p>
          </p:txBody>
        </p:sp>
        <p:sp>
          <p:nvSpPr>
            <p:cNvPr id="80010" name="Line 138">
              <a:extLst>
                <a:ext uri="{FF2B5EF4-FFF2-40B4-BE49-F238E27FC236}">
                  <a16:creationId xmlns:a16="http://schemas.microsoft.com/office/drawing/2014/main" id="{35D4E6E7-8FBC-499E-B4E9-507C397F26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9" y="2432"/>
              <a:ext cx="0" cy="453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11" name="Text Box 139">
              <a:extLst>
                <a:ext uri="{FF2B5EF4-FFF2-40B4-BE49-F238E27FC236}">
                  <a16:creationId xmlns:a16="http://schemas.microsoft.com/office/drawing/2014/main" id="{DA50CC0F-597F-4F0C-8B06-1880FD69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2115"/>
              <a:ext cx="1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FF0066"/>
                  </a:solidFill>
                </a:rPr>
                <a:t>k</a:t>
              </a:r>
            </a:p>
          </p:txBody>
        </p:sp>
        <p:sp>
          <p:nvSpPr>
            <p:cNvPr id="80012" name="Line 140">
              <a:extLst>
                <a:ext uri="{FF2B5EF4-FFF2-40B4-BE49-F238E27FC236}">
                  <a16:creationId xmlns:a16="http://schemas.microsoft.com/office/drawing/2014/main" id="{3603F60A-4556-405A-A58E-5AB6A54204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9" y="2069"/>
              <a:ext cx="0" cy="363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</p:grpSp>
      <p:sp>
        <p:nvSpPr>
          <p:cNvPr id="80013" name="Text Box 141">
            <a:extLst>
              <a:ext uri="{FF2B5EF4-FFF2-40B4-BE49-F238E27FC236}">
                <a16:creationId xmlns:a16="http://schemas.microsoft.com/office/drawing/2014/main" id="{9EEAA005-9EBD-48DB-B0E2-00580AC4B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4956176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990000"/>
                </a:solidFill>
              </a:rPr>
              <a:t>P =</a:t>
            </a:r>
            <a:endParaRPr lang="hr-HR" altLang="mk-MK" sz="2600" baseline="30000">
              <a:solidFill>
                <a:srgbClr val="990000"/>
              </a:solidFill>
            </a:endParaRPr>
          </a:p>
        </p:txBody>
      </p:sp>
      <p:sp>
        <p:nvSpPr>
          <p:cNvPr id="80014" name="Text Box 142">
            <a:extLst>
              <a:ext uri="{FF2B5EF4-FFF2-40B4-BE49-F238E27FC236}">
                <a16:creationId xmlns:a16="http://schemas.microsoft.com/office/drawing/2014/main" id="{2234C836-00E6-4C73-8F58-55CB42E37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8" y="4956176"/>
            <a:ext cx="10951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990000"/>
                </a:solidFill>
              </a:rPr>
              <a:t>r</a:t>
            </a:r>
            <a:r>
              <a:rPr lang="hr-HR" altLang="mk-MK" sz="1000">
                <a:solidFill>
                  <a:srgbClr val="990000"/>
                </a:solidFill>
              </a:rPr>
              <a:t> </a:t>
            </a:r>
            <a:r>
              <a:rPr lang="hr-HR" altLang="mk-MK" sz="2600">
                <a:solidFill>
                  <a:srgbClr val="990000"/>
                </a:solidFill>
              </a:rPr>
              <a:t>∙</a:t>
            </a:r>
            <a:r>
              <a:rPr lang="hr-HR" altLang="mk-MK" sz="1000">
                <a:solidFill>
                  <a:srgbClr val="990000"/>
                </a:solidFill>
              </a:rPr>
              <a:t> </a:t>
            </a:r>
            <a:r>
              <a:rPr lang="hr-HR" altLang="mk-MK" sz="2600">
                <a:solidFill>
                  <a:srgbClr val="990000"/>
                </a:solidFill>
              </a:rPr>
              <a:t>(s+k)</a:t>
            </a:r>
            <a:endParaRPr lang="hr-HR" altLang="mk-MK" sz="2600" baseline="30000">
              <a:solidFill>
                <a:srgbClr val="990000"/>
              </a:solidFill>
            </a:endParaRPr>
          </a:p>
        </p:txBody>
      </p:sp>
      <p:grpSp>
        <p:nvGrpSpPr>
          <p:cNvPr id="80032" name="Group 160">
            <a:extLst>
              <a:ext uri="{FF2B5EF4-FFF2-40B4-BE49-F238E27FC236}">
                <a16:creationId xmlns:a16="http://schemas.microsoft.com/office/drawing/2014/main" id="{54D4BB48-ADF2-4FD9-8B69-F8C3748AA263}"/>
              </a:ext>
            </a:extLst>
          </p:cNvPr>
          <p:cNvGrpSpPr>
            <a:grpSpLocks/>
          </p:cNvGrpSpPr>
          <p:nvPr/>
        </p:nvGrpSpPr>
        <p:grpSpPr bwMode="auto">
          <a:xfrm>
            <a:off x="3863975" y="5589589"/>
            <a:ext cx="1974850" cy="1095375"/>
            <a:chOff x="1228" y="3521"/>
            <a:chExt cx="1244" cy="690"/>
          </a:xfrm>
        </p:grpSpPr>
        <p:sp>
          <p:nvSpPr>
            <p:cNvPr id="80015" name="Rectangle 143">
              <a:extLst>
                <a:ext uri="{FF2B5EF4-FFF2-40B4-BE49-F238E27FC236}">
                  <a16:creationId xmlns:a16="http://schemas.microsoft.com/office/drawing/2014/main" id="{2977128B-3A4A-4C5C-956A-14A921BE0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521"/>
              <a:ext cx="1043" cy="499"/>
            </a:xfrm>
            <a:prstGeom prst="rect">
              <a:avLst/>
            </a:prstGeom>
            <a:solidFill>
              <a:srgbClr val="FF2F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80020" name="Line 148">
              <a:extLst>
                <a:ext uri="{FF2B5EF4-FFF2-40B4-BE49-F238E27FC236}">
                  <a16:creationId xmlns:a16="http://schemas.microsoft.com/office/drawing/2014/main" id="{CDF6BF31-DC80-49C1-ADB9-38E07C1BA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4020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21" name="Text Box 149">
              <a:extLst>
                <a:ext uri="{FF2B5EF4-FFF2-40B4-BE49-F238E27FC236}">
                  <a16:creationId xmlns:a16="http://schemas.microsoft.com/office/drawing/2014/main" id="{04F11565-F250-4117-B144-2697CB9BC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3974"/>
              <a:ext cx="1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/>
                <a:t>x</a:t>
              </a:r>
            </a:p>
          </p:txBody>
        </p:sp>
        <p:sp>
          <p:nvSpPr>
            <p:cNvPr id="80026" name="Line 154">
              <a:extLst>
                <a:ext uri="{FF2B5EF4-FFF2-40B4-BE49-F238E27FC236}">
                  <a16:creationId xmlns:a16="http://schemas.microsoft.com/office/drawing/2014/main" id="{2F66F389-2D5B-4B1D-9C07-DCDB30E79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9" y="4020"/>
              <a:ext cx="363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27" name="Line 155">
              <a:extLst>
                <a:ext uri="{FF2B5EF4-FFF2-40B4-BE49-F238E27FC236}">
                  <a16:creationId xmlns:a16="http://schemas.microsoft.com/office/drawing/2014/main" id="{8A54D62A-BAE2-4771-A184-0E5B7B58D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3748"/>
              <a:ext cx="0" cy="27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28" name="Line 156">
              <a:extLst>
                <a:ext uri="{FF2B5EF4-FFF2-40B4-BE49-F238E27FC236}">
                  <a16:creationId xmlns:a16="http://schemas.microsoft.com/office/drawing/2014/main" id="{8EBAC03A-638B-423F-8C8F-4727E9C8C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3521"/>
              <a:ext cx="0" cy="22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29" name="Text Box 157">
              <a:extLst>
                <a:ext uri="{FF2B5EF4-FFF2-40B4-BE49-F238E27FC236}">
                  <a16:creationId xmlns:a16="http://schemas.microsoft.com/office/drawing/2014/main" id="{8CB335E7-88DC-4B21-A02C-3E4CB7B7D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3978"/>
              <a:ext cx="1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CC3300"/>
                  </a:solidFill>
                </a:rPr>
                <a:t>y</a:t>
              </a:r>
            </a:p>
          </p:txBody>
        </p:sp>
        <p:sp>
          <p:nvSpPr>
            <p:cNvPr id="80030" name="Text Box 158">
              <a:extLst>
                <a:ext uri="{FF2B5EF4-FFF2-40B4-BE49-F238E27FC236}">
                  <a16:creationId xmlns:a16="http://schemas.microsoft.com/office/drawing/2014/main" id="{24A99AA2-EB17-4F91-8A01-33EF56FEE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3" y="3789"/>
              <a:ext cx="1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009900"/>
                  </a:solidFill>
                </a:rPr>
                <a:t>a</a:t>
              </a:r>
            </a:p>
          </p:txBody>
        </p:sp>
        <p:sp>
          <p:nvSpPr>
            <p:cNvPr id="80031" name="Text Box 159">
              <a:extLst>
                <a:ext uri="{FF2B5EF4-FFF2-40B4-BE49-F238E27FC236}">
                  <a16:creationId xmlns:a16="http://schemas.microsoft.com/office/drawing/2014/main" id="{D7FD685F-4FFA-41CF-A888-18936420C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3521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80033" name="Text Box 161">
            <a:extLst>
              <a:ext uri="{FF2B5EF4-FFF2-40B4-BE49-F238E27FC236}">
                <a16:creationId xmlns:a16="http://schemas.microsoft.com/office/drawing/2014/main" id="{CBA014CE-BB83-48EA-BDE9-083E866A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5189" y="5805489"/>
            <a:ext cx="5982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0000"/>
                </a:solidFill>
              </a:rPr>
              <a:t>P =</a:t>
            </a:r>
            <a:endParaRPr lang="hr-HR" altLang="mk-MK" sz="2600" baseline="30000">
              <a:solidFill>
                <a:srgbClr val="FF0000"/>
              </a:solidFill>
            </a:endParaRPr>
          </a:p>
        </p:txBody>
      </p:sp>
      <p:sp>
        <p:nvSpPr>
          <p:cNvPr id="80034" name="Text Box 162">
            <a:extLst>
              <a:ext uri="{FF2B5EF4-FFF2-40B4-BE49-F238E27FC236}">
                <a16:creationId xmlns:a16="http://schemas.microsoft.com/office/drawing/2014/main" id="{DD1C8D22-52E1-4951-82B7-39CB9C6D3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1" y="5805489"/>
            <a:ext cx="169469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2600">
                <a:solidFill>
                  <a:srgbClr val="FF0000"/>
                </a:solidFill>
              </a:rPr>
              <a:t>(x+y)</a:t>
            </a:r>
            <a:r>
              <a:rPr lang="hr-HR" altLang="mk-MK" sz="1000">
                <a:solidFill>
                  <a:srgbClr val="FF0000"/>
                </a:solidFill>
              </a:rPr>
              <a:t> </a:t>
            </a:r>
            <a:r>
              <a:rPr lang="hr-HR" altLang="mk-MK" sz="2600">
                <a:solidFill>
                  <a:srgbClr val="FF0000"/>
                </a:solidFill>
              </a:rPr>
              <a:t>∙</a:t>
            </a:r>
            <a:r>
              <a:rPr lang="hr-HR" altLang="mk-MK" sz="1000">
                <a:solidFill>
                  <a:srgbClr val="FF0000"/>
                </a:solidFill>
              </a:rPr>
              <a:t> </a:t>
            </a:r>
            <a:r>
              <a:rPr lang="hr-HR" altLang="mk-MK" sz="2600">
                <a:solidFill>
                  <a:srgbClr val="FF0000"/>
                </a:solidFill>
              </a:rPr>
              <a:t>(a+b)</a:t>
            </a:r>
            <a:endParaRPr lang="hr-HR" altLang="mk-MK" sz="2600" baseline="30000">
              <a:solidFill>
                <a:srgbClr val="FF0000"/>
              </a:solidFill>
            </a:endParaRPr>
          </a:p>
        </p:txBody>
      </p:sp>
      <p:grpSp>
        <p:nvGrpSpPr>
          <p:cNvPr id="80039" name="Group 167">
            <a:extLst>
              <a:ext uri="{FF2B5EF4-FFF2-40B4-BE49-F238E27FC236}">
                <a16:creationId xmlns:a16="http://schemas.microsoft.com/office/drawing/2014/main" id="{8070D01C-5DF0-4644-B23A-E5CD6402738E}"/>
              </a:ext>
            </a:extLst>
          </p:cNvPr>
          <p:cNvGrpSpPr>
            <a:grpSpLocks/>
          </p:cNvGrpSpPr>
          <p:nvPr/>
        </p:nvGrpSpPr>
        <p:grpSpPr bwMode="auto">
          <a:xfrm>
            <a:off x="9424993" y="1074739"/>
            <a:ext cx="938213" cy="1296987"/>
            <a:chOff x="5057" y="677"/>
            <a:chExt cx="591" cy="817"/>
          </a:xfrm>
        </p:grpSpPr>
        <p:sp>
          <p:nvSpPr>
            <p:cNvPr id="79934" name="Rectangle 62">
              <a:extLst>
                <a:ext uri="{FF2B5EF4-FFF2-40B4-BE49-F238E27FC236}">
                  <a16:creationId xmlns:a16="http://schemas.microsoft.com/office/drawing/2014/main" id="{9FF35D2C-82FF-4DAB-8A51-82BEFC0AB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899"/>
              <a:ext cx="408" cy="40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mk-MK"/>
            </a:p>
          </p:txBody>
        </p:sp>
        <p:sp>
          <p:nvSpPr>
            <p:cNvPr id="79937" name="Text Box 65">
              <a:extLst>
                <a:ext uri="{FF2B5EF4-FFF2-40B4-BE49-F238E27FC236}">
                  <a16:creationId xmlns:a16="http://schemas.microsoft.com/office/drawing/2014/main" id="{28106C22-20FF-4C33-8E33-9FD5937B1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3" y="1261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79941" name="Text Box 69">
              <a:extLst>
                <a:ext uri="{FF2B5EF4-FFF2-40B4-BE49-F238E27FC236}">
                  <a16:creationId xmlns:a16="http://schemas.microsoft.com/office/drawing/2014/main" id="{BC0A245E-21D2-4EF0-A29F-43A8B6174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5" y="989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80037" name="Text Box 165">
              <a:extLst>
                <a:ext uri="{FF2B5EF4-FFF2-40B4-BE49-F238E27FC236}">
                  <a16:creationId xmlns:a16="http://schemas.microsoft.com/office/drawing/2014/main" id="{FD4B8F91-E60F-4D7F-9F33-C80B0D4A1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3" y="677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FF3300"/>
                  </a:solidFill>
                </a:rPr>
                <a:t>n</a:t>
              </a:r>
            </a:p>
          </p:txBody>
        </p:sp>
      </p:grpSp>
      <p:sp>
        <p:nvSpPr>
          <p:cNvPr id="79951" name="Text Box 79">
            <a:extLst>
              <a:ext uri="{FF2B5EF4-FFF2-40B4-BE49-F238E27FC236}">
                <a16:creationId xmlns:a16="http://schemas.microsoft.com/office/drawing/2014/main" id="{3ECBFED3-A39C-49A6-A851-18B1D9CC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44900"/>
            <a:ext cx="3064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>
                <a:solidFill>
                  <a:srgbClr val="FF3300"/>
                </a:solidFill>
              </a:rPr>
              <a:t>n</a:t>
            </a:r>
          </a:p>
        </p:txBody>
      </p:sp>
      <p:grpSp>
        <p:nvGrpSpPr>
          <p:cNvPr id="80043" name="Group 171">
            <a:extLst>
              <a:ext uri="{FF2B5EF4-FFF2-40B4-BE49-F238E27FC236}">
                <a16:creationId xmlns:a16="http://schemas.microsoft.com/office/drawing/2014/main" id="{B1E3749C-BE98-4ADF-BA0E-C448B8231DB6}"/>
              </a:ext>
            </a:extLst>
          </p:cNvPr>
          <p:cNvGrpSpPr>
            <a:grpSpLocks/>
          </p:cNvGrpSpPr>
          <p:nvPr/>
        </p:nvGrpSpPr>
        <p:grpSpPr bwMode="auto">
          <a:xfrm>
            <a:off x="3863975" y="3500439"/>
            <a:ext cx="1511300" cy="942975"/>
            <a:chOff x="1474" y="2205"/>
            <a:chExt cx="952" cy="594"/>
          </a:xfrm>
        </p:grpSpPr>
        <p:sp>
          <p:nvSpPr>
            <p:cNvPr id="79953" name="Text Box 81">
              <a:extLst>
                <a:ext uri="{FF2B5EF4-FFF2-40B4-BE49-F238E27FC236}">
                  <a16:creationId xmlns:a16="http://schemas.microsoft.com/office/drawing/2014/main" id="{F40DB66C-051B-442E-93CB-E3833CFC07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6" y="256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mk-MK">
                  <a:solidFill>
                    <a:srgbClr val="FF3300"/>
                  </a:solidFill>
                </a:rPr>
                <a:t>g</a:t>
              </a:r>
            </a:p>
          </p:txBody>
        </p:sp>
        <p:grpSp>
          <p:nvGrpSpPr>
            <p:cNvPr id="79969" name="Group 97">
              <a:extLst>
                <a:ext uri="{FF2B5EF4-FFF2-40B4-BE49-F238E27FC236}">
                  <a16:creationId xmlns:a16="http://schemas.microsoft.com/office/drawing/2014/main" id="{DBD36CD2-6E58-40E5-8A51-658EC07EE7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2205"/>
              <a:ext cx="940" cy="409"/>
              <a:chOff x="1474" y="2205"/>
              <a:chExt cx="940" cy="409"/>
            </a:xfrm>
          </p:grpSpPr>
          <p:sp>
            <p:nvSpPr>
              <p:cNvPr id="79949" name="Rectangle 77">
                <a:extLst>
                  <a:ext uri="{FF2B5EF4-FFF2-40B4-BE49-F238E27FC236}">
                    <a16:creationId xmlns:a16="http://schemas.microsoft.com/office/drawing/2014/main" id="{7FFA6E93-4C58-4291-84A8-458E791E0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4" y="2205"/>
                <a:ext cx="940" cy="409"/>
              </a:xfrm>
              <a:prstGeom prst="rect">
                <a:avLst/>
              </a:prstGeom>
              <a:solidFill>
                <a:srgbClr val="FFFF66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79959" name="Line 87">
                <a:extLst>
                  <a:ext uri="{FF2B5EF4-FFF2-40B4-BE49-F238E27FC236}">
                    <a16:creationId xmlns:a16="http://schemas.microsoft.com/office/drawing/2014/main" id="{63762844-3D08-4C88-BF33-F36A2ED3F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220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mk-MK"/>
              </a:p>
            </p:txBody>
          </p:sp>
          <p:grpSp>
            <p:nvGrpSpPr>
              <p:cNvPr id="79968" name="Group 96">
                <a:extLst>
                  <a:ext uri="{FF2B5EF4-FFF2-40B4-BE49-F238E27FC236}">
                    <a16:creationId xmlns:a16="http://schemas.microsoft.com/office/drawing/2014/main" id="{19A5915D-654C-4DFF-BD37-A96073F867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5" y="2523"/>
                <a:ext cx="91" cy="91"/>
                <a:chOff x="1746" y="3203"/>
                <a:chExt cx="91" cy="91"/>
              </a:xfrm>
            </p:grpSpPr>
            <p:sp>
              <p:nvSpPr>
                <p:cNvPr id="79965" name="Line 93">
                  <a:extLst>
                    <a:ext uri="{FF2B5EF4-FFF2-40B4-BE49-F238E27FC236}">
                      <a16:creationId xmlns:a16="http://schemas.microsoft.com/office/drawing/2014/main" id="{94B46084-57B2-4DE3-80A5-416689BC0E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6" y="320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mk-MK"/>
                </a:p>
              </p:txBody>
            </p:sp>
            <p:sp>
              <p:nvSpPr>
                <p:cNvPr id="79966" name="Line 94">
                  <a:extLst>
                    <a:ext uri="{FF2B5EF4-FFF2-40B4-BE49-F238E27FC236}">
                      <a16:creationId xmlns:a16="http://schemas.microsoft.com/office/drawing/2014/main" id="{823BC29B-299E-49F3-AE8E-2824C6ED53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1791" y="324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mk-MK"/>
                </a:p>
              </p:txBody>
            </p:sp>
          </p:grpSp>
        </p:grpSp>
        <p:sp>
          <p:nvSpPr>
            <p:cNvPr id="79970" name="Text Box 98">
              <a:extLst>
                <a:ext uri="{FF2B5EF4-FFF2-40B4-BE49-F238E27FC236}">
                  <a16:creationId xmlns:a16="http://schemas.microsoft.com/office/drawing/2014/main" id="{8B963D87-76D1-4AB9-9047-BC7A55FA8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292"/>
              <a:ext cx="1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80040" name="Line 168">
              <a:extLst>
                <a:ext uri="{FF2B5EF4-FFF2-40B4-BE49-F238E27FC236}">
                  <a16:creationId xmlns:a16="http://schemas.microsoft.com/office/drawing/2014/main" id="{799D4BD5-11DF-45E3-8111-7486AF57F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205"/>
              <a:ext cx="771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mk-MK"/>
            </a:p>
          </p:txBody>
        </p:sp>
        <p:sp>
          <p:nvSpPr>
            <p:cNvPr id="80041" name="Text Box 169">
              <a:extLst>
                <a:ext uri="{FF2B5EF4-FFF2-40B4-BE49-F238E27FC236}">
                  <a16:creationId xmlns:a16="http://schemas.microsoft.com/office/drawing/2014/main" id="{333C7B8B-976C-4283-A9E2-D86CB305B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5" y="2301"/>
              <a:ext cx="1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hr-HR" altLang="mk-MK">
                  <a:solidFill>
                    <a:srgbClr val="FF3300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7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8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7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7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8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8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8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8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8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8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8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8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8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91" grpId="0"/>
      <p:bldP spid="79911" grpId="0"/>
      <p:bldP spid="79916" grpId="0"/>
      <p:bldP spid="79917" grpId="0"/>
      <p:bldP spid="79932" grpId="0"/>
      <p:bldP spid="79933" grpId="0"/>
      <p:bldP spid="79943" grpId="0"/>
      <p:bldP spid="79944" grpId="0"/>
      <p:bldP spid="79957" grpId="0"/>
      <p:bldP spid="79958" grpId="0"/>
      <p:bldP spid="79972" grpId="0"/>
      <p:bldP spid="79973" grpId="0"/>
      <p:bldP spid="80001" grpId="0"/>
      <p:bldP spid="80002" grpId="0"/>
      <p:bldP spid="80013" grpId="0"/>
      <p:bldP spid="80014" grpId="0"/>
      <p:bldP spid="80033" grpId="0"/>
      <p:bldP spid="80034" grpId="0"/>
      <p:bldP spid="799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14851-F362-48D0-8A36-9FE8F57290DC}"/>
              </a:ext>
            </a:extLst>
          </p:cNvPr>
          <p:cNvSpPr/>
          <p:nvPr/>
        </p:nvSpPr>
        <p:spPr>
          <a:xfrm>
            <a:off x="2456130" y="2967335"/>
            <a:ext cx="7279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И доста за оваа недела!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9D52CC-4200-43F4-93B3-699E0A5FA322}"/>
              </a:ext>
            </a:extLst>
          </p:cNvPr>
          <p:cNvSpPr/>
          <p:nvPr/>
        </p:nvSpPr>
        <p:spPr>
          <a:xfrm>
            <a:off x="1989507" y="4148435"/>
            <a:ext cx="9051196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k-MK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Поздрав од вашиот наставник</a:t>
            </a:r>
          </a:p>
          <a:p>
            <a:pPr algn="ctr"/>
            <a:r>
              <a:rPr lang="mk-MK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Слободан Покупец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14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ablo Picasso - Factory, Horta de Ebbo">
            <a:extLst>
              <a:ext uri="{FF2B5EF4-FFF2-40B4-BE49-F238E27FC236}">
                <a16:creationId xmlns:a16="http://schemas.microsoft.com/office/drawing/2014/main" id="{CEEFB613-40FD-4710-9601-CDDA0A046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24175"/>
            <a:ext cx="4103687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B76B9D-E7E7-48F2-A961-15E9778F1B6F}"/>
              </a:ext>
            </a:extLst>
          </p:cNvPr>
          <p:cNvSpPr txBox="1"/>
          <p:nvPr/>
        </p:nvSpPr>
        <p:spPr>
          <a:xfrm>
            <a:off x="7886700" y="4274820"/>
            <a:ext cx="27585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Pablo Picasso</a:t>
            </a:r>
          </a:p>
          <a:p>
            <a:r>
              <a:rPr lang="mk-MK" sz="3600" i="1" dirty="0"/>
              <a:t>Фабрика</a:t>
            </a:r>
          </a:p>
          <a:p>
            <a:r>
              <a:rPr lang="mk-MK" sz="3600" dirty="0"/>
              <a:t>1909</a:t>
            </a:r>
          </a:p>
        </p:txBody>
      </p:sp>
    </p:spTree>
    <p:extLst>
      <p:ext uri="{BB962C8B-B14F-4D97-AF65-F5344CB8AC3E}">
        <p14:creationId xmlns:p14="http://schemas.microsoft.com/office/powerpoint/2010/main" val="39814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84CA3F4B-FAD1-486D-BB57-7E34A96E6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881064"/>
            <a:ext cx="8589963" cy="3843337"/>
          </a:xfrm>
        </p:spPr>
        <p:txBody>
          <a:bodyPr/>
          <a:lstStyle/>
          <a:p>
            <a:endParaRPr lang="sr-Latn-CS" altLang="mk-MK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endParaRPr lang="sr-Latn-CS" altLang="mk-MK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mk-MK"/>
          </a:p>
        </p:txBody>
      </p:sp>
      <p:pic>
        <p:nvPicPr>
          <p:cNvPr id="39941" name="Picture 5" descr="cubism1">
            <a:extLst>
              <a:ext uri="{FF2B5EF4-FFF2-40B4-BE49-F238E27FC236}">
                <a16:creationId xmlns:a16="http://schemas.microsoft.com/office/drawing/2014/main" id="{95892D97-5266-43E8-BE25-61102E1BD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508500"/>
            <a:ext cx="1214438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5" name="Picture 9" descr="linear-cubism">
            <a:extLst>
              <a:ext uri="{FF2B5EF4-FFF2-40B4-BE49-F238E27FC236}">
                <a16:creationId xmlns:a16="http://schemas.microsoft.com/office/drawing/2014/main" id="{EF59381D-D048-4370-854C-8AFBE59C0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508500"/>
            <a:ext cx="1112838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7" name="Picture 11" descr="cubism-cat">
            <a:extLst>
              <a:ext uri="{FF2B5EF4-FFF2-40B4-BE49-F238E27FC236}">
                <a16:creationId xmlns:a16="http://schemas.microsoft.com/office/drawing/2014/main" id="{845B8F94-DDAC-4D74-ABD1-3891CC06C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508500"/>
            <a:ext cx="14605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9" name="Picture 13" descr="Прикажи слику у пуној величини">
            <a:extLst>
              <a:ext uri="{FF2B5EF4-FFF2-40B4-BE49-F238E27FC236}">
                <a16:creationId xmlns:a16="http://schemas.microsoft.com/office/drawing/2014/main" id="{AD25AD7C-A944-4324-A1D9-422100878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4581526"/>
            <a:ext cx="127793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51" name="Picture 15" descr="Three Musicians - 1921 ">
            <a:extLst>
              <a:ext uri="{FF2B5EF4-FFF2-40B4-BE49-F238E27FC236}">
                <a16:creationId xmlns:a16="http://schemas.microsoft.com/office/drawing/2014/main" id="{BA6DAF13-848B-4E7E-8D2F-C57B7A59B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4508501"/>
            <a:ext cx="1800225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2" name="Rectangle 3">
            <a:extLst>
              <a:ext uri="{FF2B5EF4-FFF2-40B4-BE49-F238E27FC236}">
                <a16:creationId xmlns:a16="http://schemas.microsoft.com/office/drawing/2014/main" id="{795365AF-60C1-40E4-97F5-113CBB17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692150"/>
            <a:ext cx="86407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800080"/>
              </a:buClr>
              <a:buSzPts val="2800"/>
              <a:buFont typeface="Comic Sans MS" panose="030F0702030302020204" pitchFamily="66" charset="0"/>
              <a:buChar char="•"/>
            </a:pPr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Низ учењето за четиријаголници(а со тоа и за правоаголник) ќе се запознаеме и со неколку славни сликари кои во својата уметност користеле геометриски ликови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Clr>
                <a:srgbClr val="800080"/>
              </a:buClr>
              <a:buSzPts val="2800"/>
              <a:buFont typeface="Comic Sans MS" panose="030F0702030302020204" pitchFamily="66" charset="0"/>
              <a:buNone/>
            </a:pPr>
            <a:r>
              <a:rPr lang="sr-Latn-CS" altLang="mk-MK" sz="1600" dirty="0">
                <a:solidFill>
                  <a:srgbClr val="800080"/>
                </a:solidFill>
              </a:rPr>
              <a:t> </a:t>
            </a:r>
          </a:p>
          <a:p>
            <a:pPr>
              <a:buClr>
                <a:srgbClr val="800080"/>
              </a:buClr>
              <a:buSzPts val="2800"/>
              <a:buFont typeface="Comic Sans MS" panose="030F0702030302020204" pitchFamily="66" charset="0"/>
              <a:buChar char="•"/>
            </a:pPr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Оваквите уметнички дела им припаѓаат на </a:t>
            </a:r>
            <a:r>
              <a:rPr lang="mk-MK" altLang="mk-MK" sz="2800" b="1" i="1" dirty="0">
                <a:solidFill>
                  <a:srgbClr val="800080"/>
                </a:solidFill>
                <a:latin typeface="Comic Sans MS" panose="030F0702030302020204" pitchFamily="66" charset="0"/>
              </a:rPr>
              <a:t>кубизмот</a:t>
            </a:r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, сликарскиот правец чиј основоположници се 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 Pablo Picasso </a:t>
            </a:r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и 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Georges Braque (</a:t>
            </a:r>
            <a:r>
              <a:rPr lang="mk-MK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Жорж Брак</a:t>
            </a:r>
            <a:r>
              <a:rPr lang="sr-Latn-CS" altLang="mk-MK" sz="2800" dirty="0">
                <a:solidFill>
                  <a:srgbClr val="800080"/>
                </a:solidFill>
                <a:latin typeface="Comic Sans MS" panose="030F0702030302020204" pitchFamily="66" charset="0"/>
              </a:rPr>
              <a:t>).</a:t>
            </a:r>
            <a:endParaRPr lang="en-US" altLang="mk-MK" sz="2800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Click to view full-sized image">
            <a:extLst>
              <a:ext uri="{FF2B5EF4-FFF2-40B4-BE49-F238E27FC236}">
                <a16:creationId xmlns:a16="http://schemas.microsoft.com/office/drawing/2014/main" id="{4F3368FC-FF22-4648-B262-6BB09023A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989139"/>
            <a:ext cx="250825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7" name="Picture 7">
            <a:extLst>
              <a:ext uri="{FF2B5EF4-FFF2-40B4-BE49-F238E27FC236}">
                <a16:creationId xmlns:a16="http://schemas.microsoft.com/office/drawing/2014/main" id="{333A526E-4C19-4B8A-8517-888682F19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916113"/>
            <a:ext cx="2601912" cy="35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9" name="Picture 9" descr="Click to view full-sized image">
            <a:extLst>
              <a:ext uri="{FF2B5EF4-FFF2-40B4-BE49-F238E27FC236}">
                <a16:creationId xmlns:a16="http://schemas.microsoft.com/office/drawing/2014/main" id="{EA717B7E-A978-46EE-899A-CA205518D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2420938"/>
            <a:ext cx="2663825" cy="214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0" name="Text Box 10">
            <a:extLst>
              <a:ext uri="{FF2B5EF4-FFF2-40B4-BE49-F238E27FC236}">
                <a16:creationId xmlns:a16="http://schemas.microsoft.com/office/drawing/2014/main" id="{38AF0953-26D3-4298-B088-B14D522A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445126"/>
            <a:ext cx="28082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Pi</a:t>
            </a:r>
            <a:r>
              <a:rPr lang="hr-HR" altLang="mk-MK" dirty="0">
                <a:solidFill>
                  <a:srgbClr val="800080"/>
                </a:solidFill>
              </a:rPr>
              <a:t>c</a:t>
            </a:r>
            <a:r>
              <a:rPr lang="en-US" altLang="mk-MK" dirty="0">
                <a:solidFill>
                  <a:srgbClr val="800080"/>
                </a:solidFill>
              </a:rPr>
              <a:t>a</a:t>
            </a:r>
            <a:r>
              <a:rPr lang="hr-HR" altLang="mk-MK" dirty="0">
                <a:solidFill>
                  <a:srgbClr val="800080"/>
                </a:solidFill>
              </a:rPr>
              <a:t>s</a:t>
            </a:r>
            <a:r>
              <a:rPr lang="en-US" altLang="mk-MK" dirty="0">
                <a:solidFill>
                  <a:srgbClr val="800080"/>
                </a:solidFill>
              </a:rPr>
              <a:t>so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Девојка со мандолината</a:t>
            </a:r>
            <a:endParaRPr lang="en-U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1910.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D6A4D203-E562-466E-A995-2B25F3921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4797425"/>
            <a:ext cx="28082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Pi</a:t>
            </a:r>
            <a:r>
              <a:rPr lang="hr-HR" altLang="mk-MK" dirty="0">
                <a:solidFill>
                  <a:srgbClr val="800080"/>
                </a:solidFill>
              </a:rPr>
              <a:t>c</a:t>
            </a:r>
            <a:r>
              <a:rPr lang="en-US" altLang="mk-MK" dirty="0">
                <a:solidFill>
                  <a:srgbClr val="800080"/>
                </a:solidFill>
              </a:rPr>
              <a:t>a</a:t>
            </a:r>
            <a:r>
              <a:rPr lang="hr-HR" altLang="mk-MK" dirty="0">
                <a:solidFill>
                  <a:srgbClr val="800080"/>
                </a:solidFill>
              </a:rPr>
              <a:t>s</a:t>
            </a:r>
            <a:r>
              <a:rPr lang="en-US" altLang="mk-MK" dirty="0">
                <a:solidFill>
                  <a:srgbClr val="800080"/>
                </a:solidFill>
              </a:rPr>
              <a:t>so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Мртва природа со овошје</a:t>
            </a:r>
            <a:endParaRPr lang="en-U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1910.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D235EE60-2896-4CA9-9E32-4688D960F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9" y="5445126"/>
            <a:ext cx="28082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Pi</a:t>
            </a:r>
            <a:r>
              <a:rPr lang="hr-HR" altLang="mk-MK" dirty="0">
                <a:solidFill>
                  <a:srgbClr val="800080"/>
                </a:solidFill>
              </a:rPr>
              <a:t>c</a:t>
            </a:r>
            <a:r>
              <a:rPr lang="en-US" altLang="mk-MK" dirty="0">
                <a:solidFill>
                  <a:srgbClr val="800080"/>
                </a:solidFill>
              </a:rPr>
              <a:t>a</a:t>
            </a:r>
            <a:r>
              <a:rPr lang="hr-HR" altLang="mk-MK" dirty="0">
                <a:solidFill>
                  <a:srgbClr val="800080"/>
                </a:solidFill>
              </a:rPr>
              <a:t>s</a:t>
            </a:r>
            <a:r>
              <a:rPr lang="en-US" altLang="mk-MK" dirty="0">
                <a:solidFill>
                  <a:srgbClr val="800080"/>
                </a:solidFill>
              </a:rPr>
              <a:t>so</a:t>
            </a: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Wilhelmo</a:t>
            </a:r>
            <a:r>
              <a:rPr lang="mk-MK" altLang="mk-MK" dirty="0">
                <a:solidFill>
                  <a:srgbClr val="800080"/>
                </a:solidFill>
              </a:rPr>
              <a:t> (Вилхемовиот) портрет</a:t>
            </a:r>
            <a:endParaRPr lang="en-U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800080"/>
                </a:solidFill>
              </a:rPr>
              <a:t>1910.</a:t>
            </a:r>
          </a:p>
        </p:txBody>
      </p:sp>
      <p:sp>
        <p:nvSpPr>
          <p:cNvPr id="40973" name="Rectangle 3">
            <a:extLst>
              <a:ext uri="{FF2B5EF4-FFF2-40B4-BE49-F238E27FC236}">
                <a16:creationId xmlns:a16="http://schemas.microsoft.com/office/drawing/2014/main" id="{6C8F0273-988B-4BB2-8959-051591A6B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8" y="188914"/>
            <a:ext cx="8445500" cy="20161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800080"/>
              </a:buClr>
              <a:buSzPts val="3200"/>
              <a:buFont typeface="Comic Sans MS" panose="030F0702030302020204" pitchFamily="66" charset="0"/>
              <a:buChar char="•"/>
            </a:pP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Кубизмот е правец во модерната уметност кој значајно влијание на почетокот на </a:t>
            </a:r>
            <a:r>
              <a:rPr lang="mk-MK" altLang="mk-MK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апстрактното </a:t>
            </a: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сликарство</a:t>
            </a:r>
            <a:r>
              <a:rPr lang="en-U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89156ED-326B-4487-9703-1DDB9B4D91D5}"/>
              </a:ext>
            </a:extLst>
          </p:cNvPr>
          <p:cNvSpPr txBox="1">
            <a:spLocks noChangeArrowheads="1"/>
          </p:cNvSpPr>
          <p:nvPr/>
        </p:nvSpPr>
        <p:spPr>
          <a:xfrm>
            <a:off x="1703388" y="333376"/>
            <a:ext cx="8964612" cy="6119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altLang="mk-MK" b="1" dirty="0">
                <a:latin typeface="Comic Sans MS" panose="030F0702030302020204" pitchFamily="66" charset="0"/>
              </a:rPr>
              <a:t>Апстрактен</a:t>
            </a:r>
            <a:r>
              <a:rPr lang="en-US" altLang="mk-MK" b="1" dirty="0">
                <a:latin typeface="Comic Sans MS" panose="030F0702030302020204" pitchFamily="66" charset="0"/>
              </a:rPr>
              <a:t> </a:t>
            </a:r>
            <a:r>
              <a:rPr lang="sr-Latn-CS" altLang="mk-MK" dirty="0">
                <a:latin typeface="Comic Sans MS" panose="030F0702030302020204" pitchFamily="66" charset="0"/>
              </a:rPr>
              <a:t>(</a:t>
            </a:r>
            <a:r>
              <a:rPr lang="mk-MK" altLang="mk-MK" dirty="0">
                <a:latin typeface="Comic Sans MS" panose="030F0702030302020204" pitchFamily="66" charset="0"/>
              </a:rPr>
              <a:t>латински збор</a:t>
            </a:r>
            <a:r>
              <a:rPr lang="sr-Latn-CS" altLang="mk-MK" dirty="0">
                <a:latin typeface="Comic Sans MS" panose="030F0702030302020204" pitchFamily="66" charset="0"/>
              </a:rPr>
              <a:t>)</a:t>
            </a:r>
          </a:p>
          <a:p>
            <a:r>
              <a:rPr lang="mk-MK" altLang="mk-MK" dirty="0">
                <a:latin typeface="Comic Sans MS" panose="030F0702030302020204" pitchFamily="66" charset="0"/>
              </a:rPr>
              <a:t>Кој не е опиплив</a:t>
            </a:r>
            <a:r>
              <a:rPr lang="sr-Latn-CS" altLang="mk-MK" dirty="0">
                <a:latin typeface="Comic Sans MS" panose="030F0702030302020204" pitchFamily="66" charset="0"/>
              </a:rPr>
              <a:t>; </a:t>
            </a:r>
            <a:r>
              <a:rPr lang="mk-MK" altLang="mk-MK" dirty="0">
                <a:latin typeface="Comic Sans MS" panose="030F0702030302020204" pitchFamily="66" charset="0"/>
              </a:rPr>
              <a:t>кој постои само како поим</a:t>
            </a:r>
            <a:r>
              <a:rPr lang="sr-Latn-CS" altLang="mk-MK" dirty="0">
                <a:latin typeface="Comic Sans MS" panose="030F0702030302020204" pitchFamily="66" charset="0"/>
              </a:rPr>
              <a:t>; </a:t>
            </a:r>
            <a:r>
              <a:rPr lang="mk-MK" altLang="mk-MK" dirty="0">
                <a:latin typeface="Comic Sans MS" panose="030F0702030302020204" pitchFamily="66" charset="0"/>
              </a:rPr>
              <a:t>мислечки</a:t>
            </a:r>
            <a:r>
              <a:rPr lang="sr-Latn-CS" altLang="mk-MK" dirty="0">
                <a:latin typeface="Comic Sans MS" panose="030F0702030302020204" pitchFamily="66" charset="0"/>
              </a:rPr>
              <a:t>; </a:t>
            </a:r>
            <a:r>
              <a:rPr lang="mk-MK" altLang="mk-MK" dirty="0">
                <a:latin typeface="Comic Sans MS" panose="030F0702030302020204" pitchFamily="66" charset="0"/>
              </a:rPr>
              <a:t>спротивно од конкретен</a:t>
            </a:r>
            <a:endParaRPr lang="sr-Latn-CS" altLang="mk-MK" dirty="0">
              <a:latin typeface="Comic Sans MS" panose="030F0702030302020204" pitchFamily="66" charset="0"/>
            </a:endParaRPr>
          </a:p>
          <a:p>
            <a:r>
              <a:rPr lang="mk-MK" altLang="mk-MK" i="1" u="sng" dirty="0">
                <a:latin typeface="Comic Sans MS" panose="030F0702030302020204" pitchFamily="66" charset="0"/>
              </a:rPr>
              <a:t>Во математиката</a:t>
            </a:r>
            <a:r>
              <a:rPr lang="sr-Latn-CS" altLang="mk-MK" dirty="0">
                <a:latin typeface="Comic Sans MS" panose="030F0702030302020204" pitchFamily="66" charset="0"/>
              </a:rPr>
              <a:t> : </a:t>
            </a:r>
            <a:r>
              <a:rPr lang="mk-MK" altLang="mk-MK" dirty="0">
                <a:latin typeface="Comic Sans MS" panose="030F0702030302020204" pitchFamily="66" charset="0"/>
              </a:rPr>
              <a:t>апстрактен број е број кој не е заедно придружен со мерна единица.</a:t>
            </a:r>
            <a:endParaRPr lang="sr-Latn-CS" altLang="mk-MK" dirty="0">
              <a:latin typeface="Comic Sans MS" panose="030F0702030302020204" pitchFamily="66" charset="0"/>
            </a:endParaRPr>
          </a:p>
          <a:p>
            <a:r>
              <a:rPr lang="mk-MK" altLang="mk-MK" i="1" u="sng" dirty="0">
                <a:latin typeface="Comic Sans MS" panose="030F0702030302020204" pitchFamily="66" charset="0"/>
              </a:rPr>
              <a:t>Во уметноста</a:t>
            </a:r>
            <a:r>
              <a:rPr lang="sr-Latn-CS" altLang="mk-MK" dirty="0">
                <a:latin typeface="Comic Sans MS" panose="030F0702030302020204" pitchFamily="66" charset="0"/>
              </a:rPr>
              <a:t> : </a:t>
            </a:r>
            <a:r>
              <a:rPr lang="mk-MK" altLang="mk-MK" dirty="0">
                <a:latin typeface="Comic Sans MS" panose="030F0702030302020204" pitchFamily="66" charset="0"/>
              </a:rPr>
              <a:t>Апстрактна уметност е уметност која не ја прикажува стварноста што ја гледаме </a:t>
            </a:r>
            <a:r>
              <a:rPr lang="sr-Latn-CS" altLang="mk-MK" dirty="0">
                <a:latin typeface="Comic Sans MS" panose="030F0702030302020204" pitchFamily="66" charset="0"/>
              </a:rPr>
              <a:t>,</a:t>
            </a:r>
            <a:r>
              <a:rPr lang="mk-MK" altLang="mk-MK" dirty="0">
                <a:latin typeface="Comic Sans MS" panose="030F0702030302020204" pitchFamily="66" charset="0"/>
              </a:rPr>
              <a:t>туку единствената содржина се линии, бои, облик, површини или маса.</a:t>
            </a:r>
            <a:endParaRPr lang="sr-Latn-CS" altLang="mk-MK" dirty="0">
              <a:latin typeface="Comic Sans MS" panose="030F0702030302020204" pitchFamily="66" charset="0"/>
            </a:endParaRPr>
          </a:p>
          <a:p>
            <a:r>
              <a:rPr lang="mk-MK" altLang="mk-MK" i="1" u="sng" dirty="0">
                <a:latin typeface="Comic Sans MS" panose="030F0702030302020204" pitchFamily="66" charset="0"/>
              </a:rPr>
              <a:t>Во граматиката </a:t>
            </a:r>
            <a:r>
              <a:rPr lang="mk-MK" altLang="mk-MK" dirty="0">
                <a:latin typeface="Comic Sans MS" panose="030F0702030302020204" pitchFamily="66" charset="0"/>
              </a:rPr>
              <a:t>Апстрактни именки значат нешто што неможе да се допре(особина, сетило, состојба...) на пример.брзина, добрина, болка, тага, среќа, сон, звук, мисла итн..</a:t>
            </a:r>
            <a:r>
              <a:rPr lang="hr-HR" altLang="mk-MK" dirty="0">
                <a:latin typeface="Comic Sans MS" panose="030F0702030302020204" pitchFamily="66" charset="0"/>
              </a:rPr>
              <a:t>.</a:t>
            </a:r>
            <a:endParaRPr lang="sr-Latn-CS" altLang="mk-MK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mk-MK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6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>
            <a:extLst>
              <a:ext uri="{FF2B5EF4-FFF2-40B4-BE49-F238E27FC236}">
                <a16:creationId xmlns:a16="http://schemas.microsoft.com/office/drawing/2014/main" id="{5F3C2A26-054E-4E38-B850-BE61BE9B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2636838"/>
            <a:ext cx="2095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1" name="Picture 7" descr="Click to view full-sized image">
            <a:extLst>
              <a:ext uri="{FF2B5EF4-FFF2-40B4-BE49-F238E27FC236}">
                <a16:creationId xmlns:a16="http://schemas.microsoft.com/office/drawing/2014/main" id="{5F4F0F38-D4A1-4AD2-9381-98A0B7EA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2565401"/>
            <a:ext cx="212090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3" name="Picture 9" descr="Click to view full-sized image">
            <a:extLst>
              <a:ext uri="{FF2B5EF4-FFF2-40B4-BE49-F238E27FC236}">
                <a16:creationId xmlns:a16="http://schemas.microsoft.com/office/drawing/2014/main" id="{07EAB936-A5CF-4EE7-A43A-2744EEBFA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636839"/>
            <a:ext cx="20923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4" name="Text Box 10">
            <a:extLst>
              <a:ext uri="{FF2B5EF4-FFF2-40B4-BE49-F238E27FC236}">
                <a16:creationId xmlns:a16="http://schemas.microsoft.com/office/drawing/2014/main" id="{ADC6D871-D5A6-43E7-AA2C-C991C2E03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5445126"/>
            <a:ext cx="21605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Georges Braque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Сад со овошје</a:t>
            </a:r>
            <a:endParaRPr lang="sr-Latn-C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1912.</a:t>
            </a:r>
            <a:endParaRPr lang="en-US" altLang="mk-MK" dirty="0">
              <a:solidFill>
                <a:srgbClr val="800080"/>
              </a:solidFill>
            </a:endParaRPr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67E54A23-156A-4997-AB51-B279CB0A1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5445126"/>
            <a:ext cx="21605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Georges Braque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Мост</a:t>
            </a:r>
            <a:endParaRPr lang="sr-Latn-C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1908.</a:t>
            </a:r>
            <a:endParaRPr lang="en-US" altLang="mk-MK" dirty="0">
              <a:solidFill>
                <a:srgbClr val="800080"/>
              </a:solidFill>
            </a:endParaRP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6E9B0CDC-FF42-44EC-8697-C039E99D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5445126"/>
            <a:ext cx="216058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Georges Braque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Виолина и свеќарник</a:t>
            </a:r>
            <a:endParaRPr lang="sr-Latn-C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1910.</a:t>
            </a:r>
            <a:endParaRPr lang="en-US" altLang="mk-MK" dirty="0">
              <a:solidFill>
                <a:srgbClr val="800080"/>
              </a:solidFill>
            </a:endParaRPr>
          </a:p>
        </p:txBody>
      </p:sp>
      <p:sp>
        <p:nvSpPr>
          <p:cNvPr id="41997" name="Rectangle 3">
            <a:extLst>
              <a:ext uri="{FF2B5EF4-FFF2-40B4-BE49-F238E27FC236}">
                <a16:creationId xmlns:a16="http://schemas.microsoft.com/office/drawing/2014/main" id="{6C639609-554F-4E48-9E36-66643B240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4975" y="260350"/>
            <a:ext cx="8999538" cy="20891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buClr>
                <a:srgbClr val="800080"/>
              </a:buClr>
              <a:buSzPts val="3200"/>
              <a:buFont typeface="Comic Sans MS" panose="030F0702030302020204" pitchFamily="66" charset="0"/>
              <a:buChar char="•"/>
            </a:pP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Основата на кубизмот е коцка</a:t>
            </a:r>
            <a:r>
              <a:rPr lang="hr-HR" altLang="mk-MK" i="1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hr-HR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(eng. </a:t>
            </a:r>
            <a:r>
              <a:rPr lang="hr-HR" altLang="mk-MK" i="1" dirty="0">
                <a:solidFill>
                  <a:srgbClr val="800080"/>
                </a:solidFill>
                <a:latin typeface="Comic Sans MS" panose="030F0702030302020204" pitchFamily="66" charset="0"/>
              </a:rPr>
              <a:t>cube</a:t>
            </a:r>
            <a:r>
              <a:rPr lang="hr-HR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), </a:t>
            </a: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а од тука и зборот кубизам</a:t>
            </a:r>
            <a:r>
              <a:rPr lang="hr-HR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Clr>
                <a:srgbClr val="800080"/>
              </a:buClr>
              <a:buSzPts val="3200"/>
              <a:buFont typeface="Comic Sans MS" panose="030F0702030302020204" pitchFamily="66" charset="0"/>
              <a:buChar char="•"/>
            </a:pP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Највпечатлива карактеристика на кубистичкото сликарство е геометриската </a:t>
            </a:r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кристализација.</a:t>
            </a:r>
            <a:r>
              <a:rPr lang="en-U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66A21B7-568A-438E-9EE9-DB81F12DE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33375"/>
            <a:ext cx="5688012" cy="25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AB75F003-9FE8-436C-92D6-8DAB8C983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3068639"/>
            <a:ext cx="2665412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5455C748-00AA-47A5-B100-269976437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068638"/>
            <a:ext cx="2590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68F522E2-A17E-47A5-8446-548516251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404813"/>
            <a:ext cx="2447925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9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B5F34731-5764-4113-A504-0B56B6341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260350"/>
            <a:ext cx="8229600" cy="1295400"/>
          </a:xfrm>
        </p:spPr>
        <p:txBody>
          <a:bodyPr/>
          <a:lstStyle/>
          <a:p>
            <a:pPr algn="ctr"/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Познати други кубисти се и</a:t>
            </a:r>
            <a:r>
              <a:rPr lang="sr-Latn-C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 Fernand Léger</a:t>
            </a:r>
            <a:r>
              <a:rPr lang="en-U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sr-Latn-C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mk-MK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и</a:t>
            </a:r>
            <a:r>
              <a:rPr lang="sr-Latn-C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 </a:t>
            </a:r>
            <a:r>
              <a:rPr lang="en-U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  </a:t>
            </a:r>
            <a:r>
              <a:rPr lang="sr-Latn-CS" altLang="mk-MK" dirty="0">
                <a:solidFill>
                  <a:srgbClr val="800080"/>
                </a:solidFill>
                <a:latin typeface="Comic Sans MS" panose="030F0702030302020204" pitchFamily="66" charset="0"/>
              </a:rPr>
              <a:t>Juan Gris</a:t>
            </a:r>
            <a:endParaRPr lang="en-US" altLang="mk-MK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DFB55EF0-70EF-43BB-A173-861655109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1773238"/>
            <a:ext cx="16668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8" name="Text Box 10">
            <a:extLst>
              <a:ext uri="{FF2B5EF4-FFF2-40B4-BE49-F238E27FC236}">
                <a16:creationId xmlns:a16="http://schemas.microsoft.com/office/drawing/2014/main" id="{1D07D3EC-C9DD-414E-A301-3B5BA756E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2033588"/>
            <a:ext cx="187166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Juan Gris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Портрет на </a:t>
            </a:r>
            <a:r>
              <a:rPr lang="sr-Latn-CS" altLang="mk-MK" dirty="0">
                <a:solidFill>
                  <a:srgbClr val="800080"/>
                </a:solidFill>
              </a:rPr>
              <a:t> Pabla Picassa</a:t>
            </a: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1912.</a:t>
            </a:r>
            <a:endParaRPr lang="en-US" altLang="mk-MK" dirty="0">
              <a:solidFill>
                <a:srgbClr val="800080"/>
              </a:solidFill>
            </a:endParaRPr>
          </a:p>
        </p:txBody>
      </p:sp>
      <p:pic>
        <p:nvPicPr>
          <p:cNvPr id="43022" name="Picture 14">
            <a:extLst>
              <a:ext uri="{FF2B5EF4-FFF2-40B4-BE49-F238E27FC236}">
                <a16:creationId xmlns:a16="http://schemas.microsoft.com/office/drawing/2014/main" id="{6063D2FB-13CB-498F-A748-36814D0F4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844676"/>
            <a:ext cx="1860550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3" name="Text Box 15">
            <a:extLst>
              <a:ext uri="{FF2B5EF4-FFF2-40B4-BE49-F238E27FC236}">
                <a16:creationId xmlns:a16="http://schemas.microsoft.com/office/drawing/2014/main" id="{DC503B6F-8781-4CD7-A408-67A8D35C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133600"/>
            <a:ext cx="172878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mk-MK" dirty="0">
                <a:solidFill>
                  <a:srgbClr val="800080"/>
                </a:solidFill>
              </a:rPr>
              <a:t>Fernand Léger</a:t>
            </a: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800080"/>
                </a:solidFill>
              </a:rPr>
              <a:t>Железнички премин</a:t>
            </a:r>
            <a:endParaRPr lang="sr-Latn-CS" altLang="mk-MK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sr-Latn-CS" altLang="mk-MK" dirty="0">
                <a:solidFill>
                  <a:srgbClr val="800080"/>
                </a:solidFill>
              </a:rPr>
              <a:t>1919.</a:t>
            </a:r>
            <a:endParaRPr lang="en-US" altLang="mk-MK" dirty="0">
              <a:solidFill>
                <a:srgbClr val="800080"/>
              </a:solidFill>
            </a:endParaRPr>
          </a:p>
        </p:txBody>
      </p:sp>
      <p:sp>
        <p:nvSpPr>
          <p:cNvPr id="43024" name="Text Box 16">
            <a:extLst>
              <a:ext uri="{FF2B5EF4-FFF2-40B4-BE49-F238E27FC236}">
                <a16:creationId xmlns:a16="http://schemas.microsoft.com/office/drawing/2014/main" id="{13953599-6676-412B-8755-EEE9F2AA8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59" y="1268414"/>
            <a:ext cx="14302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mk-MK" sz="1400" dirty="0">
                <a:solidFill>
                  <a:srgbClr val="800080"/>
                </a:solidFill>
              </a:rPr>
              <a:t>(</a:t>
            </a:r>
            <a:r>
              <a:rPr lang="mk-MK" altLang="mk-MK" sz="1400" dirty="0">
                <a:solidFill>
                  <a:srgbClr val="800080"/>
                </a:solidFill>
              </a:rPr>
              <a:t>Фернанд Леже</a:t>
            </a:r>
            <a:r>
              <a:rPr lang="hr-HR" altLang="mk-MK" sz="1400" dirty="0">
                <a:solidFill>
                  <a:srgbClr val="800080"/>
                </a:solidFill>
              </a:rPr>
              <a:t>)</a:t>
            </a:r>
          </a:p>
        </p:txBody>
      </p:sp>
      <p:sp>
        <p:nvSpPr>
          <p:cNvPr id="43025" name="Text Box 17">
            <a:extLst>
              <a:ext uri="{FF2B5EF4-FFF2-40B4-BE49-F238E27FC236}">
                <a16:creationId xmlns:a16="http://schemas.microsoft.com/office/drawing/2014/main" id="{5786D636-A847-465B-8AC3-0FA084DF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386" y="1268414"/>
            <a:ext cx="10188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r-HR" altLang="mk-MK" sz="1400" dirty="0">
                <a:solidFill>
                  <a:srgbClr val="800080"/>
                </a:solidFill>
              </a:rPr>
              <a:t>(</a:t>
            </a:r>
            <a:r>
              <a:rPr lang="mk-MK" altLang="mk-MK" sz="1400" dirty="0">
                <a:solidFill>
                  <a:srgbClr val="800080"/>
                </a:solidFill>
              </a:rPr>
              <a:t>Хуан Грис</a:t>
            </a:r>
            <a:r>
              <a:rPr lang="hr-HR" altLang="mk-MK" sz="1400" dirty="0">
                <a:solidFill>
                  <a:srgbClr val="800080"/>
                </a:solidFill>
              </a:rPr>
              <a:t>)</a:t>
            </a:r>
          </a:p>
        </p:txBody>
      </p:sp>
      <p:pic>
        <p:nvPicPr>
          <p:cNvPr id="2050" name="Picture 2" descr="Cubism 101: All the Cubist Art you need to see today! | Artsome">
            <a:extLst>
              <a:ext uri="{FF2B5EF4-FFF2-40B4-BE49-F238E27FC236}">
                <a16:creationId xmlns:a16="http://schemas.microsoft.com/office/drawing/2014/main" id="{24BCC8E1-668F-4E05-81C1-4F4EA3666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095" y="4365627"/>
            <a:ext cx="48768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E416B7-B3FF-45B7-808E-7CB9EE27E359}"/>
              </a:ext>
            </a:extLst>
          </p:cNvPr>
          <p:cNvSpPr txBox="1"/>
          <p:nvPr/>
        </p:nvSpPr>
        <p:spPr>
          <a:xfrm>
            <a:off x="9255512" y="5018049"/>
            <a:ext cx="1853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Pablo Picasso</a:t>
            </a:r>
          </a:p>
          <a:p>
            <a:r>
              <a:rPr lang="en-US" sz="2400" dirty="0">
                <a:solidFill>
                  <a:srgbClr val="7030A0"/>
                </a:solidFill>
              </a:rPr>
              <a:t>Guernica</a:t>
            </a:r>
          </a:p>
          <a:p>
            <a:r>
              <a:rPr lang="en-US" sz="2400" dirty="0">
                <a:solidFill>
                  <a:srgbClr val="7030A0"/>
                </a:solidFill>
              </a:rPr>
              <a:t>1937</a:t>
            </a:r>
            <a:endParaRPr lang="mk-MK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3FB4211-B2E1-43CD-AA82-8A236F005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549275"/>
            <a:ext cx="8229600" cy="1143000"/>
          </a:xfrm>
        </p:spPr>
        <p:txBody>
          <a:bodyPr/>
          <a:lstStyle/>
          <a:p>
            <a:r>
              <a:rPr lang="mk-MK" altLang="mk-MK" dirty="0">
                <a:solidFill>
                  <a:srgbClr val="FF0000"/>
                </a:solidFill>
                <a:latin typeface="Comic Sans MS" panose="030F0702030302020204" pitchFamily="66" charset="0"/>
              </a:rPr>
              <a:t>Плоштина на </a:t>
            </a:r>
            <a:r>
              <a:rPr lang="mk-MK" altLang="mk-MK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правоаголник</a:t>
            </a:r>
            <a:endParaRPr lang="en-US" altLang="mk-MK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CBB10552-58E7-4B69-BA99-59364C687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3" y="4797426"/>
            <a:ext cx="1871662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mk-MK" sz="2000" dirty="0">
                <a:solidFill>
                  <a:srgbClr val="FF0000"/>
                </a:solidFill>
              </a:rPr>
              <a:t>Pablo </a:t>
            </a:r>
            <a:r>
              <a:rPr lang="en-US" altLang="mk-MK" sz="2000" dirty="0" err="1">
                <a:solidFill>
                  <a:srgbClr val="FF0000"/>
                </a:solidFill>
              </a:rPr>
              <a:t>Pikaso</a:t>
            </a:r>
            <a:endParaRPr lang="en-US" altLang="mk-MK" sz="2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mk-MK" altLang="mk-MK" dirty="0">
                <a:solidFill>
                  <a:srgbClr val="FF0000"/>
                </a:solidFill>
              </a:rPr>
              <a:t>Куќа во двор</a:t>
            </a:r>
            <a:endParaRPr lang="sr-Latn-CS" altLang="mk-MK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mk-MK" dirty="0">
                <a:solidFill>
                  <a:srgbClr val="FF0000"/>
                </a:solidFill>
              </a:rPr>
              <a:t>1908</a:t>
            </a:r>
            <a:r>
              <a:rPr lang="sr-Latn-CS" altLang="mk-MK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altLang="mk-MK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3564" name="Picture 12">
            <a:extLst>
              <a:ext uri="{FF2B5EF4-FFF2-40B4-BE49-F238E27FC236}">
                <a16:creationId xmlns:a16="http://schemas.microsoft.com/office/drawing/2014/main" id="{B951165E-6EE0-42A6-9799-D436EA61F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1916113"/>
            <a:ext cx="332105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6" name="Text Box 14">
            <a:hlinkClick r:id="rId3" action="ppaction://hlinksldjump"/>
            <a:extLst>
              <a:ext uri="{FF2B5EF4-FFF2-40B4-BE49-F238E27FC236}">
                <a16:creationId xmlns:a16="http://schemas.microsoft.com/office/drawing/2014/main" id="{E485A4D4-8C62-42F5-8DBD-D76440799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238" y="6597651"/>
            <a:ext cx="12311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mk-MK" sz="1200">
                <a:solidFill>
                  <a:srgbClr val="969696"/>
                </a:solidFill>
              </a:rPr>
              <a:t>Nazad na sadržaj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815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ПЛОШТИНА НА ПРАВОАГОЛНИК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Плоштина на правоаголник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23</cp:revision>
  <dcterms:created xsi:type="dcterms:W3CDTF">2020-05-03T15:03:40Z</dcterms:created>
  <dcterms:modified xsi:type="dcterms:W3CDTF">2020-05-08T12:21:11Z</dcterms:modified>
</cp:coreProperties>
</file>