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8"/>
  </p:notesMasterIdLst>
  <p:handoutMasterIdLst>
    <p:handoutMasterId r:id="rId9"/>
  </p:handoutMasterIdLst>
  <p:sldIdLst>
    <p:sldId id="257" r:id="rId2"/>
    <p:sldId id="267" r:id="rId3"/>
    <p:sldId id="273" r:id="rId4"/>
    <p:sldId id="274" r:id="rId5"/>
    <p:sldId id="270" r:id="rId6"/>
    <p:sldId id="275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CB4"/>
    <a:srgbClr val="860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>
        <p:scale>
          <a:sx n="75" d="100"/>
          <a:sy n="75" d="100"/>
        </p:scale>
        <p:origin x="-276" y="-2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3/27/2020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3/27/2020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kedonski.info/search/%D0%BF%D0%B0%D1%80%D0%B0%D0%B4%D0%BE%D0%BA%D1%81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asmakedonski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332657"/>
            <a:ext cx="7008574" cy="2664295"/>
          </a:xfrm>
        </p:spPr>
        <p:txBody>
          <a:bodyPr>
            <a:normAutofit/>
          </a:bodyPr>
          <a:lstStyle/>
          <a:p>
            <a:r>
              <a:rPr lang="mk-MK" sz="3600" dirty="0" smtClean="0"/>
              <a:t>Македонски јазик 8 одд.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mk-MK" sz="2700" dirty="0"/>
              <a:t>н</a:t>
            </a:r>
            <a:r>
              <a:rPr lang="mk-MK" sz="2700" dirty="0" smtClean="0"/>
              <a:t>аставник Светлана Петровска</a:t>
            </a: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dirty="0"/>
              <a:t>м</a:t>
            </a:r>
            <a:r>
              <a:rPr lang="mk-MK" dirty="0" smtClean="0"/>
              <a:t>арт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5013176"/>
            <a:ext cx="10940891" cy="136815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 </a:t>
            </a:r>
            <a:r>
              <a:rPr lang="mk-MK" sz="2000" dirty="0">
                <a:solidFill>
                  <a:schemeClr val="tx1"/>
                </a:solidFill>
              </a:rPr>
              <a:t>кој </a:t>
            </a:r>
            <a:r>
              <a:rPr lang="mk-MK" sz="2000" dirty="0" smtClean="0">
                <a:solidFill>
                  <a:schemeClr val="tx1"/>
                </a:solidFill>
              </a:rPr>
              <a:t>ни користи </a:t>
            </a:r>
            <a:r>
              <a:rPr lang="mk-MK" sz="2000" dirty="0">
                <a:solidFill>
                  <a:schemeClr val="tx1"/>
                </a:solidFill>
              </a:rPr>
              <a:t>да го откиваме значењето на непознатите зборови, бидејќе секој збор е важен за полесно да се разбираме меѓусбно</a:t>
            </a:r>
            <a:r>
              <a:rPr lang="mk-MK" sz="2000" dirty="0" smtClean="0">
                <a:solidFill>
                  <a:schemeClr val="tx1"/>
                </a:solidFill>
              </a:rPr>
              <a:t>.</a:t>
            </a:r>
            <a:br>
              <a:rPr lang="mk-MK" sz="2000" dirty="0" smtClean="0">
                <a:solidFill>
                  <a:schemeClr val="tx1"/>
                </a:solidFill>
              </a:rPr>
            </a:br>
            <a:r>
              <a:rPr lang="mk-MK" sz="2000" dirty="0" smtClean="0">
                <a:solidFill>
                  <a:schemeClr val="tx1"/>
                </a:solidFill>
              </a:rPr>
              <a:t> </a:t>
            </a:r>
            <a:br>
              <a:rPr lang="mk-MK" sz="2000" dirty="0" smtClean="0">
                <a:solidFill>
                  <a:schemeClr val="tx1"/>
                </a:solidFill>
              </a:rPr>
            </a:br>
            <a:r>
              <a:rPr lang="mk-MK" sz="1600" u="sng" dirty="0" smtClean="0">
                <a:hlinkClick r:id="rId2"/>
              </a:rPr>
              <a:t>http</a:t>
            </a:r>
            <a:r>
              <a:rPr lang="mk-MK" sz="1600" u="sng" dirty="0">
                <a:hlinkClick r:id="rId2"/>
              </a:rPr>
              <a:t>://www.makedonski.info/search/%D0%BF%D0%B0%D1%80%D0%B0%D0%B4%D0%BE%D0%BA%D1%81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>
          <a:xfrm>
            <a:off x="693812" y="980728"/>
            <a:ext cx="10729192" cy="367240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Здраво дечки, како сте, просто чудно до </a:t>
            </a:r>
            <a:r>
              <a:rPr lang="mk-MK" dirty="0" smtClean="0"/>
              <a:t>пред извесно </a:t>
            </a:r>
            <a:r>
              <a:rPr lang="mk-MK" dirty="0"/>
              <a:t>време ве опоменував за мобилните телефони, а деновиве инсистирам да ги користите. Убав пример за </a:t>
            </a:r>
            <a:r>
              <a:rPr lang="mk-MK" dirty="0">
                <a:solidFill>
                  <a:srgbClr val="FF0000"/>
                </a:solidFill>
              </a:rPr>
              <a:t>парадокс</a:t>
            </a:r>
            <a:r>
              <a:rPr lang="mk-MK" dirty="0"/>
              <a:t>. Уште на почетоков ќе ви го посочам дигиталниот речник на македонски јазик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dirty="0">
                <a:solidFill>
                  <a:schemeClr val="tx1"/>
                </a:solidFill>
              </a:rPr>
              <a:t>Да преминеме на денешната лекција, денес ќе работиме синтакса </a:t>
            </a:r>
            <a:br>
              <a:rPr lang="mk-MK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k-MK" dirty="0"/>
              <a:t>Поточно</a:t>
            </a:r>
            <a:r>
              <a:rPr lang="mk-MK" b="1" dirty="0"/>
              <a:t> </a:t>
            </a:r>
            <a:r>
              <a:rPr lang="mk-MK" b="1" u="sng" dirty="0"/>
              <a:t>СОСТАВНИ НЕЗАВИСНОСЛОЖЕНИ РЕЧЕНИЦИ</a:t>
            </a:r>
          </a:p>
          <a:p>
            <a:r>
              <a:rPr lang="mk-MK" b="1" dirty="0"/>
              <a:t>На почеток да повториме</a:t>
            </a:r>
            <a:endParaRPr lang="en-US" dirty="0"/>
          </a:p>
          <a:p>
            <a:r>
              <a:rPr lang="mk-MK" dirty="0">
                <a:solidFill>
                  <a:srgbClr val="FF0000"/>
                </a:solidFill>
              </a:rPr>
              <a:t> што е синтакса?       </a:t>
            </a:r>
            <a:r>
              <a:rPr lang="mk-MK" dirty="0">
                <a:solidFill>
                  <a:srgbClr val="00B050"/>
                </a:solidFill>
              </a:rPr>
              <a:t>наука за реченицата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mk-MK" dirty="0">
                <a:solidFill>
                  <a:srgbClr val="FF0000"/>
                </a:solidFill>
              </a:rPr>
              <a:t>Што е сложена реченица? </a:t>
            </a:r>
            <a:r>
              <a:rPr lang="mk-MK" dirty="0" smtClean="0"/>
              <a:t> </a:t>
            </a:r>
            <a:r>
              <a:rPr lang="mk-MK" dirty="0">
                <a:solidFill>
                  <a:srgbClr val="00B050"/>
                </a:solidFill>
              </a:rPr>
              <a:t>реченица која има најмалку два прирока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mk-MK" dirty="0">
                <a:solidFill>
                  <a:srgbClr val="FF0000"/>
                </a:solidFill>
              </a:rPr>
              <a:t>Како се викаат речениците во склоп на сложената реченица?</a:t>
            </a:r>
            <a:r>
              <a:rPr lang="mk-MK" dirty="0"/>
              <a:t> </a:t>
            </a:r>
            <a:r>
              <a:rPr lang="mk-MK" dirty="0" smtClean="0">
                <a:solidFill>
                  <a:srgbClr val="00B050"/>
                </a:solidFill>
              </a:rPr>
              <a:t>дел </a:t>
            </a:r>
            <a:r>
              <a:rPr lang="mk-MK" dirty="0">
                <a:solidFill>
                  <a:srgbClr val="00B050"/>
                </a:solidFill>
              </a:rPr>
              <a:t>реченици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mk-MK" dirty="0">
                <a:solidFill>
                  <a:srgbClr val="FF0000"/>
                </a:solidFill>
              </a:rPr>
              <a:t>Каков може да биде односот на дел речениците во склоп на сложената реченица ?   </a:t>
            </a:r>
            <a:r>
              <a:rPr lang="mk-MK" dirty="0" smtClean="0"/>
              <a:t> </a:t>
            </a:r>
            <a:r>
              <a:rPr lang="mk-MK" dirty="0">
                <a:solidFill>
                  <a:srgbClr val="00B050"/>
                </a:solidFill>
              </a:rPr>
              <a:t>односот може да биде независен ( дел речениците не зависат една од друга)  и зависен (дел речениците  зависат една од друга) 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dirty="0">
                <a:solidFill>
                  <a:schemeClr val="tx1"/>
                </a:solidFill>
              </a:rPr>
              <a:t>Денес ќе се задржиме на  </a:t>
            </a:r>
            <a:r>
              <a:rPr lang="mk-MK" sz="2000" b="1" dirty="0">
                <a:solidFill>
                  <a:schemeClr val="tx1"/>
                </a:solidFill>
              </a:rPr>
              <a:t>СОСТАВНИТЕ НЕЗАВИСНОСЛОЖЕНИ РЕЧЕНИЦИ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k-MK" dirty="0"/>
              <a:t>Кога станува збор за реченица треба да имаме на ум дека станува збор за дејство, бидејќи без дејство немаме реченица, такашто лесно може да го протолкуваме насловот на денешната лекција: </a:t>
            </a:r>
          </a:p>
          <a:p>
            <a:r>
              <a:rPr lang="mk-MK" dirty="0"/>
              <a:t> </a:t>
            </a:r>
            <a:r>
              <a:rPr lang="mk-MK" u="sng" dirty="0"/>
              <a:t>составни = дејствата следат едно по </a:t>
            </a:r>
            <a:r>
              <a:rPr lang="mk-MK" u="sng" dirty="0" smtClean="0"/>
              <a:t>друго со надоврзување</a:t>
            </a:r>
            <a:endParaRPr lang="en-US" dirty="0"/>
          </a:p>
          <a:p>
            <a:r>
              <a:rPr lang="mk-MK" dirty="0"/>
              <a:t> </a:t>
            </a:r>
            <a:r>
              <a:rPr lang="mk-MK" u="sng" dirty="0"/>
              <a:t>независни =  дел речениците  не зависат една од друга</a:t>
            </a:r>
            <a:endParaRPr lang="en-US" dirty="0"/>
          </a:p>
          <a:p>
            <a:pPr lvl="0"/>
            <a:r>
              <a:rPr lang="mk-MK" b="1" dirty="0"/>
              <a:t>СВРЗНИЦИ</a:t>
            </a:r>
            <a:r>
              <a:rPr lang="mk-MK" dirty="0"/>
              <a:t> со кои се сврзуваат овие реченици се: </a:t>
            </a:r>
            <a:r>
              <a:rPr lang="mk-MK" b="1" dirty="0">
                <a:solidFill>
                  <a:srgbClr val="7030A0"/>
                </a:solidFill>
              </a:rPr>
              <a:t>И; НИ; НИТУ; ПА; ТА; НЕ САМО ШТО-ТУКУ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mk-MK" b="1" dirty="0"/>
              <a:t>ИНТЕРПУНКЦИЈА</a:t>
            </a:r>
            <a:r>
              <a:rPr lang="mk-MK" dirty="0"/>
              <a:t> според правописот, составните </a:t>
            </a:r>
            <a:r>
              <a:rPr lang="mk-MK" dirty="0" smtClean="0"/>
              <a:t>реченици со сврзниците </a:t>
            </a:r>
            <a:r>
              <a:rPr lang="mk-MK" b="1" u="sng" dirty="0">
                <a:solidFill>
                  <a:srgbClr val="7030A0"/>
                </a:solidFill>
              </a:rPr>
              <a:t>И; НИ; НИТУ </a:t>
            </a:r>
            <a:r>
              <a:rPr lang="mk-MK" b="1" dirty="0">
                <a:solidFill>
                  <a:srgbClr val="00B050"/>
                </a:solidFill>
              </a:rPr>
              <a:t>не се одделуваат со запирка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52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268" y="908720"/>
            <a:ext cx="10551760" cy="2232248"/>
          </a:xfrm>
        </p:spPr>
        <p:txBody>
          <a:bodyPr>
            <a:normAutofit fontScale="90000"/>
          </a:bodyPr>
          <a:lstStyle/>
          <a:p>
            <a:r>
              <a:rPr lang="mk-MK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mk-MK" sz="2700" dirty="0">
                <a:solidFill>
                  <a:schemeClr val="tx1"/>
                </a:solidFill>
              </a:rPr>
              <a:t>Пр/  Јас станав </a:t>
            </a:r>
            <a:r>
              <a:rPr lang="mk-MK" sz="2700" b="1" dirty="0">
                <a:solidFill>
                  <a:srgbClr val="FF0000"/>
                </a:solidFill>
              </a:rPr>
              <a:t>и</a:t>
            </a:r>
            <a:r>
              <a:rPr lang="mk-MK" sz="2700" dirty="0">
                <a:solidFill>
                  <a:schemeClr val="tx1"/>
                </a:solidFill>
              </a:rPr>
              <a:t> доручкував</a:t>
            </a:r>
            <a:r>
              <a:rPr lang="mk-MK" sz="2700" b="1" dirty="0">
                <a:solidFill>
                  <a:srgbClr val="FF0000"/>
                </a:solidFill>
              </a:rPr>
              <a:t>, па </a:t>
            </a:r>
            <a:r>
              <a:rPr lang="mk-MK" sz="2700" dirty="0">
                <a:solidFill>
                  <a:schemeClr val="tx1"/>
                </a:solidFill>
              </a:rPr>
              <a:t>отидов на работа.</a:t>
            </a: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mk-MK" sz="2700" dirty="0">
                <a:solidFill>
                  <a:schemeClr val="tx1"/>
                </a:solidFill>
              </a:rPr>
              <a:t>         Ќе поспијам малку</a:t>
            </a:r>
            <a:r>
              <a:rPr lang="mk-MK" sz="2700" b="1" dirty="0">
                <a:solidFill>
                  <a:srgbClr val="FF0000"/>
                </a:solidFill>
              </a:rPr>
              <a:t>, па </a:t>
            </a:r>
            <a:r>
              <a:rPr lang="mk-MK" sz="2700" dirty="0">
                <a:solidFill>
                  <a:schemeClr val="tx1"/>
                </a:solidFill>
              </a:rPr>
              <a:t>ќе учам.</a:t>
            </a: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mk-MK" sz="2700" dirty="0">
                <a:solidFill>
                  <a:schemeClr val="tx1"/>
                </a:solidFill>
              </a:rPr>
              <a:t>         Нешто што јас го немам </a:t>
            </a:r>
            <a:r>
              <a:rPr lang="mk-MK" sz="2700" b="1" dirty="0">
                <a:solidFill>
                  <a:srgbClr val="FF0000"/>
                </a:solidFill>
              </a:rPr>
              <a:t>ниту</a:t>
            </a:r>
            <a:r>
              <a:rPr lang="mk-MK" sz="2700" dirty="0">
                <a:solidFill>
                  <a:schemeClr val="tx1"/>
                </a:solidFill>
              </a:rPr>
              <a:t> сум го имал.</a:t>
            </a: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mk-MK" sz="2700" dirty="0">
                <a:solidFill>
                  <a:schemeClr val="tx1"/>
                </a:solidFill>
              </a:rPr>
              <a:t>         </a:t>
            </a:r>
            <a:r>
              <a:rPr lang="mk-MK" sz="2700" b="1" dirty="0">
                <a:solidFill>
                  <a:srgbClr val="FF0000"/>
                </a:solidFill>
              </a:rPr>
              <a:t>Не само што </a:t>
            </a:r>
            <a:r>
              <a:rPr lang="mk-MK" sz="2700" dirty="0">
                <a:solidFill>
                  <a:schemeClr val="tx1"/>
                </a:solidFill>
              </a:rPr>
              <a:t>ќе научам </a:t>
            </a:r>
            <a:r>
              <a:rPr lang="mk-MK" sz="2700" b="1" dirty="0">
                <a:solidFill>
                  <a:srgbClr val="FF0000"/>
                </a:solidFill>
              </a:rPr>
              <a:t>туку</a:t>
            </a:r>
            <a:r>
              <a:rPr lang="mk-MK" sz="2700" dirty="0">
                <a:solidFill>
                  <a:schemeClr val="tx1"/>
                </a:solidFill>
              </a:rPr>
              <a:t> и ќе ја напишам домашната.</a:t>
            </a: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mk-MK" sz="2700" dirty="0">
                <a:solidFill>
                  <a:schemeClr val="tx1"/>
                </a:solidFill>
              </a:rPr>
              <a:t> 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3284984"/>
            <a:ext cx="10157354" cy="3573016"/>
          </a:xfrm>
        </p:spPr>
        <p:txBody>
          <a:bodyPr>
            <a:normAutofit fontScale="92500" lnSpcReduction="10000"/>
          </a:bodyPr>
          <a:lstStyle/>
          <a:p>
            <a:r>
              <a:rPr lang="mk-MK" sz="3900" b="1" dirty="0"/>
              <a:t>Да заклучиме:</a:t>
            </a:r>
            <a:endParaRPr lang="en-US" sz="3900" b="1" dirty="0"/>
          </a:p>
          <a:p>
            <a:pPr lvl="0"/>
            <a:r>
              <a:rPr lang="mk-MK" dirty="0" smtClean="0">
                <a:solidFill>
                  <a:srgbClr val="D42CB4"/>
                </a:solidFill>
              </a:rPr>
              <a:t>1. </a:t>
            </a:r>
            <a:r>
              <a:rPr lang="mk-MK" u="sng" dirty="0" smtClean="0">
                <a:solidFill>
                  <a:srgbClr val="D42CB4"/>
                </a:solidFill>
              </a:rPr>
              <a:t>СОСТАВНИТЕ </a:t>
            </a:r>
            <a:r>
              <a:rPr lang="mk-MK" u="sng" dirty="0">
                <a:solidFill>
                  <a:srgbClr val="D42CB4"/>
                </a:solidFill>
              </a:rPr>
              <a:t>НЕЗАВИСНОСЛОЖЕНИ РЕЧЕНИЦИ </a:t>
            </a:r>
            <a:r>
              <a:rPr lang="mk-MK" dirty="0">
                <a:solidFill>
                  <a:srgbClr val="D42CB4"/>
                </a:solidFill>
              </a:rPr>
              <a:t>искажуваат дејства во состав или едно по друго како локомотива</a:t>
            </a:r>
            <a:endParaRPr lang="en-US" dirty="0">
              <a:solidFill>
                <a:srgbClr val="D42CB4"/>
              </a:solidFill>
            </a:endParaRPr>
          </a:p>
          <a:p>
            <a:pPr lvl="0"/>
            <a:r>
              <a:rPr lang="mk-MK" dirty="0" smtClean="0">
                <a:solidFill>
                  <a:srgbClr val="C00000"/>
                </a:solidFill>
              </a:rPr>
              <a:t>2. </a:t>
            </a:r>
            <a:r>
              <a:rPr lang="mk-MK" u="sng" dirty="0" smtClean="0">
                <a:solidFill>
                  <a:srgbClr val="C00000"/>
                </a:solidFill>
              </a:rPr>
              <a:t>Сврзници</a:t>
            </a:r>
            <a:r>
              <a:rPr lang="mk-MK" dirty="0" smtClean="0">
                <a:solidFill>
                  <a:srgbClr val="C00000"/>
                </a:solidFill>
              </a:rPr>
              <a:t> </a:t>
            </a:r>
            <a:r>
              <a:rPr lang="mk-MK" dirty="0">
                <a:solidFill>
                  <a:srgbClr val="C00000"/>
                </a:solidFill>
              </a:rPr>
              <a:t>со кои се сврзуваат овие реченици се И; НИ; НИТУ; ПА; ТА; НЕ САМО ШТО-ТУКУ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mk-MK" dirty="0" smtClean="0">
                <a:solidFill>
                  <a:srgbClr val="0070C0"/>
                </a:solidFill>
              </a:rPr>
              <a:t>3.</a:t>
            </a:r>
            <a:r>
              <a:rPr lang="mk-MK" u="sng" dirty="0" smtClean="0">
                <a:solidFill>
                  <a:srgbClr val="0070C0"/>
                </a:solidFill>
              </a:rPr>
              <a:t>Интерпункција</a:t>
            </a:r>
            <a:r>
              <a:rPr lang="mk-MK" dirty="0" smtClean="0">
                <a:solidFill>
                  <a:srgbClr val="0070C0"/>
                </a:solidFill>
              </a:rPr>
              <a:t> </a:t>
            </a:r>
            <a:r>
              <a:rPr lang="mk-MK" dirty="0">
                <a:solidFill>
                  <a:srgbClr val="0070C0"/>
                </a:solidFill>
              </a:rPr>
              <a:t>– пред сврзниците И; НИ; НИТУ не се пишува запирка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mk-MK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800" dirty="0" smtClean="0">
                <a:solidFill>
                  <a:srgbClr val="FF0000"/>
                </a:solidFill>
              </a:rPr>
              <a:t>За домашна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7030A0"/>
                </a:solidFill>
              </a:rPr>
              <a:t>Стр. 44 од учебникот –применете ги знаењата!</a:t>
            </a:r>
          </a:p>
          <a:p>
            <a:pPr marL="0" indent="0">
              <a:buNone/>
            </a:pPr>
            <a:r>
              <a:rPr lang="mk-MK" dirty="0" smtClean="0">
                <a:solidFill>
                  <a:srgbClr val="7030A0"/>
                </a:solidFill>
              </a:rPr>
              <a:t> Домашните праќајте ми ги на </a:t>
            </a:r>
            <a:r>
              <a:rPr lang="en-US" b="1" dirty="0" smtClean="0">
                <a:solidFill>
                  <a:srgbClr val="7030A0"/>
                </a:solidFill>
                <a:hlinkClick r:id="rId2"/>
              </a:rPr>
              <a:t>casmakedonski@gmail.com</a:t>
            </a:r>
            <a:endParaRPr lang="mk-MK" b="1" dirty="0" smtClean="0">
              <a:solidFill>
                <a:srgbClr val="7030A0"/>
              </a:solidFill>
            </a:endParaRPr>
          </a:p>
          <a:p>
            <a:r>
              <a:rPr lang="mk-MK" dirty="0" smtClean="0">
                <a:solidFill>
                  <a:srgbClr val="7030A0"/>
                </a:solidFill>
              </a:rPr>
              <a:t>Ќе ве замолам по можност да ги праќате во </a:t>
            </a:r>
            <a:r>
              <a:rPr lang="en-US" dirty="0" smtClean="0">
                <a:solidFill>
                  <a:srgbClr val="7030A0"/>
                </a:solidFill>
              </a:rPr>
              <a:t>word </a:t>
            </a:r>
            <a:r>
              <a:rPr lang="mk-MK" dirty="0" smtClean="0">
                <a:solidFill>
                  <a:srgbClr val="7030A0"/>
                </a:solidFill>
              </a:rPr>
              <a:t>документ</a:t>
            </a:r>
          </a:p>
          <a:p>
            <a:r>
              <a:rPr lang="mk-MK" dirty="0" smtClean="0">
                <a:solidFill>
                  <a:srgbClr val="7030A0"/>
                </a:solidFill>
              </a:rPr>
              <a:t>Ако ви треба помош, слободно контактирајте ме на мејлот или во порака (месинџер)</a:t>
            </a:r>
          </a:p>
          <a:p>
            <a:r>
              <a:rPr lang="mk-MK" dirty="0" smtClean="0">
                <a:solidFill>
                  <a:srgbClr val="7030A0"/>
                </a:solidFill>
              </a:rPr>
              <a:t>Бидете исполнителни, водам евиденција</a:t>
            </a:r>
          </a:p>
          <a:p>
            <a:r>
              <a:rPr lang="mk-MK" dirty="0" smtClean="0">
                <a:solidFill>
                  <a:srgbClr val="7030A0"/>
                </a:solidFill>
              </a:rPr>
              <a:t>Поздрав вашата наставничка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1199</TotalTime>
  <Words>437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Class open house presentation</vt:lpstr>
      <vt:lpstr>Македонски јазик 8 одд. наставник Светлана Петровска</vt:lpstr>
      <vt:lpstr> кој ни користи да го откиваме значењето на непознатите зборови, бидејќе секој збор е важен за полесно да се разбираме меѓусбно.   http://www.makedonski.info/search/%D0%BF%D0%B0%D1%80%D0%B0%D0%B4%D0%BE%D0%BA%D1%81</vt:lpstr>
      <vt:lpstr>Да преминеме на денешната лекција, денес ќе работиме синтакса  </vt:lpstr>
      <vt:lpstr>Денес ќе се задржиме на  СОСТАВНИТЕ НЕЗАВИСНОСЛОЖЕНИ РЕЧЕНИЦИ </vt:lpstr>
      <vt:lpstr>  Пр/  Јас станав и доручкував, па отидов на работа.          Ќе поспијам малку, па ќе учам.          Нешто што јас го немам ниту сум го имал.          Не само што ќе научам туку и ќе ја напишам домашната.  </vt:lpstr>
      <vt:lpstr>За домашна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Македонски јазик 8 одд. наставник Светлана Петровска</dc:title>
  <dc:creator>Svetlana</dc:creator>
  <cp:lastModifiedBy>Svetlana</cp:lastModifiedBy>
  <cp:revision>14</cp:revision>
  <dcterms:created xsi:type="dcterms:W3CDTF">2020-03-25T22:40:42Z</dcterms:created>
  <dcterms:modified xsi:type="dcterms:W3CDTF">2020-03-27T03:14:37Z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