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2" r:id="rId4"/>
    <p:sldId id="273" r:id="rId5"/>
    <p:sldId id="258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0272-1C9B-7540-AE7C-CDBEE05427E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AFE5-235E-4548-8C25-BAFCB845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99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0272-1C9B-7540-AE7C-CDBEE05427E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AFE5-235E-4548-8C25-BAFCB845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694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0272-1C9B-7540-AE7C-CDBEE05427E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AFE5-235E-4548-8C25-BAFCB845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81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mk-MK" smtClean="0"/>
              <a:t>Click to edit Master text styles</a:t>
            </a:r>
          </a:p>
          <a:p>
            <a:pPr lvl="1"/>
            <a:r>
              <a:rPr lang="mk-MK" smtClean="0"/>
              <a:t>Second level</a:t>
            </a:r>
          </a:p>
          <a:p>
            <a:pPr lvl="2"/>
            <a:r>
              <a:rPr lang="mk-MK" smtClean="0"/>
              <a:t>Third level</a:t>
            </a:r>
          </a:p>
          <a:p>
            <a:pPr lvl="3"/>
            <a:r>
              <a:rPr lang="mk-MK" smtClean="0"/>
              <a:t>Fourth level</a:t>
            </a:r>
          </a:p>
          <a:p>
            <a:pPr lvl="4"/>
            <a:r>
              <a:rPr lang="mk-M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0272-1C9B-7540-AE7C-CDBEE05427E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AFE5-235E-4548-8C25-BAFCB845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090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0272-1C9B-7540-AE7C-CDBEE05427E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AFE5-235E-4548-8C25-BAFCB845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108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0272-1C9B-7540-AE7C-CDBEE05427E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AFE5-235E-4548-8C25-BAFCB845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235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0272-1C9B-7540-AE7C-CDBEE05427E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AFE5-235E-4548-8C25-BAFCB845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160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0272-1C9B-7540-AE7C-CDBEE05427E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AFE5-235E-4548-8C25-BAFCB845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227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0272-1C9B-7540-AE7C-CDBEE05427E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AFE5-235E-4548-8C25-BAFCB845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229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0272-1C9B-7540-AE7C-CDBEE05427E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AFE5-235E-4548-8C25-BAFCB845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73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0272-1C9B-7540-AE7C-CDBEE05427E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AFE5-235E-4548-8C25-BAFCB845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82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00272-1C9B-7540-AE7C-CDBEE05427E1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FAFE5-235E-4548-8C25-BAFCB8450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805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mk.wikipedia.org/wiki/&#1050;&#1083;&#1072;&#1089;&#1080;&#1092;&#1080;&#1082;&#1072;&#1094;&#1080;&#1112;&#1072;_&#1085;&#1072;_&#1087;&#1090;&#1080;&#1094;&#1080;&#1090;&#1077;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23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Класа Влекачи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Reptil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</a:t>
            </a:r>
            <a:endParaRPr lang="mk-MK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mk-MK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Ладнокрвни животни (се сеќавате три коморно срце) поикилотермни</a:t>
            </a:r>
          </a:p>
          <a:p>
            <a:r>
              <a:rPr lang="mk-MK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Првите </a:t>
            </a:r>
            <a:r>
              <a:rPr lang="mk-MK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вистински копнени животни, Д</a:t>
            </a:r>
            <a:r>
              <a:rPr lang="mk-MK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олниот </a:t>
            </a:r>
            <a:r>
              <a:rPr lang="mk-MK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дел од телото го влечат по земјата, поради што и го добиле </a:t>
            </a:r>
            <a:r>
              <a:rPr lang="mk-MK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името</a:t>
            </a:r>
          </a:p>
          <a:p>
            <a:r>
              <a:rPr lang="mk-MK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Телото им е прекриено со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рожести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лушпи и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штитчиња</a:t>
            </a:r>
            <a:r>
              <a:rPr lang="mk-MK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.(рожеста творба= мртов дел стврднат од епидермисот)</a:t>
            </a:r>
          </a:p>
          <a:p>
            <a:r>
              <a:rPr lang="mk-MK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Положуваат јајца </a:t>
            </a:r>
          </a:p>
          <a:p>
            <a:r>
              <a:rPr lang="mk-MK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mk-MK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Нивните претци се диносаурусите кои живееле на Земјата пред 180 милиони години. 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Класа Влекачи 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Reptillia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</a:t>
            </a:r>
            <a:endParaRPr lang="mk-M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Во оваа класа спагаат </a:t>
            </a:r>
          </a:p>
          <a:p>
            <a:r>
              <a:rPr lang="mk-MK" b="1" i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Гуштери</a:t>
            </a:r>
          </a:p>
          <a:p>
            <a:r>
              <a:rPr lang="mk-MK" b="1" i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Змии</a:t>
            </a:r>
          </a:p>
          <a:p>
            <a:r>
              <a:rPr lang="mk-MK" b="1" i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Желки</a:t>
            </a:r>
          </a:p>
          <a:p>
            <a:r>
              <a:rPr lang="mk-MK" b="1" i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Крокодили</a:t>
            </a:r>
          </a:p>
          <a:p>
            <a:pPr marL="342900" lvl="1" indent="-342900">
              <a:buFont typeface="Arial"/>
              <a:buChar char="•"/>
            </a:pPr>
            <a:r>
              <a:rPr lang="mk-MK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Погледнете презентацијата на </a:t>
            </a:r>
            <a:r>
              <a:rPr lang="mk-MK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линкот</a:t>
            </a:r>
          </a:p>
          <a:p>
            <a:pPr marL="342900" lvl="1" indent="-342900">
              <a:buNone/>
            </a:pP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//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cs typeface="Comic Sans MS"/>
              </a:rPr>
              <a:t>www.slideshare.net/majasaridis/reptilia-41778184</a:t>
            </a:r>
            <a:endParaRPr lang="en-US" sz="2800" b="1" i="1" dirty="0">
              <a:solidFill>
                <a:schemeClr val="accent6">
                  <a:lumMod val="75000"/>
                </a:schemeClr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 descr="рептил скелет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6917" y="2167154"/>
            <a:ext cx="3576962" cy="1941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7030A0"/>
                </a:solidFill>
                <a:latin typeface="Comic Sans MS" pitchFamily="66" charset="0"/>
              </a:rPr>
              <a:t>Класа Птици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( Aves)</a:t>
            </a:r>
            <a:endParaRPr lang="mk-MK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71450" indent="-171450"/>
            <a:r>
              <a:rPr lang="mk-MK" dirty="0" smtClean="0">
                <a:solidFill>
                  <a:srgbClr val="7030A0"/>
                </a:solidFill>
                <a:latin typeface="Comic Sans MS"/>
                <a:cs typeface="Comic Sans MS"/>
              </a:rPr>
              <a:t>Топлокрвни </a:t>
            </a:r>
            <a:r>
              <a:rPr lang="mk-MK" dirty="0" smtClean="0">
                <a:solidFill>
                  <a:srgbClr val="7030A0"/>
                </a:solidFill>
                <a:latin typeface="Comic Sans MS"/>
                <a:cs typeface="Comic Sans MS"/>
              </a:rPr>
              <a:t>животни со постојана температура – </a:t>
            </a:r>
            <a:r>
              <a:rPr lang="mk-MK" dirty="0" smtClean="0">
                <a:solidFill>
                  <a:srgbClr val="7030A0"/>
                </a:solidFill>
                <a:latin typeface="Comic Sans MS"/>
                <a:cs typeface="Comic Sans MS"/>
              </a:rPr>
              <a:t>хомеотерм</a:t>
            </a:r>
            <a:r>
              <a:rPr lang="mk-MK" dirty="0" smtClean="0">
                <a:solidFill>
                  <a:srgbClr val="7030A0"/>
                </a:solidFill>
                <a:latin typeface="Comic Sans MS" pitchFamily="66" charset="0"/>
                <a:cs typeface="Comic Sans MS"/>
              </a:rPr>
              <a:t>ни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 ( </a:t>
            </a:r>
            <a:r>
              <a:rPr lang="mk-MK" dirty="0" smtClean="0">
                <a:solidFill>
                  <a:srgbClr val="7030A0"/>
                </a:solidFill>
                <a:latin typeface="Comic Sans MS" pitchFamily="66" charset="0"/>
              </a:rPr>
              <a:t>се сеќавате за градбата на срцето</a:t>
            </a:r>
            <a:r>
              <a:rPr lang="mk-MK" dirty="0" smtClean="0">
                <a:solidFill>
                  <a:srgbClr val="7030A0"/>
                </a:solidFill>
                <a:latin typeface="Comic Sans MS" pitchFamily="66" charset="0"/>
              </a:rPr>
              <a:t>)</a:t>
            </a:r>
          </a:p>
          <a:p>
            <a:pPr marL="171450" indent="-171450"/>
            <a:r>
              <a:rPr lang="mk-MK" dirty="0" smtClean="0">
                <a:solidFill>
                  <a:srgbClr val="7030A0"/>
                </a:solidFill>
              </a:rPr>
              <a:t> </a:t>
            </a:r>
            <a:r>
              <a:rPr lang="mk-MK" dirty="0" smtClean="0">
                <a:solidFill>
                  <a:srgbClr val="7030A0"/>
                </a:solidFill>
                <a:latin typeface="Comic Sans MS" pitchFamily="66" charset="0"/>
              </a:rPr>
              <a:t>Имаат </a:t>
            </a:r>
            <a:r>
              <a:rPr lang="mk-MK" dirty="0" smtClean="0">
                <a:solidFill>
                  <a:srgbClr val="7030A0"/>
                </a:solidFill>
                <a:latin typeface="Comic Sans MS" pitchFamily="66" charset="0"/>
              </a:rPr>
              <a:t>пердуви, крилја</a:t>
            </a:r>
            <a:r>
              <a:rPr lang="mk-MK" dirty="0" smtClean="0">
                <a:solidFill>
                  <a:srgbClr val="7030A0"/>
                </a:solidFill>
                <a:latin typeface="Comic Sans MS" pitchFamily="66" charset="0"/>
                <a:cs typeface="Comic Sans MS"/>
              </a:rPr>
              <a:t> за летање и задни нозе за одење</a:t>
            </a:r>
            <a:r>
              <a:rPr lang="mk-MK" dirty="0" smtClean="0">
                <a:solidFill>
                  <a:srgbClr val="7030A0"/>
                </a:solidFill>
                <a:latin typeface="Comic Sans MS" pitchFamily="66" charset="0"/>
              </a:rPr>
              <a:t>, клунови</a:t>
            </a:r>
            <a:endParaRPr lang="mk-MK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171450" indent="-171450"/>
            <a:r>
              <a:rPr lang="mk-MK" dirty="0" smtClean="0">
                <a:solidFill>
                  <a:srgbClr val="7030A0"/>
                </a:solidFill>
                <a:latin typeface="Comic Sans MS"/>
                <a:cs typeface="Comic Sans MS"/>
              </a:rPr>
              <a:t>Имаат </a:t>
            </a:r>
            <a:r>
              <a:rPr lang="mk-MK" dirty="0" smtClean="0">
                <a:solidFill>
                  <a:srgbClr val="7030A0"/>
                </a:solidFill>
                <a:latin typeface="Comic Sans MS"/>
                <a:cs typeface="Comic Sans MS"/>
              </a:rPr>
              <a:t>аеродинамично </a:t>
            </a:r>
            <a:r>
              <a:rPr lang="mk-MK" dirty="0" smtClean="0">
                <a:solidFill>
                  <a:srgbClr val="7030A0"/>
                </a:solidFill>
                <a:latin typeface="Comic Sans MS"/>
                <a:cs typeface="Comic Sans MS"/>
              </a:rPr>
              <a:t>тело и шупливи коски (лесни),воздушни торбички што им овозможува летање</a:t>
            </a:r>
            <a:endParaRPr lang="mk-MK" dirty="0" smtClean="0">
              <a:solidFill>
                <a:srgbClr val="7030A0"/>
              </a:solidFill>
            </a:endParaRPr>
          </a:p>
          <a:p>
            <a:pPr marL="171450" indent="-171450"/>
            <a:r>
              <a:rPr lang="mk-MK" dirty="0" smtClean="0">
                <a:solidFill>
                  <a:srgbClr val="7030A0"/>
                </a:solidFill>
                <a:latin typeface="Comic Sans MS" pitchFamily="66" charset="0"/>
              </a:rPr>
              <a:t>Положуваат јајца</a:t>
            </a:r>
          </a:p>
          <a:p>
            <a:pPr marL="171450" indent="-171450"/>
            <a:r>
              <a:rPr lang="mk-MK" dirty="0" smtClean="0">
                <a:solidFill>
                  <a:srgbClr val="7030A0"/>
                </a:solidFill>
                <a:latin typeface="Comic Sans MS" pitchFamily="66" charset="0"/>
              </a:rPr>
              <a:t>Дишат </a:t>
            </a:r>
            <a:r>
              <a:rPr lang="mk-MK" dirty="0" smtClean="0">
                <a:solidFill>
                  <a:srgbClr val="7030A0"/>
                </a:solidFill>
                <a:latin typeface="Comic Sans MS" pitchFamily="66" charset="0"/>
              </a:rPr>
              <a:t>на бели дробови</a:t>
            </a:r>
            <a:endParaRPr lang="en-US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mk-M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7030A0"/>
                </a:solidFill>
                <a:latin typeface="Comic Sans MS" pitchFamily="66" charset="0"/>
              </a:rPr>
              <a:t>Класа Птици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( Aves)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None/>
            </a:pPr>
            <a:r>
              <a:rPr lang="mk-MK" sz="2400" dirty="0" smtClean="0">
                <a:solidFill>
                  <a:srgbClr val="7030A0"/>
                </a:solidFill>
                <a:latin typeface="Comic Sans MS"/>
                <a:cs typeface="Comic Sans MS"/>
              </a:rPr>
              <a:t>Птици летачи (орел, сокол, пеликан)</a:t>
            </a:r>
          </a:p>
          <a:p>
            <a:pPr marL="914400" lvl="1" indent="-457200">
              <a:buNone/>
            </a:pPr>
            <a:r>
              <a:rPr lang="mk-MK" sz="2400" dirty="0" smtClean="0">
                <a:solidFill>
                  <a:srgbClr val="7030A0"/>
                </a:solidFill>
                <a:latin typeface="Comic Sans MS"/>
                <a:cs typeface="Comic Sans MS"/>
              </a:rPr>
              <a:t>Птици тркачи (ној, ему, казурар)</a:t>
            </a:r>
          </a:p>
          <a:p>
            <a:pPr marL="914400" lvl="1" indent="-457200">
              <a:buNone/>
            </a:pPr>
            <a:r>
              <a:rPr lang="mk-MK" sz="2400" dirty="0" smtClean="0">
                <a:solidFill>
                  <a:srgbClr val="7030A0"/>
                </a:solidFill>
                <a:latin typeface="Comic Sans MS"/>
                <a:cs typeface="Comic Sans MS"/>
              </a:rPr>
              <a:t>Птици пливачи (пингвини</a:t>
            </a:r>
            <a:r>
              <a:rPr lang="mk-MK" sz="2400" dirty="0" smtClean="0">
                <a:solidFill>
                  <a:srgbClr val="7030A0"/>
                </a:solidFill>
                <a:latin typeface="Comic Sans MS"/>
                <a:cs typeface="Comic Sans MS"/>
              </a:rPr>
              <a:t>)</a:t>
            </a:r>
          </a:p>
          <a:p>
            <a:pPr marL="914400" lvl="1" indent="-457200">
              <a:buNone/>
            </a:pPr>
            <a:r>
              <a:rPr lang="en-US" i="1" dirty="0" smtClean="0">
                <a:solidFill>
                  <a:srgbClr val="7030A0"/>
                </a:solidFill>
                <a:latin typeface="Comic Sans MS"/>
                <a:cs typeface="Comic Sans MS"/>
                <a:hlinkClick r:id="rId2"/>
              </a:rPr>
              <a:t>https://mk.wikipedia.org/wiki/</a:t>
            </a:r>
            <a:r>
              <a:rPr lang="mk-MK" i="1" dirty="0" smtClean="0">
                <a:solidFill>
                  <a:srgbClr val="7030A0"/>
                </a:solidFill>
                <a:latin typeface="Comic Sans MS"/>
                <a:cs typeface="Comic Sans MS"/>
                <a:hlinkClick r:id="rId2"/>
              </a:rPr>
              <a:t>Класификација_на_птиците</a:t>
            </a:r>
            <a:endParaRPr lang="mk-MK" i="1" dirty="0" smtClean="0">
              <a:solidFill>
                <a:srgbClr val="7030A0"/>
              </a:solidFill>
              <a:latin typeface="Comic Sans MS"/>
              <a:cs typeface="Comic Sans MS"/>
            </a:endParaRPr>
          </a:p>
          <a:p>
            <a:pPr marL="914400" lvl="1" indent="-457200">
              <a:buFont typeface="Arial"/>
              <a:buChar char="•"/>
            </a:pPr>
            <a:endParaRPr lang="en-US" i="1" dirty="0" smtClean="0">
              <a:solidFill>
                <a:srgbClr val="7030A0"/>
              </a:solidFill>
              <a:latin typeface="Comic Sans MS"/>
              <a:cs typeface="Comic Sans MS"/>
            </a:endParaRPr>
          </a:p>
          <a:p>
            <a:pPr marL="342900" lvl="1" indent="-342900">
              <a:buFont typeface="Arial"/>
              <a:buChar char="•"/>
            </a:pPr>
            <a:r>
              <a:rPr lang="mk-MK" b="1" dirty="0" smtClean="0">
                <a:solidFill>
                  <a:srgbClr val="7030A0"/>
                </a:solidFill>
                <a:latin typeface="Comic Sans MS"/>
                <a:cs typeface="Comic Sans MS"/>
              </a:rPr>
              <a:t>Погледнете презентацијата на линкот</a:t>
            </a:r>
          </a:p>
          <a:p>
            <a:pPr marL="342900" lvl="1" indent="-342900">
              <a:buNone/>
            </a:pPr>
            <a:r>
              <a:rPr lang="en-US" b="1" i="1" dirty="0" smtClean="0">
                <a:solidFill>
                  <a:srgbClr val="7030A0"/>
                </a:solidFill>
                <a:latin typeface="Comic Sans MS"/>
                <a:cs typeface="Comic Sans MS"/>
              </a:rPr>
              <a:t>/https://www.slideshare.net/majasaridis/ptici-41778079</a:t>
            </a:r>
          </a:p>
          <a:p>
            <a:endParaRPr lang="mk-MK" dirty="0"/>
          </a:p>
        </p:txBody>
      </p:sp>
      <p:pic>
        <p:nvPicPr>
          <p:cNvPr id="4" name="Picture 3" descr="птица скелет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9342" y="970811"/>
            <a:ext cx="2444658" cy="1819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Класа </a:t>
            </a:r>
            <a:r>
              <a:rPr lang="mk-MK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цицачи</a:t>
            </a:r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Mammalia</a:t>
            </a:r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)</a:t>
            </a: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/>
            <a:r>
              <a:rPr lang="mk-MK" dirty="0" smtClean="0">
                <a:solidFill>
                  <a:srgbClr val="FF0000"/>
                </a:solidFill>
                <a:latin typeface="Comic Sans MS" pitchFamily="66" charset="0"/>
                <a:cs typeface="Comic Sans MS"/>
              </a:rPr>
              <a:t>Животни со најсложена градба. Топлокрвни – хомеотермни</a:t>
            </a:r>
            <a:r>
              <a:rPr lang="mk-MK" dirty="0" smtClean="0">
                <a:solidFill>
                  <a:srgbClr val="FF0000"/>
                </a:solidFill>
                <a:latin typeface="Comic Sans MS" pitchFamily="66" charset="0"/>
                <a:cs typeface="Comic Sans MS"/>
              </a:rPr>
              <a:t>.</a:t>
            </a:r>
            <a:endParaRPr lang="en-US" dirty="0" smtClean="0">
              <a:solidFill>
                <a:srgbClr val="FF0000"/>
              </a:solidFill>
              <a:latin typeface="Comic Sans MS" pitchFamily="66" charset="0"/>
              <a:cs typeface="Comic Sans MS"/>
            </a:endParaRPr>
          </a:p>
          <a:p>
            <a:pPr marL="171450" indent="-171450"/>
            <a:r>
              <a:rPr lang="mk-MK" dirty="0" smtClean="0">
                <a:solidFill>
                  <a:srgbClr val="FF0000"/>
                </a:solidFill>
                <a:latin typeface="Comic Sans MS" pitchFamily="66" charset="0"/>
                <a:cs typeface="Comic Sans MS"/>
              </a:rPr>
              <a:t>По </a:t>
            </a:r>
            <a:r>
              <a:rPr lang="mk-MK" dirty="0" smtClean="0">
                <a:solidFill>
                  <a:srgbClr val="FF0000"/>
                </a:solidFill>
                <a:latin typeface="Comic Sans MS" pitchFamily="66" charset="0"/>
                <a:cs typeface="Comic Sans MS"/>
              </a:rPr>
              <a:t>раѓањето на младенчето, мајката го храни со млеко што го лачат млечните жлезди, оттаму и името цицачи. </a:t>
            </a:r>
            <a:endParaRPr lang="mk-MK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/>
            <a:r>
              <a:rPr lang="mk-MK" dirty="0" smtClean="0">
                <a:solidFill>
                  <a:srgbClr val="FF0000"/>
                </a:solidFill>
                <a:latin typeface="Comic Sans MS" pitchFamily="66" charset="0"/>
              </a:rPr>
              <a:t>Телото им е покриено со крзно</a:t>
            </a:r>
            <a:endParaRPr lang="mk-MK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/>
            <a:r>
              <a:rPr lang="mk-MK" dirty="0" smtClean="0">
                <a:solidFill>
                  <a:srgbClr val="FF0000"/>
                </a:solidFill>
                <a:latin typeface="Comic Sans MS" pitchFamily="66" charset="0"/>
              </a:rPr>
              <a:t> Дишат со Бели дробови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/>
            <a:endParaRPr lang="en-US" dirty="0" smtClean="0">
              <a:solidFill>
                <a:srgbClr val="000000"/>
              </a:solidFill>
            </a:endParaRPr>
          </a:p>
          <a:p>
            <a:endParaRPr lang="mk-M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Класа цицачи</a:t>
            </a:r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Mammalia</a:t>
            </a:r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)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958"/>
            <a:ext cx="8229600" cy="4888206"/>
          </a:xfrm>
        </p:spPr>
        <p:txBody>
          <a:bodyPr>
            <a:normAutofit/>
          </a:bodyPr>
          <a:lstStyle/>
          <a:p>
            <a:pPr algn="just"/>
            <a:r>
              <a:rPr lang="mk-MK" sz="2200" dirty="0" smtClean="0">
                <a:solidFill>
                  <a:srgbClr val="FF0000"/>
                </a:solidFill>
                <a:latin typeface="Comic Sans MS"/>
                <a:cs typeface="Comic Sans MS"/>
              </a:rPr>
              <a:t>Најсовршени цицачи се приматите, во кои спаѓат мајмуните и човекот</a:t>
            </a:r>
          </a:p>
          <a:p>
            <a:pPr algn="just"/>
            <a:r>
              <a:rPr lang="mk-MK" sz="2200" dirty="0" smtClean="0">
                <a:solidFill>
                  <a:srgbClr val="FF0000"/>
                </a:solidFill>
                <a:latin typeface="Comic Sans MS"/>
                <a:cs typeface="Comic Sans MS"/>
              </a:rPr>
              <a:t>Тревојади, месојади, инсектојади</a:t>
            </a:r>
          </a:p>
          <a:p>
            <a:pPr algn="just"/>
            <a:r>
              <a:rPr lang="mk-MK" sz="2200" dirty="0" smtClean="0">
                <a:solidFill>
                  <a:srgbClr val="FF0000"/>
                </a:solidFill>
                <a:latin typeface="Comic Sans MS"/>
                <a:cs typeface="Comic Sans MS"/>
              </a:rPr>
              <a:t>Плацентни</a:t>
            </a:r>
          </a:p>
          <a:p>
            <a:pPr marL="800100" lvl="1" indent="-342900" algn="just">
              <a:buFont typeface="Arial"/>
              <a:buChar char="•"/>
            </a:pPr>
            <a:r>
              <a:rPr lang="mk-MK" sz="2200" dirty="0" smtClean="0">
                <a:solidFill>
                  <a:srgbClr val="FF0000"/>
                </a:solidFill>
                <a:latin typeface="Comic Sans MS"/>
                <a:cs typeface="Comic Sans MS"/>
              </a:rPr>
              <a:t>Sверови</a:t>
            </a:r>
          </a:p>
          <a:p>
            <a:pPr marL="800100" lvl="1" indent="-342900" algn="just">
              <a:buFont typeface="Arial"/>
              <a:buChar char="•"/>
            </a:pPr>
            <a:r>
              <a:rPr lang="mk-MK" sz="2200" dirty="0" smtClean="0">
                <a:solidFill>
                  <a:srgbClr val="FF0000"/>
                </a:solidFill>
                <a:latin typeface="Comic Sans MS"/>
                <a:cs typeface="Comic Sans MS"/>
              </a:rPr>
              <a:t>Папкари</a:t>
            </a:r>
          </a:p>
          <a:p>
            <a:pPr marL="800100" lvl="1" indent="-342900" algn="just">
              <a:buFont typeface="Arial"/>
              <a:buChar char="•"/>
            </a:pPr>
            <a:r>
              <a:rPr lang="mk-MK" sz="2200" dirty="0" smtClean="0">
                <a:solidFill>
                  <a:srgbClr val="FF0000"/>
                </a:solidFill>
                <a:latin typeface="Comic Sans MS"/>
                <a:cs typeface="Comic Sans MS"/>
              </a:rPr>
              <a:t>Примати</a:t>
            </a:r>
            <a:r>
              <a:rPr lang="en-US" sz="22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</a:t>
            </a:r>
            <a:endParaRPr lang="mk-MK" sz="22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/>
            <a:r>
              <a:rPr lang="mk-MK" sz="22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mk-MK" sz="2200" dirty="0" smtClean="0">
                <a:solidFill>
                  <a:srgbClr val="FF0000"/>
                </a:solidFill>
                <a:latin typeface="Comic Sans MS"/>
                <a:cs typeface="Comic Sans MS"/>
              </a:rPr>
              <a:t>Неплацентни</a:t>
            </a:r>
            <a:r>
              <a:rPr lang="en-US" sz="22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   </a:t>
            </a:r>
            <a:endParaRPr lang="mk-MK" sz="22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mk-MK" sz="2200" dirty="0" smtClean="0">
                <a:solidFill>
                  <a:srgbClr val="FF0000"/>
                </a:solidFill>
                <a:latin typeface="Comic Sans MS"/>
                <a:cs typeface="Comic Sans MS"/>
              </a:rPr>
              <a:t>Клунари</a:t>
            </a:r>
          </a:p>
          <a:p>
            <a:pPr marL="800100" lvl="1" indent="-342900" algn="just">
              <a:buFont typeface="Arial"/>
              <a:buChar char="•"/>
            </a:pPr>
            <a:r>
              <a:rPr lang="mk-MK" sz="2200" dirty="0" smtClean="0">
                <a:solidFill>
                  <a:srgbClr val="FF0000"/>
                </a:solidFill>
                <a:latin typeface="Comic Sans MS"/>
                <a:cs typeface="Comic Sans MS"/>
              </a:rPr>
              <a:t>Торбари</a:t>
            </a:r>
            <a:endParaRPr lang="en-US" sz="22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mk-MK" sz="2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Погледнете презентацијата на линкот</a:t>
            </a:r>
          </a:p>
          <a:p>
            <a:pPr marL="800100" lvl="1" indent="-342900" algn="just">
              <a:buNone/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https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://www.slideshare.net/majasaridis/cicaci</a:t>
            </a:r>
            <a:endParaRPr lang="mk-MK" sz="2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mk-MK" dirty="0"/>
          </a:p>
        </p:txBody>
      </p:sp>
      <p:pic>
        <p:nvPicPr>
          <p:cNvPr id="1028" name="Picture 4" descr="E:\macka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2173" y="3052460"/>
            <a:ext cx="3713358" cy="191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Задача за 08.05.20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mk-MK" dirty="0" smtClean="0">
                <a:solidFill>
                  <a:schemeClr val="accent3">
                    <a:lumMod val="50000"/>
                  </a:schemeClr>
                </a:solidFill>
              </a:rPr>
              <a:t>Во Тетратките по Биологија нацртајте мисловна мапа  на  Рбетници со класи и групи</a:t>
            </a:r>
          </a:p>
          <a:p>
            <a:r>
              <a:rPr lang="mk-MK" dirty="0" smtClean="0">
                <a:solidFill>
                  <a:schemeClr val="accent3">
                    <a:lumMod val="50000"/>
                  </a:schemeClr>
                </a:solidFill>
              </a:rPr>
              <a:t>Кој сака дополнително нека изработи презентација за некоја група (поинтересна ) од класите Влекачи,Птици и Цицачи, – презентацијата да биде кратка со слики и интересни факти .</a:t>
            </a:r>
          </a:p>
          <a:p>
            <a:r>
              <a:rPr lang="mk-MK" dirty="0" smtClean="0">
                <a:solidFill>
                  <a:schemeClr val="accent3">
                    <a:lumMod val="50000"/>
                  </a:schemeClr>
                </a:solidFill>
              </a:rPr>
              <a:t>Вашите задачи испратете ги на :</a:t>
            </a:r>
            <a:r>
              <a:rPr lang="en-US" smtClean="0">
                <a:solidFill>
                  <a:schemeClr val="accent3">
                    <a:lumMod val="50000"/>
                  </a:schemeClr>
                </a:solidFill>
              </a:rPr>
              <a:t>gmsaridis@gmail.com</a:t>
            </a:r>
            <a:endParaRPr lang="mk-MK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85126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omic Sans MS"/>
                <a:cs typeface="Comic Sans MS"/>
              </a:rPr>
              <a:t>‘</a:t>
            </a:r>
            <a:r>
              <a:rPr lang="mk-MK" sz="3600" b="1" dirty="0" smtClean="0">
                <a:latin typeface="Comic Sans MS"/>
                <a:cs typeface="Comic Sans MS"/>
              </a:rPr>
              <a:t>Рбетници – основни информации</a:t>
            </a:r>
            <a:endParaRPr lang="en-US" sz="3600" b="1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1300"/>
            <a:ext cx="8229600" cy="517843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Comic Sans MS"/>
                <a:cs typeface="Comic Sans MS"/>
              </a:rPr>
              <a:t>‘</a:t>
            </a:r>
            <a:r>
              <a:rPr lang="mk-MK" sz="2800" b="1" dirty="0" smtClean="0">
                <a:latin typeface="Comic Sans MS"/>
                <a:cs typeface="Comic Sans MS"/>
              </a:rPr>
              <a:t>Рбетниците (научно наречени </a:t>
            </a:r>
            <a:r>
              <a:rPr lang="en-US" sz="2800" b="1" dirty="0" smtClean="0">
                <a:latin typeface="Comic Sans MS"/>
                <a:cs typeface="Comic Sans MS"/>
              </a:rPr>
              <a:t>Vertebrata)</a:t>
            </a:r>
            <a:r>
              <a:rPr lang="mk-MK" sz="2800" b="1" dirty="0" smtClean="0">
                <a:latin typeface="Comic Sans MS"/>
                <a:cs typeface="Comic Sans MS"/>
              </a:rPr>
              <a:t> припаѓаат на царството на животните и се поттип на хордови животни, таканаречени вистински </a:t>
            </a:r>
            <a:r>
              <a:rPr lang="mk-MK" sz="2800" b="1" dirty="0" smtClean="0">
                <a:latin typeface="Comic Sans MS"/>
                <a:cs typeface="Comic Sans MS"/>
              </a:rPr>
              <a:t>хордати.</a:t>
            </a:r>
            <a:endParaRPr lang="mk-MK" sz="2800" b="1" dirty="0" smtClean="0">
              <a:latin typeface="Comic Sans MS"/>
              <a:cs typeface="Comic Sans MS"/>
            </a:endParaRPr>
          </a:p>
          <a:p>
            <a:pPr>
              <a:buFont typeface="Wingdings" pitchFamily="2" charset="2"/>
              <a:buChar char="Ø"/>
            </a:pPr>
            <a:r>
              <a:rPr lang="mk-MK" sz="2800" b="1" dirty="0">
                <a:solidFill>
                  <a:srgbClr val="000000"/>
                </a:solidFill>
                <a:latin typeface="Comic Sans MS"/>
                <a:cs typeface="Comic Sans MS"/>
              </a:rPr>
              <a:t>Претставуваат најсложена и најразновидна група животни на Земјата. Нивната </a:t>
            </a:r>
            <a:r>
              <a:rPr lang="mk-MK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телесна структура </a:t>
            </a:r>
            <a:r>
              <a:rPr lang="mk-MK" sz="2800" b="1" dirty="0">
                <a:solidFill>
                  <a:srgbClr val="000000"/>
                </a:solidFill>
                <a:latin typeface="Comic Sans MS"/>
                <a:cs typeface="Comic Sans MS"/>
              </a:rPr>
              <a:t>е многу посложена и </a:t>
            </a:r>
            <a:r>
              <a:rPr lang="mk-MK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поусовршена </a:t>
            </a:r>
            <a:r>
              <a:rPr lang="mk-MK" sz="2800" b="1" dirty="0">
                <a:solidFill>
                  <a:srgbClr val="000000"/>
                </a:solidFill>
                <a:latin typeface="Comic Sans MS"/>
                <a:cs typeface="Comic Sans MS"/>
              </a:rPr>
              <a:t>во споредба со без</a:t>
            </a:r>
            <a:r>
              <a:rPr lang="en-US" sz="2800" b="1" dirty="0">
                <a:solidFill>
                  <a:srgbClr val="000000"/>
                </a:solidFill>
                <a:latin typeface="Comic Sans MS"/>
                <a:cs typeface="Comic Sans MS"/>
              </a:rPr>
              <a:t>’</a:t>
            </a:r>
            <a:r>
              <a:rPr lang="mk-MK" sz="2800" b="1" dirty="0">
                <a:solidFill>
                  <a:srgbClr val="000000"/>
                </a:solidFill>
                <a:latin typeface="Comic Sans MS"/>
                <a:cs typeface="Comic Sans MS"/>
              </a:rPr>
              <a:t>рбетните животни</a:t>
            </a:r>
            <a:r>
              <a:rPr lang="mk-MK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mk-MK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mk-MK" sz="2800" b="1" dirty="0">
                <a:solidFill>
                  <a:srgbClr val="000000"/>
                </a:solidFill>
                <a:latin typeface="Comic Sans MS"/>
                <a:cs typeface="Comic Sans MS"/>
              </a:rPr>
              <a:t>Ги освоиле сите животни </a:t>
            </a:r>
            <a:r>
              <a:rPr lang="mk-MK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средини, водата, воздухот и </a:t>
            </a:r>
            <a:r>
              <a:rPr lang="mk-MK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копното</a:t>
            </a:r>
            <a:endParaRPr lang="mk-MK" sz="28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720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/>
                <a:cs typeface="Comic Sans MS"/>
              </a:rPr>
              <a:t>‘</a:t>
            </a:r>
            <a:r>
              <a:rPr lang="mk-MK" b="1" dirty="0" smtClean="0">
                <a:latin typeface="Comic Sans MS"/>
                <a:cs typeface="Comic Sans MS"/>
              </a:rPr>
              <a:t>Рбетници </a:t>
            </a:r>
            <a:r>
              <a:rPr lang="mk-MK" b="1" dirty="0" smtClean="0">
                <a:latin typeface="Comic Sans MS"/>
                <a:cs typeface="Comic Sans MS"/>
              </a:rPr>
              <a:t>– основни информации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mk-MK" sz="3200" dirty="0" smtClean="0">
                <a:solidFill>
                  <a:srgbClr val="000000"/>
                </a:solidFill>
                <a:latin typeface="Comic Sans MS"/>
                <a:cs typeface="Comic Sans MS"/>
              </a:rPr>
              <a:t>Подобро се ориентираат во животната средина благодарејќи на развојот на сетилни органи</a:t>
            </a:r>
          </a:p>
          <a:p>
            <a:pPr lvl="1">
              <a:buFont typeface="Wingdings" pitchFamily="2" charset="2"/>
              <a:buChar char="Ø"/>
            </a:pPr>
            <a:r>
              <a:rPr lang="mk-MK" sz="3200" dirty="0" smtClean="0">
                <a:solidFill>
                  <a:srgbClr val="000000"/>
                </a:solidFill>
                <a:latin typeface="Comic Sans MS"/>
                <a:cs typeface="Comic Sans MS"/>
              </a:rPr>
              <a:t>Се развил мозок кој ја регулира целата активност на организмот</a:t>
            </a:r>
          </a:p>
          <a:p>
            <a:pPr lvl="1">
              <a:buFont typeface="Wingdings" pitchFamily="2" charset="2"/>
              <a:buChar char="Ø"/>
            </a:pPr>
            <a:r>
              <a:rPr lang="mk-MK" sz="3200" dirty="0" smtClean="0">
                <a:solidFill>
                  <a:srgbClr val="000000"/>
                </a:solidFill>
                <a:latin typeface="Comic Sans MS"/>
                <a:cs typeface="Comic Sans MS"/>
              </a:rPr>
              <a:t> Се усовршиле органските системи крвоток</a:t>
            </a:r>
            <a:r>
              <a:rPr lang="mk-MK" sz="3200" dirty="0" smtClean="0">
                <a:solidFill>
                  <a:srgbClr val="000000"/>
                </a:solidFill>
                <a:latin typeface="Comic Sans MS"/>
                <a:cs typeface="Comic Sans MS"/>
              </a:rPr>
              <a:t>, пренос на храниливи материи, органи за </a:t>
            </a:r>
            <a:r>
              <a:rPr lang="mk-MK" sz="3200" dirty="0" smtClean="0">
                <a:solidFill>
                  <a:srgbClr val="000000"/>
                </a:solidFill>
                <a:latin typeface="Comic Sans MS"/>
                <a:cs typeface="Comic Sans MS"/>
              </a:rPr>
              <a:t>дишење,органи за излачување и др.</a:t>
            </a:r>
            <a:endParaRPr lang="mk-MK" sz="3200" dirty="0" smtClean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/>
                <a:cs typeface="Comic Sans MS"/>
              </a:rPr>
              <a:t>‘</a:t>
            </a:r>
            <a:r>
              <a:rPr lang="mk-MK" b="1" dirty="0" smtClean="0">
                <a:latin typeface="Comic Sans MS"/>
                <a:cs typeface="Comic Sans MS"/>
              </a:rPr>
              <a:t>Рбетници – основни информации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mk-MK" sz="3200" dirty="0" smtClean="0">
                <a:latin typeface="Comic Sans MS"/>
                <a:cs typeface="Comic Sans MS"/>
              </a:rPr>
              <a:t>Се викаат </a:t>
            </a:r>
            <a:r>
              <a:rPr lang="en-US" sz="3200" dirty="0" smtClean="0">
                <a:latin typeface="Comic Sans MS"/>
                <a:cs typeface="Comic Sans MS"/>
              </a:rPr>
              <a:t>‘</a:t>
            </a:r>
            <a:r>
              <a:rPr lang="mk-MK" sz="3200" dirty="0" smtClean="0">
                <a:latin typeface="Comic Sans MS"/>
                <a:cs typeface="Comic Sans MS"/>
              </a:rPr>
              <a:t>рбетници </a:t>
            </a:r>
            <a:r>
              <a:rPr lang="mk-MK" sz="3200" dirty="0" smtClean="0">
                <a:latin typeface="Comic Sans MS"/>
                <a:cs typeface="Comic Sans MS"/>
              </a:rPr>
              <a:t>затоа што </a:t>
            </a:r>
            <a:r>
              <a:rPr lang="mk-MK" sz="3200" dirty="0" smtClean="0">
                <a:latin typeface="Comic Sans MS"/>
                <a:cs typeface="Comic Sans MS"/>
              </a:rPr>
              <a:t>во телото имаат </a:t>
            </a:r>
            <a:r>
              <a:rPr lang="en-US" sz="3200" dirty="0" smtClean="0">
                <a:latin typeface="Comic Sans MS"/>
                <a:cs typeface="Comic Sans MS"/>
              </a:rPr>
              <a:t>‘</a:t>
            </a:r>
            <a:r>
              <a:rPr lang="mk-MK" sz="3200" dirty="0" smtClean="0">
                <a:latin typeface="Comic Sans MS"/>
                <a:cs typeface="Comic Sans MS"/>
              </a:rPr>
              <a:t>рбет, како централна потпора на телото, на кој се прикрепени и другите коски, како </a:t>
            </a:r>
            <a:r>
              <a:rPr lang="mk-MK" sz="3200" dirty="0" smtClean="0">
                <a:latin typeface="Comic Sans MS"/>
                <a:cs typeface="Comic Sans MS"/>
              </a:rPr>
              <a:t>што </a:t>
            </a:r>
            <a:r>
              <a:rPr lang="mk-MK" sz="3200" dirty="0" smtClean="0">
                <a:latin typeface="Comic Sans MS"/>
                <a:cs typeface="Comic Sans MS"/>
              </a:rPr>
              <a:t>се коските на главата, ребрата и коските на </a:t>
            </a:r>
            <a:r>
              <a:rPr lang="mk-MK" sz="3200" dirty="0" smtClean="0">
                <a:latin typeface="Comic Sans MS"/>
                <a:cs typeface="Comic Sans MS"/>
              </a:rPr>
              <a:t>екстремитетите. </a:t>
            </a:r>
            <a:endParaRPr lang="mk-MK" sz="3200" dirty="0" smtClean="0">
              <a:latin typeface="Comic Sans MS"/>
              <a:cs typeface="Comic Sans MS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/>
                <a:cs typeface="Comic Sans MS"/>
              </a:rPr>
              <a:t>‘</a:t>
            </a:r>
            <a:r>
              <a:rPr lang="mk-MK" dirty="0" smtClean="0">
                <a:latin typeface="Comic Sans MS"/>
                <a:cs typeface="Comic Sans MS"/>
              </a:rPr>
              <a:t>Рбетот е изграден од пршлени во чија внатрешност е заштитен </a:t>
            </a:r>
            <a:r>
              <a:rPr lang="en-US" b="1" dirty="0" smtClean="0">
                <a:latin typeface="Comic Sans MS"/>
                <a:cs typeface="Comic Sans MS"/>
              </a:rPr>
              <a:t>‘</a:t>
            </a:r>
            <a:r>
              <a:rPr lang="mk-MK" dirty="0" smtClean="0">
                <a:latin typeface="Comic Sans MS"/>
                <a:cs typeface="Comic Sans MS"/>
              </a:rPr>
              <a:t>рбетниот </a:t>
            </a:r>
            <a:r>
              <a:rPr lang="mk-MK" dirty="0" smtClean="0">
                <a:latin typeface="Comic Sans MS"/>
                <a:cs typeface="Comic Sans MS"/>
              </a:rPr>
              <a:t>мозок.</a:t>
            </a:r>
            <a:endParaRPr lang="mk-MK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endParaRPr lang="mk-M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Comic Sans MS"/>
                <a:cs typeface="Comic Sans MS"/>
              </a:rPr>
              <a:t>‘</a:t>
            </a:r>
            <a:r>
              <a:rPr lang="mk-MK" sz="4000" b="1" dirty="0" smtClean="0">
                <a:latin typeface="Comic Sans MS"/>
                <a:cs typeface="Comic Sans MS"/>
              </a:rPr>
              <a:t>Рбетници, класи</a:t>
            </a:r>
            <a:endParaRPr lang="en-US" sz="4000" b="1" dirty="0">
              <a:latin typeface="Comic Sans MS"/>
              <a:cs typeface="Comic Sans MS"/>
            </a:endParaRPr>
          </a:p>
        </p:txBody>
      </p:sp>
      <p:pic>
        <p:nvPicPr>
          <p:cNvPr id="5" name="Content Placeholder 4" descr="Chapter 7_html_2c6b9b5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36" b="3136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555685" y="6210646"/>
            <a:ext cx="7858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 smtClean="0"/>
              <a:t>     Риби            Водоземци          Влечуги                Птици		     Цицачи       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85281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417320"/>
          </a:xfrm>
        </p:spPr>
        <p:txBody>
          <a:bodyPr>
            <a:normAutofit fontScale="90000"/>
          </a:bodyPr>
          <a:lstStyle/>
          <a:p>
            <a:r>
              <a:rPr lang="mk-MK" sz="4000" b="1" dirty="0" smtClean="0">
                <a:solidFill>
                  <a:srgbClr val="0070C0"/>
                </a:solidFill>
                <a:latin typeface="Comic Sans MS" pitchFamily="66" charset="0"/>
                <a:cs typeface="Comic Sans MS"/>
              </a:rPr>
              <a:t/>
            </a:r>
            <a:br>
              <a:rPr lang="mk-MK" sz="4000" b="1" dirty="0" smtClean="0">
                <a:solidFill>
                  <a:srgbClr val="0070C0"/>
                </a:solidFill>
                <a:latin typeface="Comic Sans MS" pitchFamily="66" charset="0"/>
                <a:cs typeface="Comic Sans MS"/>
              </a:rPr>
            </a:br>
            <a:r>
              <a:rPr lang="mk-MK" sz="40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mk-MK" sz="4000" b="1" dirty="0" smtClean="0">
                <a:solidFill>
                  <a:srgbClr val="0070C0"/>
                </a:solidFill>
                <a:latin typeface="Comic Sans MS" pitchFamily="66" charset="0"/>
              </a:rPr>
              <a:t>класа Риби ( </a:t>
            </a:r>
            <a:r>
              <a:rPr lang="en-US" sz="4000" b="1" dirty="0" smtClean="0">
                <a:solidFill>
                  <a:srgbClr val="0070C0"/>
                </a:solidFill>
                <a:latin typeface="Comic Sans MS" pitchFamily="66" charset="0"/>
              </a:rPr>
              <a:t>Pisces)</a:t>
            </a:r>
            <a:r>
              <a:rPr lang="mk-MK" b="1" dirty="0" smtClean="0">
                <a:latin typeface="Comic Sans MS"/>
                <a:cs typeface="Comic Sans MS"/>
              </a:rPr>
              <a:t/>
            </a:r>
            <a:br>
              <a:rPr lang="mk-MK" b="1" dirty="0" smtClean="0">
                <a:latin typeface="Comic Sans MS"/>
                <a:cs typeface="Comic Sans MS"/>
              </a:rPr>
            </a:b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71450" indent="-171450"/>
            <a:r>
              <a:rPr lang="mk-MK" dirty="0" smtClean="0">
                <a:solidFill>
                  <a:srgbClr val="0070C0"/>
                </a:solidFill>
                <a:latin typeface="Comic Sans MS" pitchFamily="66" charset="0"/>
              </a:rPr>
              <a:t>Ладнокрвни </a:t>
            </a:r>
            <a:r>
              <a:rPr lang="mk-MK" sz="2400" dirty="0" smtClean="0">
                <a:solidFill>
                  <a:srgbClr val="0070C0"/>
                </a:solidFill>
                <a:latin typeface="Comic Sans MS" pitchFamily="66" charset="0"/>
              </a:rPr>
              <a:t>( се сеќавате на циркулаторниот систем)</a:t>
            </a:r>
            <a:endParaRPr lang="mk-MK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171450" indent="-171450"/>
            <a:r>
              <a:rPr lang="mk-MK" dirty="0" smtClean="0">
                <a:solidFill>
                  <a:srgbClr val="0070C0"/>
                </a:solidFill>
                <a:latin typeface="Comic Sans MS" pitchFamily="66" charset="0"/>
              </a:rPr>
              <a:t>Дишат на </a:t>
            </a:r>
            <a:r>
              <a:rPr lang="mk-MK" dirty="0" smtClean="0">
                <a:solidFill>
                  <a:srgbClr val="0070C0"/>
                </a:solidFill>
                <a:latin typeface="Comic Sans MS" pitchFamily="66" charset="0"/>
              </a:rPr>
              <a:t>жабри</a:t>
            </a:r>
            <a:r>
              <a:rPr lang="mk-MK" sz="2800" dirty="0" smtClean="0">
                <a:solidFill>
                  <a:srgbClr val="0070C0"/>
                </a:solidFill>
                <a:latin typeface="Comic Sans MS" pitchFamily="66" charset="0"/>
              </a:rPr>
              <a:t> ( живеат во водена средина)</a:t>
            </a:r>
            <a:endParaRPr lang="mk-MK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171450" indent="-171450"/>
            <a:r>
              <a:rPr lang="mk-MK" dirty="0" smtClean="0">
                <a:solidFill>
                  <a:srgbClr val="0070C0"/>
                </a:solidFill>
                <a:latin typeface="Comic Sans MS" pitchFamily="66" charset="0"/>
              </a:rPr>
              <a:t>Положуваат </a:t>
            </a:r>
            <a:r>
              <a:rPr lang="mk-MK" dirty="0" smtClean="0">
                <a:solidFill>
                  <a:srgbClr val="0070C0"/>
                </a:solidFill>
                <a:latin typeface="Comic Sans MS" pitchFamily="66" charset="0"/>
              </a:rPr>
              <a:t>јајца (</a:t>
            </a:r>
            <a:r>
              <a:rPr lang="mk-MK" sz="2400" dirty="0" smtClean="0">
                <a:solidFill>
                  <a:srgbClr val="0070C0"/>
                </a:solidFill>
                <a:latin typeface="Comic Sans MS" pitchFamily="66" charset="0"/>
              </a:rPr>
              <a:t>надворешно оплодување</a:t>
            </a:r>
            <a:r>
              <a:rPr lang="mk-MK" dirty="0" smtClean="0">
                <a:solidFill>
                  <a:srgbClr val="0070C0"/>
                </a:solidFill>
                <a:latin typeface="Comic Sans MS" pitchFamily="66" charset="0"/>
              </a:rPr>
              <a:t>)</a:t>
            </a:r>
          </a:p>
          <a:p>
            <a:pPr marL="171450" indent="-171450"/>
            <a:r>
              <a:rPr lang="mk-MK" b="1" dirty="0" smtClean="0">
                <a:solidFill>
                  <a:srgbClr val="0070C0"/>
                </a:solidFill>
                <a:latin typeface="Comic Sans MS" pitchFamily="66" charset="0"/>
                <a:cs typeface="Comic Sans MS"/>
              </a:rPr>
              <a:t>телото им е покриено со крлушки</a:t>
            </a:r>
            <a:endParaRPr lang="mk-MK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171450" indent="-171450"/>
            <a:r>
              <a:rPr lang="mk-MK" dirty="0" smtClean="0">
                <a:solidFill>
                  <a:srgbClr val="0070C0"/>
                </a:solidFill>
                <a:latin typeface="Comic Sans MS" pitchFamily="66" charset="0"/>
              </a:rPr>
              <a:t>Имаат </a:t>
            </a:r>
            <a:r>
              <a:rPr lang="mk-MK" dirty="0" smtClean="0">
                <a:solidFill>
                  <a:srgbClr val="0070C0"/>
                </a:solidFill>
                <a:latin typeface="Comic Sans MS" pitchFamily="66" charset="0"/>
              </a:rPr>
              <a:t>перки и хидродинамичен облик на тело</a:t>
            </a:r>
            <a:r>
              <a:rPr lang="mk-MK" b="1" dirty="0" smtClean="0">
                <a:solidFill>
                  <a:srgbClr val="0070C0"/>
                </a:solidFill>
                <a:latin typeface="Comic Sans MS" pitchFamily="66" charset="0"/>
                <a:cs typeface="Comic Sans MS"/>
              </a:rPr>
              <a:t> поделено на глава, труп и опашка</a:t>
            </a:r>
            <a:endParaRPr lang="mk-MK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171450" indent="-17145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0070C0"/>
                </a:solidFill>
                <a:latin typeface="Comic Sans MS" pitchFamily="66" charset="0"/>
              </a:rPr>
              <a:t>Постојат две групи на риби</a:t>
            </a:r>
            <a:endParaRPr lang="mk-MK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1" indent="-457200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‘</a:t>
            </a:r>
            <a:r>
              <a:rPr lang="mk-MK" sz="2400" b="1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Рскавични риби</a:t>
            </a:r>
          </a:p>
          <a:p>
            <a:pPr marL="914400" lvl="1" indent="-457200">
              <a:buFont typeface="Arial"/>
              <a:buChar char="•"/>
            </a:pPr>
            <a:r>
              <a:rPr lang="mk-MK" sz="2400" b="1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Ајкули</a:t>
            </a:r>
          </a:p>
          <a:p>
            <a:pPr marL="914400" lvl="1" indent="-457200">
              <a:buFont typeface="Arial"/>
              <a:buChar char="•"/>
            </a:pPr>
            <a:r>
              <a:rPr lang="mk-MK" sz="2400" b="1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 Ражи</a:t>
            </a:r>
          </a:p>
          <a:p>
            <a:pPr marL="914400" lvl="1" indent="-457200">
              <a:buFont typeface="Arial"/>
              <a:buChar char="•"/>
            </a:pPr>
            <a:r>
              <a:rPr lang="mk-MK" sz="2400" b="1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 Морски мачки</a:t>
            </a:r>
            <a:endParaRPr lang="mk-MK" sz="2400" b="1" i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mk-MK" sz="2400" b="1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Коскени риби 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mk-MK" sz="2400" b="1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Сардела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mk-MK" sz="2400" b="1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 Туна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mk-MK" sz="2400" b="1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Крап</a:t>
            </a:r>
            <a:r>
              <a:rPr lang="en-US" sz="2400" b="1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mk-MK" sz="2400" b="1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и др.</a:t>
            </a:r>
          </a:p>
          <a:p>
            <a:pPr marL="914400" lvl="1" indent="-457200">
              <a:buNone/>
            </a:pPr>
            <a:r>
              <a:rPr lang="mk-MK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П</a:t>
            </a:r>
            <a:r>
              <a:rPr lang="mk-MK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огледнете презентацијата на линкот</a:t>
            </a:r>
            <a:endParaRPr lang="mk-MK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914400" lvl="1" indent="-457200">
              <a:buNone/>
            </a:pPr>
            <a:r>
              <a:rPr lang="en-US" sz="2600" b="1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https</a:t>
            </a:r>
            <a:r>
              <a:rPr lang="en-US" sz="2600" b="1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://www.slideshare.net/majasaridis/ribi-vodozemci</a:t>
            </a:r>
          </a:p>
          <a:p>
            <a:endParaRPr lang="mk-MK" dirty="0"/>
          </a:p>
        </p:txBody>
      </p:sp>
      <p:pic>
        <p:nvPicPr>
          <p:cNvPr id="4" name="Picture 3" descr="034 skeleton of a fis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78105" y="1600199"/>
            <a:ext cx="4816253" cy="28451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Класа Водоземци (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Amphibia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)</a:t>
            </a:r>
            <a:endParaRPr lang="mk-MK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mk-MK" sz="2600" b="1" dirty="0" smtClean="0">
                <a:solidFill>
                  <a:srgbClr val="5F8804"/>
                </a:solidFill>
                <a:latin typeface="Comic Sans MS"/>
                <a:cs typeface="Comic Sans MS"/>
              </a:rPr>
              <a:t>Првите копнени четириножни </a:t>
            </a:r>
            <a:r>
              <a:rPr lang="en-US" sz="2600" b="1" dirty="0" smtClean="0">
                <a:solidFill>
                  <a:srgbClr val="5F8804"/>
                </a:solidFill>
                <a:latin typeface="Comic Sans MS"/>
                <a:cs typeface="Comic Sans MS"/>
              </a:rPr>
              <a:t>‘</a:t>
            </a:r>
            <a:r>
              <a:rPr lang="mk-MK" sz="2600" b="1" dirty="0" smtClean="0">
                <a:solidFill>
                  <a:srgbClr val="5F8804"/>
                </a:solidFill>
                <a:latin typeface="Comic Sans MS"/>
                <a:cs typeface="Comic Sans MS"/>
              </a:rPr>
              <a:t>рбетници кој преминале на копнен начин на живеење .</a:t>
            </a:r>
          </a:p>
          <a:p>
            <a:r>
              <a:rPr lang="mk-MK" sz="2600" b="1" dirty="0" smtClean="0">
                <a:solidFill>
                  <a:srgbClr val="5F8804"/>
                </a:solidFill>
                <a:latin typeface="Comic Sans MS"/>
                <a:cs typeface="Comic Sans MS"/>
              </a:rPr>
              <a:t>Сеуште се зависни од  водената средина  нивното размножување и развој на младите се одвива во вода ( метаморфоза ) </a:t>
            </a:r>
          </a:p>
          <a:p>
            <a:r>
              <a:rPr lang="mk-MK" sz="2600" b="1" dirty="0" smtClean="0">
                <a:solidFill>
                  <a:srgbClr val="5F8804"/>
                </a:solidFill>
                <a:latin typeface="Comic Sans MS"/>
                <a:cs typeface="Comic Sans MS"/>
              </a:rPr>
              <a:t> Полноглавците живеат </a:t>
            </a:r>
            <a:r>
              <a:rPr lang="mk-MK" sz="2600" b="1" dirty="0" smtClean="0">
                <a:solidFill>
                  <a:srgbClr val="5F8804"/>
                </a:solidFill>
                <a:latin typeface="Comic Sans MS"/>
                <a:cs typeface="Comic Sans MS"/>
              </a:rPr>
              <a:t>во вода и дишат со надворешни </a:t>
            </a:r>
            <a:r>
              <a:rPr lang="mk-MK" sz="2600" b="1" dirty="0" smtClean="0">
                <a:solidFill>
                  <a:srgbClr val="5F8804"/>
                </a:solidFill>
                <a:latin typeface="Comic Sans MS"/>
                <a:cs typeface="Comic Sans MS"/>
              </a:rPr>
              <a:t>жабри</a:t>
            </a:r>
          </a:p>
          <a:p>
            <a:r>
              <a:rPr lang="mk-MK" sz="2600" b="1" dirty="0" smtClean="0">
                <a:solidFill>
                  <a:srgbClr val="5F8804"/>
                </a:solidFill>
                <a:latin typeface="Comic Sans MS"/>
                <a:cs typeface="Comic Sans MS"/>
              </a:rPr>
              <a:t> Возрасните единки  </a:t>
            </a:r>
            <a:r>
              <a:rPr lang="mk-MK" sz="2600" b="1" dirty="0" smtClean="0">
                <a:solidFill>
                  <a:srgbClr val="5F8804"/>
                </a:solidFill>
                <a:latin typeface="Comic Sans MS"/>
                <a:cs typeface="Comic Sans MS"/>
              </a:rPr>
              <a:t>живеат на копно и дишат </a:t>
            </a:r>
            <a:r>
              <a:rPr lang="mk-MK" sz="2600" b="1" dirty="0" smtClean="0">
                <a:solidFill>
                  <a:srgbClr val="5F8804"/>
                </a:solidFill>
                <a:latin typeface="Comic Sans MS"/>
                <a:cs typeface="Comic Sans MS"/>
              </a:rPr>
              <a:t>со неусовршени  </a:t>
            </a:r>
            <a:r>
              <a:rPr lang="mk-MK" sz="2600" b="1" dirty="0" smtClean="0">
                <a:solidFill>
                  <a:srgbClr val="5F8804"/>
                </a:solidFill>
                <a:latin typeface="Comic Sans MS"/>
                <a:cs typeface="Comic Sans MS"/>
              </a:rPr>
              <a:t>бели </a:t>
            </a:r>
            <a:r>
              <a:rPr lang="mk-MK" sz="2600" b="1" dirty="0" smtClean="0">
                <a:solidFill>
                  <a:srgbClr val="5F8804"/>
                </a:solidFill>
                <a:latin typeface="Comic Sans MS"/>
                <a:cs typeface="Comic Sans MS"/>
              </a:rPr>
              <a:t>дробови ,а дишат и преку кожата која е тенка со крвни садови и секогаш влажна од водата го примаат кислородот.</a:t>
            </a:r>
            <a:endParaRPr lang="mk-MK" sz="2600" b="1" dirty="0" smtClean="0">
              <a:solidFill>
                <a:srgbClr val="5F8804"/>
              </a:solidFill>
              <a:latin typeface="Comic Sans MS"/>
              <a:cs typeface="Comic Sans MS"/>
            </a:endParaRPr>
          </a:p>
          <a:p>
            <a:endParaRPr lang="mk-M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Постојат две групи на </a:t>
            </a:r>
            <a:r>
              <a:rPr lang="mk-MK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водоземци </a:t>
            </a:r>
            <a:endParaRPr lang="mk-MK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mk-MK" sz="2800" b="1" i="1" dirty="0" smtClean="0">
                <a:solidFill>
                  <a:srgbClr val="5F8804"/>
                </a:solidFill>
                <a:latin typeface="Comic Sans MS"/>
                <a:cs typeface="Comic Sans MS"/>
              </a:rPr>
              <a:t>Без опашка Жаби</a:t>
            </a:r>
            <a:endParaRPr lang="mk-MK" sz="2800" b="1" i="1" dirty="0" smtClean="0">
              <a:solidFill>
                <a:srgbClr val="5F8804"/>
              </a:solidFill>
              <a:latin typeface="Comic Sans MS"/>
              <a:cs typeface="Comic Sans MS"/>
            </a:endParaRPr>
          </a:p>
          <a:p>
            <a:r>
              <a:rPr lang="mk-MK" sz="2400" b="1" dirty="0" smtClean="0">
                <a:solidFill>
                  <a:srgbClr val="5F8804"/>
                </a:solidFill>
                <a:latin typeface="Comic Sans MS"/>
                <a:cs typeface="Comic Sans MS"/>
              </a:rPr>
              <a:t>Долги задни нозе за скокање</a:t>
            </a:r>
          </a:p>
          <a:p>
            <a:pPr marL="285750" indent="-285750"/>
            <a:r>
              <a:rPr lang="mk-MK" sz="2800" b="1" i="1" dirty="0" smtClean="0">
                <a:solidFill>
                  <a:srgbClr val="5F8804"/>
                </a:solidFill>
                <a:latin typeface="Comic Sans MS"/>
                <a:cs typeface="Comic Sans MS"/>
              </a:rPr>
              <a:t>Барска</a:t>
            </a:r>
            <a:r>
              <a:rPr lang="mk-MK" sz="2800" b="1" i="1" dirty="0" smtClean="0">
                <a:solidFill>
                  <a:srgbClr val="5F8804"/>
                </a:solidFill>
                <a:latin typeface="Comic Sans MS"/>
                <a:cs typeface="Comic Sans MS"/>
              </a:rPr>
              <a:t>, лисната, </a:t>
            </a:r>
            <a:r>
              <a:rPr lang="mk-MK" sz="2800" b="1" i="1" dirty="0" smtClean="0">
                <a:solidFill>
                  <a:srgbClr val="5F8804"/>
                </a:solidFill>
                <a:latin typeface="Comic Sans MS"/>
                <a:cs typeface="Comic Sans MS"/>
              </a:rPr>
              <a:t>крастава...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mk-MK" sz="2800" b="1" i="1" dirty="0" smtClean="0">
                <a:solidFill>
                  <a:srgbClr val="5F8804"/>
                </a:solidFill>
                <a:latin typeface="Comic Sans MS"/>
                <a:cs typeface="Comic Sans MS"/>
              </a:rPr>
              <a:t>Со опашка Дождовници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mk-MK" sz="2800" b="1" i="1" dirty="0" smtClean="0">
                <a:solidFill>
                  <a:srgbClr val="5F8804"/>
                </a:solidFill>
                <a:latin typeface="Comic Sans MS"/>
                <a:cs typeface="Comic Sans MS"/>
              </a:rPr>
              <a:t>Тритон, Саламандер...</a:t>
            </a:r>
          </a:p>
          <a:p>
            <a:pPr marL="914400" lvl="1" indent="-457200">
              <a:buNone/>
            </a:pPr>
            <a:r>
              <a:rPr lang="mk-MK" sz="2400" b="1" dirty="0" smtClean="0">
                <a:solidFill>
                  <a:schemeClr val="accent5">
                    <a:lumMod val="75000"/>
                  </a:schemeClr>
                </a:solidFill>
                <a:latin typeface="Comic Sans MS"/>
                <a:cs typeface="Comic Sans MS"/>
              </a:rPr>
              <a:t>П</a:t>
            </a:r>
            <a:r>
              <a:rPr lang="mk-MK" sz="2400" b="1" dirty="0" smtClean="0">
                <a:solidFill>
                  <a:schemeClr val="accent5">
                    <a:lumMod val="75000"/>
                  </a:schemeClr>
                </a:solidFill>
                <a:latin typeface="Comic Sans MS"/>
                <a:cs typeface="Comic Sans MS"/>
              </a:rPr>
              <a:t>огледнете </a:t>
            </a:r>
            <a:r>
              <a:rPr lang="mk-MK" sz="2400" b="1" dirty="0" smtClean="0">
                <a:solidFill>
                  <a:schemeClr val="accent5">
                    <a:lumMod val="75000"/>
                  </a:schemeClr>
                </a:solidFill>
                <a:latin typeface="Comic Sans MS"/>
                <a:cs typeface="Comic Sans MS"/>
              </a:rPr>
              <a:t>презентацијата на линкот</a:t>
            </a:r>
          </a:p>
          <a:p>
            <a:pPr marL="914400" lvl="1" indent="-457200">
              <a:buNone/>
            </a:pPr>
            <a:r>
              <a:rPr lang="en-US" sz="2600" b="1" i="1" dirty="0" smtClean="0">
                <a:solidFill>
                  <a:schemeClr val="accent5">
                    <a:lumMod val="75000"/>
                  </a:schemeClr>
                </a:solidFill>
                <a:latin typeface="Comic Sans MS"/>
                <a:cs typeface="Comic Sans MS"/>
              </a:rPr>
              <a:t>https://www.slideshare.net/majasaridis/ribi-vodozemci</a:t>
            </a:r>
          </a:p>
          <a:p>
            <a:pPr marL="285750" indent="-285750">
              <a:buFont typeface="Arial" pitchFamily="34" charset="0"/>
              <a:buChar char="•"/>
            </a:pPr>
            <a:endParaRPr lang="mk-MK" b="1" i="1" dirty="0" smtClean="0">
              <a:solidFill>
                <a:srgbClr val="5F8804"/>
              </a:solidFill>
              <a:latin typeface="Comic Sans MS"/>
              <a:cs typeface="Comic Sans MS"/>
            </a:endParaRPr>
          </a:p>
          <a:p>
            <a:pPr marL="285750" indent="-285750"/>
            <a:endParaRPr lang="mk-MK" b="1" i="1" dirty="0" smtClean="0">
              <a:solidFill>
                <a:srgbClr val="5F8804"/>
              </a:solidFill>
              <a:latin typeface="Comic Sans MS"/>
              <a:cs typeface="Comic Sans MS"/>
            </a:endParaRPr>
          </a:p>
          <a:p>
            <a:endParaRPr lang="mk-MK" dirty="0"/>
          </a:p>
        </p:txBody>
      </p:sp>
      <p:pic>
        <p:nvPicPr>
          <p:cNvPr id="4" name="Picture 3" descr="frog sceleto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48020" y="1600200"/>
            <a:ext cx="3213100" cy="25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509</TotalTime>
  <Words>684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‘Рбетници – основни информации</vt:lpstr>
      <vt:lpstr>‘Рбетници – основни информации</vt:lpstr>
      <vt:lpstr>‘Рбетници – основни информации</vt:lpstr>
      <vt:lpstr>‘Рбетници, класи</vt:lpstr>
      <vt:lpstr>  класа Риби ( Pisces) </vt:lpstr>
      <vt:lpstr>Постојат две групи на риби</vt:lpstr>
      <vt:lpstr>Класа Водоземци ( Amphibia )</vt:lpstr>
      <vt:lpstr>Постојат две групи на водоземци </vt:lpstr>
      <vt:lpstr>Класа Влекачи (Reptillia)</vt:lpstr>
      <vt:lpstr>Класа Влекачи (Reptillia)</vt:lpstr>
      <vt:lpstr>Класа Птици( Aves)</vt:lpstr>
      <vt:lpstr>Класа Птици( Aves)</vt:lpstr>
      <vt:lpstr>Класа цицачи (Mammalia)</vt:lpstr>
      <vt:lpstr>Класа цицачи (Mammalia)</vt:lpstr>
      <vt:lpstr>Задача за 08.05.20</vt:lpstr>
    </vt:vector>
  </TitlesOfParts>
  <Company>M6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‘Рбетни животни</dc:title>
  <dc:creator>Gorgi Petrusev</dc:creator>
  <cp:lastModifiedBy>Maja</cp:lastModifiedBy>
  <cp:revision>46</cp:revision>
  <dcterms:created xsi:type="dcterms:W3CDTF">2015-11-11T18:22:42Z</dcterms:created>
  <dcterms:modified xsi:type="dcterms:W3CDTF">2020-05-03T10:59:38Z</dcterms:modified>
</cp:coreProperties>
</file>