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sko Gosevski" initials="SG" lastIdx="1" clrIdx="0">
    <p:extLst>
      <p:ext uri="{19B8F6BF-5375-455C-9EA6-DF929625EA0E}">
        <p15:presenceInfo xmlns:p15="http://schemas.microsoft.com/office/powerpoint/2012/main" xmlns="" userId="Sasko Gosevsk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30DE-A6CC-4787-B1F1-A29FB7BE3B67}" type="datetimeFigureOut">
              <a:rPr lang="mk-MK" smtClean="0"/>
              <a:pPr/>
              <a:t>09.04.20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88C8-2776-4318-BB1C-E17FE56025FF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05528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30DE-A6CC-4787-B1F1-A29FB7BE3B67}" type="datetimeFigureOut">
              <a:rPr lang="mk-MK" smtClean="0"/>
              <a:pPr/>
              <a:t>09.04.20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88C8-2776-4318-BB1C-E17FE56025FF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83572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30DE-A6CC-4787-B1F1-A29FB7BE3B67}" type="datetimeFigureOut">
              <a:rPr lang="mk-MK" smtClean="0"/>
              <a:pPr/>
              <a:t>09.04.20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88C8-2776-4318-BB1C-E17FE56025FF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0743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30DE-A6CC-4787-B1F1-A29FB7BE3B67}" type="datetimeFigureOut">
              <a:rPr lang="mk-MK" smtClean="0"/>
              <a:pPr/>
              <a:t>09.04.20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88C8-2776-4318-BB1C-E17FE56025FF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4140740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30DE-A6CC-4787-B1F1-A29FB7BE3B67}" type="datetimeFigureOut">
              <a:rPr lang="mk-MK" smtClean="0"/>
              <a:pPr/>
              <a:t>09.04.20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88C8-2776-4318-BB1C-E17FE56025FF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13591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30DE-A6CC-4787-B1F1-A29FB7BE3B67}" type="datetimeFigureOut">
              <a:rPr lang="mk-MK" smtClean="0"/>
              <a:pPr/>
              <a:t>09.04.20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88C8-2776-4318-BB1C-E17FE56025FF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680843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30DE-A6CC-4787-B1F1-A29FB7BE3B67}" type="datetimeFigureOut">
              <a:rPr lang="mk-MK" smtClean="0"/>
              <a:pPr/>
              <a:t>09.04.20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88C8-2776-4318-BB1C-E17FE56025FF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301350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30DE-A6CC-4787-B1F1-A29FB7BE3B67}" type="datetimeFigureOut">
              <a:rPr lang="mk-MK" smtClean="0"/>
              <a:pPr/>
              <a:t>09.04.20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88C8-2776-4318-BB1C-E17FE56025FF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78808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30DE-A6CC-4787-B1F1-A29FB7BE3B67}" type="datetimeFigureOut">
              <a:rPr lang="mk-MK" smtClean="0"/>
              <a:pPr/>
              <a:t>09.04.20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88C8-2776-4318-BB1C-E17FE56025FF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57253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30DE-A6CC-4787-B1F1-A29FB7BE3B67}" type="datetimeFigureOut">
              <a:rPr lang="mk-MK" smtClean="0"/>
              <a:pPr/>
              <a:t>09.04.20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88C8-2776-4318-BB1C-E17FE56025FF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19630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30DE-A6CC-4787-B1F1-A29FB7BE3B67}" type="datetimeFigureOut">
              <a:rPr lang="mk-MK" smtClean="0"/>
              <a:pPr/>
              <a:t>09.04.20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88C8-2776-4318-BB1C-E17FE56025FF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07256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30DE-A6CC-4787-B1F1-A29FB7BE3B67}" type="datetimeFigureOut">
              <a:rPr lang="mk-MK" smtClean="0"/>
              <a:pPr/>
              <a:t>09.04.20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88C8-2776-4318-BB1C-E17FE56025FF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10730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30DE-A6CC-4787-B1F1-A29FB7BE3B67}" type="datetimeFigureOut">
              <a:rPr lang="mk-MK" smtClean="0"/>
              <a:pPr/>
              <a:t>09.04.20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88C8-2776-4318-BB1C-E17FE56025FF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66690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30DE-A6CC-4787-B1F1-A29FB7BE3B67}" type="datetimeFigureOut">
              <a:rPr lang="mk-MK" smtClean="0"/>
              <a:pPr/>
              <a:t>09.04.20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88C8-2776-4318-BB1C-E17FE56025FF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05197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30DE-A6CC-4787-B1F1-A29FB7BE3B67}" type="datetimeFigureOut">
              <a:rPr lang="mk-MK" smtClean="0"/>
              <a:pPr/>
              <a:t>09.04.20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88C8-2776-4318-BB1C-E17FE56025FF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35419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30DE-A6CC-4787-B1F1-A29FB7BE3B67}" type="datetimeFigureOut">
              <a:rPr lang="mk-MK" smtClean="0"/>
              <a:pPr/>
              <a:t>09.04.20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88C8-2776-4318-BB1C-E17FE56025FF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17091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130DE-A6CC-4787-B1F1-A29FB7BE3B67}" type="datetimeFigureOut">
              <a:rPr lang="mk-MK" smtClean="0"/>
              <a:pPr/>
              <a:t>09.04.20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9D88C8-2776-4318-BB1C-E17FE56025FF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402975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  <p:sldLayoutId id="2147483873" r:id="rId14"/>
    <p:sldLayoutId id="2147483874" r:id="rId15"/>
    <p:sldLayoutId id="21474838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D40E39-3D43-43AE-BB9E-15CC8E3521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БИОЛОГИЈА 7-ОДД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AC55FA8-7978-4174-835B-999BB3065F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mk-MK" sz="3600" dirty="0">
                <a:latin typeface="Arial" panose="020B0604020202020204" pitchFamily="34" charset="0"/>
                <a:cs typeface="Arial" panose="020B0604020202020204" pitchFamily="34" charset="0"/>
              </a:rPr>
              <a:t>Истражување на три типови </a:t>
            </a:r>
            <a:r>
              <a:rPr lang="mk-MK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почвa</a:t>
            </a:r>
            <a:endParaRPr lang="mk-MK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123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A56386-643F-4192-9645-227E08519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2625"/>
          </a:xfrm>
        </p:spPr>
        <p:txBody>
          <a:bodyPr>
            <a:normAutofit/>
          </a:bodyPr>
          <a:lstStyle/>
          <a:p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ТИПОВИ НА ПОЧВИ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D86DD9-AC23-47FC-8F36-EBBF8104D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/>
          <a:lstStyle/>
          <a:p>
            <a:r>
              <a:rPr lang="mk-MK" dirty="0"/>
              <a:t>Како што видовме според големината на честичките разликуваме повеќе видови на почви.</a:t>
            </a:r>
          </a:p>
          <a:p>
            <a:r>
              <a:rPr lang="mk-MK" dirty="0"/>
              <a:t>Почвата што содржи големо количество песок се нарекува песоклива почва.</a:t>
            </a:r>
          </a:p>
          <a:p>
            <a:r>
              <a:rPr lang="mk-MK" dirty="0"/>
              <a:t>Почвата што соджи поголемо количество глина се нарекува глинеста почва.</a:t>
            </a:r>
          </a:p>
          <a:p>
            <a:r>
              <a:rPr lang="mk-MK" dirty="0"/>
              <a:t>Почвата пак што содржи 40% песок, 40% тиња, 20% глина се нарекува иловица( плодна почва).</a:t>
            </a:r>
          </a:p>
        </p:txBody>
      </p:sp>
    </p:spTree>
    <p:extLst>
      <p:ext uri="{BB962C8B-B14F-4D97-AF65-F5344CB8AC3E}">
        <p14:creationId xmlns:p14="http://schemas.microsoft.com/office/powerpoint/2010/main" xmlns="" val="382668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370C91-6190-4533-98D2-03F4235A6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425"/>
          </a:xfrm>
        </p:spPr>
        <p:txBody>
          <a:bodyPr>
            <a:normAutofit fontScale="90000"/>
          </a:bodyPr>
          <a:lstStyle/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Активност</a:t>
            </a:r>
            <a:endParaRPr lang="mk-M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495CF1-E7DE-4BEB-B640-1234F7833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0149"/>
            <a:ext cx="10515600" cy="4976813"/>
          </a:xfrm>
        </p:spPr>
        <p:txBody>
          <a:bodyPr/>
          <a:lstStyle/>
          <a:p>
            <a:r>
              <a:rPr lang="mk-MK" sz="2400" dirty="0">
                <a:latin typeface="Arial" panose="020B0604020202020204" pitchFamily="34" charset="0"/>
                <a:cs typeface="Arial" panose="020B0604020202020204" pitchFamily="34" charset="0"/>
              </a:rPr>
              <a:t>Знаеме дека почвата </a:t>
            </a: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можe </a:t>
            </a:r>
            <a:r>
              <a:rPr lang="mk-MK" sz="2400" dirty="0">
                <a:latin typeface="Arial" panose="020B0604020202020204" pitchFamily="34" charset="0"/>
                <a:cs typeface="Arial" panose="020B0604020202020204" pitchFamily="34" charset="0"/>
              </a:rPr>
              <a:t>да впива вода , но </a:t>
            </a: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дaли </a:t>
            </a:r>
            <a:r>
              <a:rPr lang="mk-MK" sz="2400" dirty="0">
                <a:latin typeface="Arial" panose="020B0604020202020204" pitchFamily="34" charset="0"/>
                <a:cs typeface="Arial" panose="020B0604020202020204" pitchFamily="34" charset="0"/>
              </a:rPr>
              <a:t>секој вид на почва впива исто количество на </a:t>
            </a: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водa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2400" dirty="0">
                <a:latin typeface="Arial" panose="020B0604020202020204" pitchFamily="34" charset="0"/>
                <a:cs typeface="Arial" panose="020B0604020202020204" pitchFamily="34" charset="0"/>
              </a:rPr>
              <a:t>Тоа можеме да го испитаме на тој начин што во </a:t>
            </a: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400" dirty="0">
                <a:latin typeface="Arial" panose="020B0604020202020204" pitchFamily="34" charset="0"/>
                <a:cs typeface="Arial" panose="020B0604020202020204" pitchFamily="34" charset="0"/>
              </a:rPr>
              <a:t>три лабараториски чаши ке ставиме од трите типови почви исто количество почва   и додаваме по 50см вода во секоја  чаша и ќе ја измериме нивната маса  ќе ја запишиме како маса 1. </a:t>
            </a:r>
          </a:p>
          <a:p>
            <a:r>
              <a:rPr lang="mk-MK" sz="2400" dirty="0">
                <a:latin typeface="Arial" panose="020B0604020202020204" pitchFamily="34" charset="0"/>
                <a:cs typeface="Arial" panose="020B0604020202020204" pitchFamily="34" charset="0"/>
              </a:rPr>
              <a:t>Потоа ќе ги оставиме на сонце неколку часа и повторно ќе ја измериме масата запишувајќи ја како маса 2.</a:t>
            </a:r>
          </a:p>
          <a:p>
            <a:r>
              <a:rPr lang="mk-MK" sz="2400" dirty="0">
                <a:latin typeface="Arial" panose="020B0604020202020204" pitchFamily="34" charset="0"/>
                <a:cs typeface="Arial" panose="020B0604020202020204" pitchFamily="34" charset="0"/>
              </a:rPr>
              <a:t>Прашање: </a:t>
            </a: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Што </a:t>
            </a:r>
            <a:r>
              <a:rPr lang="mk-MK" sz="2400" dirty="0">
                <a:latin typeface="Arial" panose="020B0604020202020204" pitchFamily="34" charset="0"/>
                <a:cs typeface="Arial" panose="020B0604020202020204" pitchFamily="34" charset="0"/>
              </a:rPr>
              <a:t>мислите од вашите претходни </a:t>
            </a: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познавања </a:t>
            </a: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која </a:t>
            </a: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почва  </a:t>
            </a:r>
            <a:r>
              <a:rPr lang="mk-MK" sz="2400" dirty="0">
                <a:latin typeface="Arial" panose="020B0604020202020204" pitchFamily="34" charset="0"/>
                <a:cs typeface="Arial" panose="020B0604020202020204" pitchFamily="34" charset="0"/>
              </a:rPr>
              <a:t>ке изгуби најмногу вода?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xmlns="" val="86801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6B47FD-B0AA-4289-BCB1-ADB1E8303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Пресметување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A31BBF36-127F-4836-82B0-ECB73B67F3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95400"/>
                <a:ext cx="10515600" cy="4881563"/>
              </a:xfrm>
            </p:spPr>
            <p:txBody>
              <a:bodyPr>
                <a:normAutofit/>
              </a:bodyPr>
              <a:lstStyle/>
              <a:p>
                <a:r>
                  <a:rPr lang="mk-MK" dirty="0"/>
                  <a:t>Ако </a:t>
                </a:r>
                <a:r>
                  <a:rPr lang="mk-MK" dirty="0" smtClean="0"/>
                  <a:t>претпоставиме  </a:t>
                </a:r>
                <a:r>
                  <a:rPr lang="mk-MK" dirty="0"/>
                  <a:t>дека сме измериле со се водата  по 350 грама  од сите три почви како маса 1, а потоа после испарувањето сме ги измериле следните вредности:</a:t>
                </a:r>
              </a:p>
              <a:p>
                <a:r>
                  <a:rPr lang="mk-MK" dirty="0"/>
                  <a:t>Песоклива почва</a:t>
                </a:r>
                <a:r>
                  <a:rPr lang="en-US" dirty="0"/>
                  <a:t> 350 g m1 </a:t>
                </a:r>
                <a:r>
                  <a:rPr lang="mk-MK" dirty="0"/>
                  <a:t>после испарувањето</a:t>
                </a:r>
                <a:r>
                  <a:rPr lang="en-US" dirty="0"/>
                  <a:t> 180g m2</a:t>
                </a:r>
              </a:p>
              <a:p>
                <a:r>
                  <a:rPr lang="mk-MK" dirty="0"/>
                  <a:t>Хумусна почва (иловица) </a:t>
                </a:r>
                <a:r>
                  <a:rPr lang="en-US" dirty="0"/>
                  <a:t>350g m1</a:t>
                </a:r>
                <a:r>
                  <a:rPr lang="mk-MK" dirty="0"/>
                  <a:t> после испарувањето</a:t>
                </a:r>
                <a:r>
                  <a:rPr lang="en-US" dirty="0"/>
                  <a:t> 250g </a:t>
                </a:r>
                <a:r>
                  <a:rPr lang="en-US" dirty="0" smtClean="0"/>
                  <a:t>m</a:t>
                </a:r>
                <a:r>
                  <a:rPr lang="mk-MK" dirty="0" smtClean="0"/>
                  <a:t>1</a:t>
                </a:r>
                <a:endParaRPr lang="en-US" dirty="0"/>
              </a:p>
              <a:p>
                <a:r>
                  <a:rPr lang="mk-MK" dirty="0"/>
                  <a:t> Глинеста почва </a:t>
                </a:r>
                <a:r>
                  <a:rPr lang="en-US" dirty="0"/>
                  <a:t>350g m1 </a:t>
                </a:r>
                <a:r>
                  <a:rPr lang="mk-MK" dirty="0"/>
                  <a:t>после испарувањето</a:t>
                </a:r>
                <a:r>
                  <a:rPr lang="en-US" dirty="0"/>
                  <a:t/>
                </a:r>
                <a:r>
                  <a:rPr lang="mk-MK" dirty="0"/>
                  <a:t/>
                </a:r>
                <a:r>
                  <a:rPr lang="en-US" dirty="0"/>
                  <a:t>310g m2</a:t>
                </a:r>
                <a:endParaRPr lang="mk-MK" dirty="0"/>
              </a:p>
              <a:p>
                <a:r>
                  <a:rPr lang="mk-MK" dirty="0"/>
                  <a:t>Според формулата можеме да го пресметаме процентот на изгувена вода од почвата и тоа:</a:t>
                </a:r>
              </a:p>
              <a:p>
                <a:endParaRPr lang="mk-MK" dirty="0"/>
              </a:p>
              <a:p>
                <a:pPr marL="0" indent="0">
                  <a:buNone/>
                </a:pPr>
                <a:r>
                  <a:rPr lang="mk-MK" dirty="0"/>
                  <a:t>                       %на вода=</a:t>
                </a:r>
                <a:r>
                  <a:rPr lang="en-US" dirty="0"/>
                  <a:t>m1-m2/m1  100</a:t>
                </a:r>
                <a:r>
                  <a:rPr lang="mk-MK" dirty="0"/>
                  <a:t> или</a:t>
                </a:r>
              </a:p>
              <a:p>
                <a:pPr marL="0" indent="0">
                  <a:buNone/>
                </a:pPr>
                <a:r>
                  <a:rPr lang="mk-MK" dirty="0"/>
                  <a:t>   1. %(1)=/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mk-MK" i="1">
                            <a:latin typeface="Cambria Math" panose="02040503050406030204" pitchFamily="18" charset="0"/>
                          </a:rPr>
                          <m:t>350 – 180</m:t>
                        </m:r>
                      </m:num>
                      <m:den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350</m:t>
                        </m:r>
                      </m:den>
                    </m:f>
                  </m:oMath>
                </a14:m>
                <a:r>
                  <a:rPr lang="mk-MK" dirty="0"/>
                  <a:t/>
                </a:r>
                <a14:m>
                  <m:oMath xmlns:m="http://schemas.openxmlformats.org/officeDocument/2006/math">
                    <m:r>
                      <a:rPr lang="mk-MK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mk-MK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mk-MK" dirty="0"/>
                  <a:t>          2. %(2)=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350 −250</m:t>
                        </m:r>
                      </m:num>
                      <m:den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350</m:t>
                        </m:r>
                      </m:den>
                    </m:f>
                    <m:r>
                      <a:rPr lang="mk-MK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mk-MK" dirty="0"/>
                  <a:t> 100                     %(3)=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mk-MK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350 −310</m:t>
                        </m:r>
                      </m:num>
                      <m:den>
                        <m:r>
                          <a:rPr lang="mk-MK" b="0" i="1" smtClean="0">
                            <a:latin typeface="Cambria Math" panose="02040503050406030204" pitchFamily="18" charset="0"/>
                          </a:rPr>
                          <m:t>350</m:t>
                        </m:r>
                      </m:den>
                    </m:f>
                    <m:r>
                      <a:rPr lang="mk-MK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mk-MK" dirty="0"/>
                  <a:t> 100</a:t>
                </a:r>
              </a:p>
              <a:p>
                <a:pPr marL="0" indent="0">
                  <a:buNone/>
                </a:pPr>
                <a:r>
                  <a:rPr lang="mk-MK" dirty="0"/>
                  <a:t/>
                </a:r>
              </a:p>
              <a:p>
                <a:pPr marL="0" indent="0">
                  <a:buNone/>
                </a:pPr>
                <a:r>
                  <a:rPr lang="mk-MK" dirty="0"/>
                  <a:t>                    48%                                     28%                                                 11%</a:t>
                </a:r>
              </a:p>
              <a:p>
                <a:pPr marL="0" indent="0">
                  <a:buNone/>
                </a:pPr>
                <a:r>
                  <a:rPr lang="mk-MK" dirty="0"/>
                  <a:t/>
                </a:r>
                <a:r>
                  <a:rPr lang="en-US" dirty="0"/>
                  <a:t/>
                </a:r>
                <a:r>
                  <a:rPr lang="mk-MK" dirty="0"/>
                  <a:t/>
                </a:r>
                <a:endParaRPr lang="en-US" dirty="0"/>
              </a:p>
              <a:p>
                <a:endParaRPr lang="mk-MK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A31BBF36-127F-4836-82B0-ECB73B67F3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95400"/>
                <a:ext cx="10515600" cy="4881563"/>
              </a:xfrm>
              <a:blipFill rotWithShape="0">
                <a:blip r:embed="rId2"/>
                <a:stretch>
                  <a:fillRect l="-174" t="-875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20303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CF5914-F570-4B0A-BA78-09DD55BF8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/>
          <a:lstStyle/>
          <a:p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Заклучок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A103115-75C6-4A03-B5C8-D30968FE2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550"/>
            <a:ext cx="10515600" cy="4824413"/>
          </a:xfrm>
        </p:spPr>
        <p:txBody>
          <a:bodyPr>
            <a:normAutofit/>
          </a:bodyPr>
          <a:lstStyle/>
          <a:p>
            <a:pPr algn="just"/>
            <a:r>
              <a:rPr lang="mk-MK" sz="2400" dirty="0">
                <a:latin typeface="Arial" panose="020B0604020202020204" pitchFamily="34" charset="0"/>
                <a:cs typeface="Arial" panose="020B0604020202020204" pitchFamily="34" charset="0"/>
              </a:rPr>
              <a:t>Која почва  изгубила најмногу вода и зошто?</a:t>
            </a:r>
          </a:p>
          <a:p>
            <a:pPr algn="just"/>
            <a:r>
              <a:rPr lang="mk-MK" sz="2400" dirty="0">
                <a:latin typeface="Arial" panose="020B0604020202020204" pitchFamily="34" charset="0"/>
                <a:cs typeface="Arial" panose="020B0604020202020204" pitchFamily="34" charset="0"/>
              </a:rPr>
              <a:t>Која почва изгубила најмалку вода и зошто?</a:t>
            </a:r>
          </a:p>
          <a:p>
            <a:pPr algn="just">
              <a:buNone/>
            </a:pP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590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C6AA72-8136-40EB-89AD-09730AC1B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1511"/>
          </a:xfrm>
        </p:spPr>
        <p:txBody>
          <a:bodyPr>
            <a:normAutofit fontScale="90000"/>
          </a:bodyPr>
          <a:lstStyle/>
          <a:p>
            <a:r>
              <a:rPr lang="mk-MK" dirty="0"/>
              <a:t>Истражување - </a:t>
            </a:r>
            <a:r>
              <a:rPr lang="mk-MK" dirty="0" smtClean="0"/>
              <a:t> домашна задача</a:t>
            </a:r>
            <a:endParaRPr lang="mk-MK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F938498B-1BDD-474B-8FA2-5D4E1E82E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911" y="1093631"/>
            <a:ext cx="9914466" cy="5050763"/>
          </a:xfrm>
        </p:spPr>
        <p:txBody>
          <a:bodyPr>
            <a:normAutofit/>
          </a:bodyPr>
          <a:lstStyle/>
          <a:p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Определи го процентот на вода во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  </a:t>
            </a: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различни типови на почва според следните податоци:</a:t>
            </a:r>
            <a:b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• Масата на чашата изнесува 100 g.</a:t>
            </a:r>
            <a:b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• Секоја почва е измерена заедно со чашата, а по сушењето на висока</a:t>
            </a:r>
            <a:b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температура е измерена само масата на почва без чаша.</a:t>
            </a:r>
          </a:p>
          <a:p>
            <a:endParaRPr lang="mk-M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="" xmlns:a16="http://schemas.microsoft.com/office/drawing/2014/main" id="{D8606F49-759B-42DD-84FB-6C76B74AB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6462677"/>
              </p:ext>
            </p:extLst>
          </p:nvPr>
        </p:nvGraphicFramePr>
        <p:xfrm>
          <a:off x="1752600" y="2857502"/>
          <a:ext cx="7696199" cy="1941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5115">
                  <a:extLst>
                    <a:ext uri="{9D8B030D-6E8A-4147-A177-3AD203B41FA5}">
                      <a16:colId xmlns="" xmlns:a16="http://schemas.microsoft.com/office/drawing/2014/main" val="662597517"/>
                    </a:ext>
                  </a:extLst>
                </a:gridCol>
                <a:gridCol w="2565115">
                  <a:extLst>
                    <a:ext uri="{9D8B030D-6E8A-4147-A177-3AD203B41FA5}">
                      <a16:colId xmlns="" xmlns:a16="http://schemas.microsoft.com/office/drawing/2014/main" val="1862841447"/>
                    </a:ext>
                  </a:extLst>
                </a:gridCol>
                <a:gridCol w="2565969">
                  <a:extLst>
                    <a:ext uri="{9D8B030D-6E8A-4147-A177-3AD203B41FA5}">
                      <a16:colId xmlns="" xmlns:a16="http://schemas.microsoft.com/office/drawing/2014/main" val="1687054609"/>
                    </a:ext>
                  </a:extLst>
                </a:gridCol>
              </a:tblGrid>
              <a:tr h="7888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>
                          <a:effectLst/>
                        </a:rPr>
                        <a:t>Број на почва</a:t>
                      </a:r>
                      <a:endParaRPr lang="mk-M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k-MK" sz="1400">
                          <a:effectLst/>
                        </a:rPr>
                        <a:t>Маса на почва со чаша(</a:t>
                      </a:r>
                      <a:r>
                        <a:rPr lang="en-US" sz="1400">
                          <a:effectLst/>
                        </a:rPr>
                        <a:t>g)</a:t>
                      </a:r>
                      <a:endParaRPr lang="mk-M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k-MK" sz="1400">
                          <a:effectLst/>
                        </a:rPr>
                        <a:t>Маса на почва без чаша</a:t>
                      </a:r>
                      <a:r>
                        <a:rPr lang="en-US" sz="1400">
                          <a:effectLst/>
                        </a:rPr>
                        <a:t>(g)</a:t>
                      </a:r>
                      <a:endParaRPr lang="mk-M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9218028"/>
                  </a:ext>
                </a:extLst>
              </a:tr>
              <a:tr h="384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>
                          <a:effectLst/>
                        </a:rPr>
                        <a:t>Почва бр.1</a:t>
                      </a:r>
                      <a:endParaRPr lang="mk-M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k-MK" sz="1400">
                          <a:effectLst/>
                        </a:rPr>
                        <a:t>                      250</a:t>
                      </a:r>
                      <a:endParaRPr lang="mk-M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>
                          <a:effectLst/>
                        </a:rPr>
                        <a:t>                    </a:t>
                      </a:r>
                      <a:r>
                        <a:rPr lang="mk-MK" sz="1400" dirty="0" smtClean="0">
                          <a:effectLst/>
                        </a:rPr>
                        <a:t>    </a:t>
                      </a:r>
                      <a:r>
                        <a:rPr lang="mk-MK" sz="1400" dirty="0">
                          <a:effectLst/>
                        </a:rPr>
                        <a:t>4</a:t>
                      </a:r>
                      <a:r>
                        <a:rPr lang="mk-MK" sz="1400" dirty="0" smtClean="0">
                          <a:effectLst/>
                        </a:rPr>
                        <a:t>0</a:t>
                      </a:r>
                      <a:endParaRPr lang="mk-M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51709197"/>
                  </a:ext>
                </a:extLst>
              </a:tr>
              <a:tr h="384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k-MK" sz="1400">
                          <a:effectLst/>
                        </a:rPr>
                        <a:t>Почва бр.2</a:t>
                      </a:r>
                      <a:endParaRPr lang="mk-M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>
                          <a:effectLst/>
                        </a:rPr>
                        <a:t>                      280</a:t>
                      </a:r>
                      <a:endParaRPr lang="mk-M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>
                          <a:effectLst/>
                        </a:rPr>
                        <a:t>                        </a:t>
                      </a:r>
                      <a:r>
                        <a:rPr lang="mk-MK" sz="1400" dirty="0" smtClean="0">
                          <a:effectLst/>
                        </a:rPr>
                        <a:t>35</a:t>
                      </a:r>
                      <a:endParaRPr lang="mk-M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28057523"/>
                  </a:ext>
                </a:extLst>
              </a:tr>
              <a:tr h="384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>
                          <a:effectLst/>
                        </a:rPr>
                        <a:t>Почва бр.3</a:t>
                      </a:r>
                      <a:endParaRPr lang="mk-M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>
                          <a:effectLst/>
                        </a:rPr>
                        <a:t>                      220</a:t>
                      </a:r>
                      <a:endParaRPr lang="mk-M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>
                          <a:effectLst/>
                        </a:rPr>
                        <a:t>                        </a:t>
                      </a:r>
                      <a:r>
                        <a:rPr lang="mk-MK" sz="1400" dirty="0" smtClean="0">
                          <a:effectLst/>
                        </a:rPr>
                        <a:t>150</a:t>
                      </a:r>
                      <a:endParaRPr lang="mk-M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61918871"/>
                  </a:ext>
                </a:extLst>
              </a:tr>
            </a:tbl>
          </a:graphicData>
        </a:graphic>
      </p:graphicFrame>
      <p:sp>
        <p:nvSpPr>
          <p:cNvPr id="17" name="Rectangle 6">
            <a:extLst>
              <a:ext uri="{FF2B5EF4-FFF2-40B4-BE49-F238E27FC236}">
                <a16:creationId xmlns="" xmlns:a16="http://schemas.microsoft.com/office/drawing/2014/main" id="{427D3D1B-C6B5-409E-B209-169BAD018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1063" y="433812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99379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Да се </a:t>
            </a:r>
            <a:r>
              <a:rPr lang="ru-RU" dirty="0" smtClean="0"/>
              <a:t>реши домашната здача до </a:t>
            </a:r>
            <a:r>
              <a:rPr lang="ru-RU" dirty="0" smtClean="0"/>
              <a:t>17.04.2020 </a:t>
            </a:r>
            <a:r>
              <a:rPr lang="ru-RU" dirty="0"/>
              <a:t>и да ми се препрати </a:t>
            </a:r>
            <a:r>
              <a:rPr lang="ru-RU" dirty="0" smtClean="0"/>
              <a:t>на меил</a:t>
            </a:r>
          </a:p>
          <a:p>
            <a:r>
              <a:rPr lang="en-US" dirty="0" smtClean="0"/>
              <a:t>gmsaridis@gmail.com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xmlns="" val="360571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252</Words>
  <Application>Microsoft Office PowerPoint</Application>
  <PresentationFormat>Custom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БИОЛОГИЈА 7-ОДД</vt:lpstr>
      <vt:lpstr>ТИПОВИ НА ПОЧВИ</vt:lpstr>
      <vt:lpstr>Активност</vt:lpstr>
      <vt:lpstr>Пресметување </vt:lpstr>
      <vt:lpstr>Заклучок</vt:lpstr>
      <vt:lpstr>Истражување -  домашна задача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БИОЛОГИЈА 7-ОДД</dc:title>
  <dc:creator>Sasko Gosevski</dc:creator>
  <cp:lastModifiedBy>Maja</cp:lastModifiedBy>
  <cp:revision>30</cp:revision>
  <dcterms:created xsi:type="dcterms:W3CDTF">2020-03-24T13:49:44Z</dcterms:created>
  <dcterms:modified xsi:type="dcterms:W3CDTF">2020-04-09T19:58:37Z</dcterms:modified>
</cp:coreProperties>
</file>