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38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41EE8-81A4-4A29-82CF-57066B53393D}" type="datetimeFigureOut">
              <a:rPr lang="en-GB" smtClean="0"/>
              <a:pPr/>
              <a:t>24/03/2018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665E9-48FB-4001-B5DA-62CBA48F681C}" type="slidenum">
              <a:rPr lang="en-GB" smtClean="0"/>
              <a:pPr/>
              <a:t>‹#›</a:t>
            </a:fld>
            <a:endParaRPr lang="en-GB"/>
          </a:p>
        </p:txBody>
      </p:sp>
    </p:spTree>
    <p:extLst>
      <p:ext uri="{BB962C8B-B14F-4D97-AF65-F5344CB8AC3E}">
        <p14:creationId xmlns:p14="http://schemas.microsoft.com/office/powerpoint/2010/main" xmlns="" val="230739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shown two pictures of Mr Men and asked to identify their characteristics.  i.e. Mr Sneeze has blue skin, long legs, red nose etc. Assess</a:t>
            </a:r>
            <a:r>
              <a:rPr lang="en-GB" sz="1200" kern="1200" baseline="0" dirty="0" smtClean="0">
                <a:solidFill>
                  <a:schemeClr val="tx1"/>
                </a:solidFill>
                <a:effectLst/>
                <a:latin typeface="+mn-lt"/>
                <a:ea typeface="+mn-ea"/>
                <a:cs typeface="+mn-cs"/>
              </a:rPr>
              <a:t> understanding of the term characteristic.</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25665E9-48FB-4001-B5DA-62CBA48F681C}" type="slidenum">
              <a:rPr lang="en-GB" smtClean="0"/>
              <a:pPr/>
              <a:t>4</a:t>
            </a:fld>
            <a:endParaRPr lang="en-GB"/>
          </a:p>
        </p:txBody>
      </p:sp>
    </p:spTree>
    <p:extLst>
      <p:ext uri="{BB962C8B-B14F-4D97-AF65-F5344CB8AC3E}">
        <p14:creationId xmlns:p14="http://schemas.microsoft.com/office/powerpoint/2010/main" xmlns="" val="81462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shown potential parents and asked to hold up their “child”.  Ask students how they know that is their child – expect them to say “they have the same hair as their mother” etc. Highlight that these are </a:t>
            </a:r>
            <a:r>
              <a:rPr lang="en-GB" sz="1200" b="1" kern="1200" dirty="0" smtClean="0">
                <a:solidFill>
                  <a:schemeClr val="tx1"/>
                </a:solidFill>
                <a:effectLst/>
                <a:latin typeface="+mn-lt"/>
                <a:ea typeface="+mn-ea"/>
                <a:cs typeface="+mn-cs"/>
              </a:rPr>
              <a:t>inherited </a:t>
            </a:r>
            <a:r>
              <a:rPr lang="en-GB" sz="1200" kern="1200" dirty="0" smtClean="0">
                <a:solidFill>
                  <a:schemeClr val="tx1"/>
                </a:solidFill>
                <a:effectLst/>
                <a:latin typeface="+mn-lt"/>
                <a:ea typeface="+mn-ea"/>
                <a:cs typeface="+mn-cs"/>
              </a:rPr>
              <a:t>characteristics.</a:t>
            </a:r>
          </a:p>
          <a:p>
            <a:endParaRPr lang="en-GB" dirty="0"/>
          </a:p>
        </p:txBody>
      </p:sp>
      <p:sp>
        <p:nvSpPr>
          <p:cNvPr id="4" name="Slide Number Placeholder 3"/>
          <p:cNvSpPr>
            <a:spLocks noGrp="1"/>
          </p:cNvSpPr>
          <p:nvPr>
            <p:ph type="sldNum" sz="quarter" idx="10"/>
          </p:nvPr>
        </p:nvSpPr>
        <p:spPr/>
        <p:txBody>
          <a:bodyPr/>
          <a:lstStyle/>
          <a:p>
            <a:fld id="{025665E9-48FB-4001-B5DA-62CBA48F681C}" type="slidenum">
              <a:rPr lang="en-GB" smtClean="0"/>
              <a:pPr/>
              <a:t>5</a:t>
            </a:fld>
            <a:endParaRPr lang="en-GB"/>
          </a:p>
        </p:txBody>
      </p:sp>
    </p:spTree>
    <p:extLst>
      <p:ext uri="{BB962C8B-B14F-4D97-AF65-F5344CB8AC3E}">
        <p14:creationId xmlns:p14="http://schemas.microsoft.com/office/powerpoint/2010/main" xmlns="" val="40762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shown another set of potential parents and asked to hold up their “child”.  This time, ask which characteristics they have inherited from each parent.  Encourage students to use appropriate terms.</a:t>
            </a:r>
          </a:p>
          <a:p>
            <a:endParaRPr lang="en-GB" dirty="0"/>
          </a:p>
        </p:txBody>
      </p:sp>
      <p:sp>
        <p:nvSpPr>
          <p:cNvPr id="4" name="Slide Number Placeholder 3"/>
          <p:cNvSpPr>
            <a:spLocks noGrp="1"/>
          </p:cNvSpPr>
          <p:nvPr>
            <p:ph type="sldNum" sz="quarter" idx="10"/>
          </p:nvPr>
        </p:nvSpPr>
        <p:spPr/>
        <p:txBody>
          <a:bodyPr/>
          <a:lstStyle/>
          <a:p>
            <a:fld id="{025665E9-48FB-4001-B5DA-62CBA48F681C}" type="slidenum">
              <a:rPr lang="en-GB" smtClean="0"/>
              <a:pPr/>
              <a:t>6</a:t>
            </a:fld>
            <a:endParaRPr lang="en-GB"/>
          </a:p>
        </p:txBody>
      </p:sp>
    </p:spTree>
    <p:extLst>
      <p:ext uri="{BB962C8B-B14F-4D97-AF65-F5344CB8AC3E}">
        <p14:creationId xmlns:p14="http://schemas.microsoft.com/office/powerpoint/2010/main" xmlns="" val="3712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shown a child and asked who their parents are – hold up in pairs. Again discuss how they came to this conclusion.</a:t>
            </a:r>
          </a:p>
          <a:p>
            <a:endParaRPr lang="en-GB" dirty="0"/>
          </a:p>
        </p:txBody>
      </p:sp>
      <p:sp>
        <p:nvSpPr>
          <p:cNvPr id="4" name="Slide Number Placeholder 3"/>
          <p:cNvSpPr>
            <a:spLocks noGrp="1"/>
          </p:cNvSpPr>
          <p:nvPr>
            <p:ph type="sldNum" sz="quarter" idx="10"/>
          </p:nvPr>
        </p:nvSpPr>
        <p:spPr/>
        <p:txBody>
          <a:bodyPr/>
          <a:lstStyle/>
          <a:p>
            <a:fld id="{025665E9-48FB-4001-B5DA-62CBA48F681C}" type="slidenum">
              <a:rPr lang="en-GB" smtClean="0"/>
              <a:pPr/>
              <a:t>7</a:t>
            </a:fld>
            <a:endParaRPr lang="en-GB"/>
          </a:p>
        </p:txBody>
      </p:sp>
    </p:spTree>
    <p:extLst>
      <p:ext uri="{BB962C8B-B14F-4D97-AF65-F5344CB8AC3E}">
        <p14:creationId xmlns:p14="http://schemas.microsoft.com/office/powerpoint/2010/main" xmlns="" val="122592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shown a child and asked who their parents are – hold up in pairs. Again discuss how they came to this conclusion.</a:t>
            </a:r>
          </a:p>
          <a:p>
            <a:endParaRPr lang="en-GB" dirty="0"/>
          </a:p>
        </p:txBody>
      </p:sp>
      <p:sp>
        <p:nvSpPr>
          <p:cNvPr id="4" name="Slide Number Placeholder 3"/>
          <p:cNvSpPr>
            <a:spLocks noGrp="1"/>
          </p:cNvSpPr>
          <p:nvPr>
            <p:ph type="sldNum" sz="quarter" idx="10"/>
          </p:nvPr>
        </p:nvSpPr>
        <p:spPr/>
        <p:txBody>
          <a:bodyPr/>
          <a:lstStyle/>
          <a:p>
            <a:fld id="{025665E9-48FB-4001-B5DA-62CBA48F681C}" type="slidenum">
              <a:rPr lang="en-GB" smtClean="0"/>
              <a:pPr/>
              <a:t>8</a:t>
            </a:fld>
            <a:endParaRPr lang="en-GB"/>
          </a:p>
        </p:txBody>
      </p:sp>
    </p:spTree>
    <p:extLst>
      <p:ext uri="{BB962C8B-B14F-4D97-AF65-F5344CB8AC3E}">
        <p14:creationId xmlns:p14="http://schemas.microsoft.com/office/powerpoint/2010/main" xmlns="" val="378072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shown the parents for whom there is not a child in their set of cards.  Ask them to discuss in pairs what they think their child would look like. Take answers as a class – highlight that they come up with many different combinations, all of which are possible.  This highlights why we look different from our siblings – we inherit different combinations of characteristics (link back to variation).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N.B. With higher ability class this could lead on to a discussion about dominant and recessive characteristics.</a:t>
            </a:r>
          </a:p>
          <a:p>
            <a:endParaRPr lang="en-GB" dirty="0"/>
          </a:p>
        </p:txBody>
      </p:sp>
      <p:sp>
        <p:nvSpPr>
          <p:cNvPr id="4" name="Slide Number Placeholder 3"/>
          <p:cNvSpPr>
            <a:spLocks noGrp="1"/>
          </p:cNvSpPr>
          <p:nvPr>
            <p:ph type="sldNum" sz="quarter" idx="10"/>
          </p:nvPr>
        </p:nvSpPr>
        <p:spPr/>
        <p:txBody>
          <a:bodyPr/>
          <a:lstStyle/>
          <a:p>
            <a:fld id="{025665E9-48FB-4001-B5DA-62CBA48F681C}" type="slidenum">
              <a:rPr lang="en-GB" smtClean="0"/>
              <a:pPr/>
              <a:t>9</a:t>
            </a:fld>
            <a:endParaRPr lang="en-GB"/>
          </a:p>
        </p:txBody>
      </p:sp>
    </p:spTree>
    <p:extLst>
      <p:ext uri="{BB962C8B-B14F-4D97-AF65-F5344CB8AC3E}">
        <p14:creationId xmlns:p14="http://schemas.microsoft.com/office/powerpoint/2010/main" xmlns="" val="146823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CAB133E-B4B3-48D6-A8D1-61058C1B0B6A}" type="datetimeFigureOut">
              <a:rPr lang="en-GB" smtClean="0"/>
              <a:pPr/>
              <a:t>24/03/2018</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B2A2D5C-BBA1-4FE6-B254-68E221164EF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AB133E-B4B3-48D6-A8D1-61058C1B0B6A}" type="datetimeFigureOut">
              <a:rPr lang="en-GB" smtClean="0"/>
              <a:pPr/>
              <a:t>24/03/2018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A2D5C-BBA1-4FE6-B254-68E221164EF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AB133E-B4B3-48D6-A8D1-61058C1B0B6A}" type="datetimeFigureOut">
              <a:rPr lang="en-GB" smtClean="0"/>
              <a:pPr/>
              <a:t>24/03/2018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A2D5C-BBA1-4FE6-B254-68E221164EF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CAB133E-B4B3-48D6-A8D1-61058C1B0B6A}" type="datetimeFigureOut">
              <a:rPr lang="en-GB" smtClean="0"/>
              <a:pPr/>
              <a:t>24/03/2018</a:t>
            </a:fld>
            <a:endParaRPr lang="en-GB"/>
          </a:p>
        </p:txBody>
      </p:sp>
      <p:sp>
        <p:nvSpPr>
          <p:cNvPr id="9" name="Slide Number Placeholder 8"/>
          <p:cNvSpPr>
            <a:spLocks noGrp="1"/>
          </p:cNvSpPr>
          <p:nvPr>
            <p:ph type="sldNum" sz="quarter" idx="15"/>
          </p:nvPr>
        </p:nvSpPr>
        <p:spPr/>
        <p:txBody>
          <a:bodyPr rtlCol="0"/>
          <a:lstStyle/>
          <a:p>
            <a:fld id="{1B2A2D5C-BBA1-4FE6-B254-68E221164EF3}"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CAB133E-B4B3-48D6-A8D1-61058C1B0B6A}" type="datetimeFigureOut">
              <a:rPr lang="en-GB" smtClean="0"/>
              <a:pPr/>
              <a:t>24/03/2018</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B2A2D5C-BBA1-4FE6-B254-68E221164EF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AB133E-B4B3-48D6-A8D1-61058C1B0B6A}" type="datetimeFigureOut">
              <a:rPr lang="en-GB" smtClean="0"/>
              <a:pPr/>
              <a:t>24/03/2018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2A2D5C-BBA1-4FE6-B254-68E221164EF3}"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CAB133E-B4B3-48D6-A8D1-61058C1B0B6A}" type="datetimeFigureOut">
              <a:rPr lang="en-GB" smtClean="0"/>
              <a:pPr/>
              <a:t>24/03/2018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2A2D5C-BBA1-4FE6-B254-68E221164EF3}"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CAB133E-B4B3-48D6-A8D1-61058C1B0B6A}" type="datetimeFigureOut">
              <a:rPr lang="en-GB" smtClean="0"/>
              <a:pPr/>
              <a:t>24/03/2018</a:t>
            </a:fld>
            <a:endParaRPr lang="en-GB"/>
          </a:p>
        </p:txBody>
      </p:sp>
      <p:sp>
        <p:nvSpPr>
          <p:cNvPr id="7" name="Slide Number Placeholder 6"/>
          <p:cNvSpPr>
            <a:spLocks noGrp="1"/>
          </p:cNvSpPr>
          <p:nvPr>
            <p:ph type="sldNum" sz="quarter" idx="11"/>
          </p:nvPr>
        </p:nvSpPr>
        <p:spPr/>
        <p:txBody>
          <a:bodyPr rtlCol="0"/>
          <a:lstStyle/>
          <a:p>
            <a:fld id="{1B2A2D5C-BBA1-4FE6-B254-68E221164EF3}"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B133E-B4B3-48D6-A8D1-61058C1B0B6A}" type="datetimeFigureOut">
              <a:rPr lang="en-GB" smtClean="0"/>
              <a:pPr/>
              <a:t>24/03/2018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2A2D5C-BBA1-4FE6-B254-68E221164EF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CAB133E-B4B3-48D6-A8D1-61058C1B0B6A}" type="datetimeFigureOut">
              <a:rPr lang="en-GB" smtClean="0"/>
              <a:pPr/>
              <a:t>24/03/2018</a:t>
            </a:fld>
            <a:endParaRPr lang="en-GB"/>
          </a:p>
        </p:txBody>
      </p:sp>
      <p:sp>
        <p:nvSpPr>
          <p:cNvPr id="22" name="Slide Number Placeholder 21"/>
          <p:cNvSpPr>
            <a:spLocks noGrp="1"/>
          </p:cNvSpPr>
          <p:nvPr>
            <p:ph type="sldNum" sz="quarter" idx="15"/>
          </p:nvPr>
        </p:nvSpPr>
        <p:spPr/>
        <p:txBody>
          <a:bodyPr rtlCol="0"/>
          <a:lstStyle/>
          <a:p>
            <a:fld id="{1B2A2D5C-BBA1-4FE6-B254-68E221164EF3}"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CAB133E-B4B3-48D6-A8D1-61058C1B0B6A}" type="datetimeFigureOut">
              <a:rPr lang="en-GB" smtClean="0"/>
              <a:pPr/>
              <a:t>24/03/2018</a:t>
            </a:fld>
            <a:endParaRPr lang="en-GB"/>
          </a:p>
        </p:txBody>
      </p:sp>
      <p:sp>
        <p:nvSpPr>
          <p:cNvPr id="18" name="Slide Number Placeholder 17"/>
          <p:cNvSpPr>
            <a:spLocks noGrp="1"/>
          </p:cNvSpPr>
          <p:nvPr>
            <p:ph type="sldNum" sz="quarter" idx="11"/>
          </p:nvPr>
        </p:nvSpPr>
        <p:spPr/>
        <p:txBody>
          <a:bodyPr rtlCol="0"/>
          <a:lstStyle/>
          <a:p>
            <a:fld id="{1B2A2D5C-BBA1-4FE6-B254-68E221164EF3}"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CAB133E-B4B3-48D6-A8D1-61058C1B0B6A}" type="datetimeFigureOut">
              <a:rPr lang="en-GB" smtClean="0"/>
              <a:pPr/>
              <a:t>24/03/2018</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B2A2D5C-BBA1-4FE6-B254-68E221164EF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uk/url?sa=i&amp;rct=j&amp;q=scar&amp;source=images&amp;cd=&amp;cad=rja&amp;docid=9D90ttOMow3xCM&amp;tbnid=lQrMyJJVkD9aqM:&amp;ved=0CAUQjRw&amp;url=http://www.animationsource.org/lion_king/en/articles/Zira_and_Scar_Brother_and_Sister/112994.html&amp;id_film=14&amp;ei=bcptUbOsJoLw0gW2l4DYDw&amp;psig=AFQjCNFCBDKnFROKbV80j58JycYu1rWcUw&amp;ust=1366236116089105"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k-MK" dirty="0" smtClean="0">
                <a:latin typeface="Arial Rounded MT Bold" pitchFamily="34" charset="0"/>
              </a:rPr>
              <a:t>Варијација и карактеристики</a:t>
            </a:r>
            <a:endParaRPr lang="en-GB" dirty="0">
              <a:latin typeface="Arial Rounded MT Bold" pitchFamily="34" charset="0"/>
            </a:endParaRPr>
          </a:p>
        </p:txBody>
      </p:sp>
      <p:sp>
        <p:nvSpPr>
          <p:cNvPr id="3" name="Subtitle 2"/>
          <p:cNvSpPr>
            <a:spLocks noGrp="1"/>
          </p:cNvSpPr>
          <p:nvPr>
            <p:ph type="subTitle" idx="1"/>
          </p:nvPr>
        </p:nvSpPr>
        <p:spPr/>
        <p:txBody>
          <a:bodyPr/>
          <a:lstStyle/>
          <a:p>
            <a:r>
              <a:rPr lang="mk-MK" dirty="0" smtClean="0"/>
              <a:t>Маја Д. Саридис</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4800" dirty="0" smtClean="0">
                <a:latin typeface="Arial Rounded MT Bold" pitchFamily="34" charset="0"/>
              </a:rPr>
              <a:t>Наследни карактеристики</a:t>
            </a:r>
            <a:endParaRPr lang="en-GB" sz="4800" dirty="0">
              <a:latin typeface="Arial Rounded MT Bold" pitchFamily="34" charset="0"/>
            </a:endParaRPr>
          </a:p>
        </p:txBody>
      </p:sp>
      <p:sp>
        <p:nvSpPr>
          <p:cNvPr id="3" name="Content Placeholder 2"/>
          <p:cNvSpPr>
            <a:spLocks noGrp="1"/>
          </p:cNvSpPr>
          <p:nvPr>
            <p:ph sz="quarter" idx="1"/>
          </p:nvPr>
        </p:nvSpPr>
        <p:spPr/>
        <p:txBody>
          <a:bodyPr>
            <a:normAutofit/>
          </a:bodyPr>
          <a:lstStyle/>
          <a:p>
            <a:r>
              <a:rPr lang="ru-RU" sz="2800" dirty="0" smtClean="0">
                <a:latin typeface="Calibri" pitchFamily="34" charset="0"/>
                <a:cs typeface="Calibri" pitchFamily="34" charset="0"/>
              </a:rPr>
              <a:t>Тоа се карактеристиките што ни ги пренесуваат нашите родители</a:t>
            </a:r>
            <a:r>
              <a:rPr lang="en-GB" sz="2800" dirty="0" smtClean="0">
                <a:latin typeface="Calibri" pitchFamily="34" charset="0"/>
                <a:cs typeface="Calibri" pitchFamily="34" charset="0"/>
              </a:rPr>
              <a:t>.</a:t>
            </a:r>
          </a:p>
          <a:p>
            <a:endParaRPr lang="en-GB" sz="2800" dirty="0" smtClean="0">
              <a:latin typeface="Calibri" pitchFamily="34" charset="0"/>
              <a:cs typeface="Calibri" pitchFamily="34" charset="0"/>
            </a:endParaRPr>
          </a:p>
          <a:p>
            <a:r>
              <a:rPr lang="ru-RU" sz="2800" dirty="0" smtClean="0">
                <a:latin typeface="Calibri" pitchFamily="34" charset="0"/>
                <a:cs typeface="Calibri" pitchFamily="34" charset="0"/>
              </a:rPr>
              <a:t>Тие се кодирани со гени - мали делови на ДНК во јадрата на нашите клетки</a:t>
            </a:r>
            <a:r>
              <a:rPr lang="en-GB" sz="2800" dirty="0" smtClean="0">
                <a:latin typeface="Calibri" pitchFamily="34" charset="0"/>
                <a:cs typeface="Calibri" pitchFamily="34" charset="0"/>
              </a:rPr>
              <a:t>.</a:t>
            </a:r>
          </a:p>
          <a:p>
            <a:endParaRPr lang="en-GB" sz="2800" dirty="0" smtClean="0">
              <a:latin typeface="Calibri" pitchFamily="34" charset="0"/>
              <a:cs typeface="Calibri" pitchFamily="34" charset="0"/>
            </a:endParaRPr>
          </a:p>
          <a:p>
            <a:r>
              <a:rPr lang="ru-RU" sz="2800" dirty="0" smtClean="0">
                <a:latin typeface="Calibri" pitchFamily="34" charset="0"/>
                <a:cs typeface="Calibri" pitchFamily="34" charset="0"/>
              </a:rPr>
              <a:t>Ние добиваме половина од нашите гени од мајката и половина од таткото, бидејќи јадрата на нивните полови клетки се спојуваат при оплодувањето.</a:t>
            </a:r>
            <a:endParaRPr lang="en-GB" sz="2800" dirty="0" smtClean="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a:p>
        </p:txBody>
      </p:sp>
      <p:sp>
        <p:nvSpPr>
          <p:cNvPr id="4" name="Explosion 2 3"/>
          <p:cNvSpPr/>
          <p:nvPr/>
        </p:nvSpPr>
        <p:spPr>
          <a:xfrm rot="1145537">
            <a:off x="770510" y="318725"/>
            <a:ext cx="7524328" cy="597666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195736" y="2132856"/>
            <a:ext cx="4176464" cy="1938992"/>
          </a:xfrm>
          <a:prstGeom prst="rect">
            <a:avLst/>
          </a:prstGeom>
          <a:noFill/>
        </p:spPr>
        <p:txBody>
          <a:bodyPr wrap="square" rtlCol="0">
            <a:spAutoFit/>
          </a:bodyPr>
          <a:lstStyle/>
          <a:p>
            <a:pPr algn="ctr"/>
            <a:r>
              <a:rPr lang="ru-RU" sz="4000" dirty="0" smtClean="0">
                <a:solidFill>
                  <a:schemeClr val="bg1">
                    <a:lumMod val="95000"/>
                  </a:schemeClr>
                </a:solidFill>
                <a:latin typeface="Arial Rounded MT Bold" pitchFamily="34" charset="0"/>
              </a:rPr>
              <a:t>Дали сите наши карактеристики се наследени</a:t>
            </a:r>
            <a:r>
              <a:rPr lang="en-GB" sz="4000" dirty="0" smtClean="0">
                <a:solidFill>
                  <a:schemeClr val="bg1">
                    <a:lumMod val="95000"/>
                  </a:schemeClr>
                </a:solidFill>
                <a:latin typeface="Arial Rounded MT Bold" pitchFamily="34" charset="0"/>
              </a:rPr>
              <a:t>?</a:t>
            </a:r>
            <a:endParaRPr lang="en-GB" sz="4000" dirty="0">
              <a:solidFill>
                <a:schemeClr val="bg1">
                  <a:lumMod val="95000"/>
                </a:schemeClr>
              </a:solidFill>
              <a:latin typeface="Arial Rounded MT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4400" dirty="0" smtClean="0">
                <a:latin typeface="Arial Rounded MT Bold" pitchFamily="34" charset="0"/>
              </a:rPr>
              <a:t>Карактеристики од животната средина</a:t>
            </a:r>
            <a:endParaRPr lang="en-GB" sz="4400" dirty="0">
              <a:latin typeface="Arial Rounded MT Bold" pitchFamily="34" charset="0"/>
            </a:endParaRPr>
          </a:p>
        </p:txBody>
      </p:sp>
      <p:sp>
        <p:nvSpPr>
          <p:cNvPr id="3" name="Content Placeholder 2"/>
          <p:cNvSpPr>
            <a:spLocks noGrp="1"/>
          </p:cNvSpPr>
          <p:nvPr>
            <p:ph sz="quarter" idx="1"/>
          </p:nvPr>
        </p:nvSpPr>
        <p:spPr/>
        <p:txBody>
          <a:bodyPr>
            <a:normAutofit/>
          </a:bodyPr>
          <a:lstStyle/>
          <a:p>
            <a:r>
              <a:rPr lang="ru-RU" sz="2800" dirty="0" smtClean="0">
                <a:latin typeface="Calibri" pitchFamily="34" charset="0"/>
                <a:cs typeface="Calibri" pitchFamily="34" charset="0"/>
              </a:rPr>
              <a:t>Некои од нашите карактеристики се одредени од тоа како живееме и од изборот што го правиме, на пример, она што го јадеме и каде живееме.</a:t>
            </a:r>
            <a:endParaRPr lang="en-GB" sz="2800" dirty="0" smtClean="0">
              <a:latin typeface="Calibri" pitchFamily="34" charset="0"/>
              <a:cs typeface="Calibri" pitchFamily="34" charset="0"/>
            </a:endParaRPr>
          </a:p>
          <a:p>
            <a:r>
              <a:rPr lang="mk-MK" sz="2800" dirty="0" smtClean="0">
                <a:latin typeface="Calibri" pitchFamily="34" charset="0"/>
                <a:cs typeface="Calibri" pitchFamily="34" charset="0"/>
              </a:rPr>
              <a:t>Ова се карактеристики од опкружувањето, начин на живеење</a:t>
            </a:r>
          </a:p>
          <a:p>
            <a:r>
              <a:rPr lang="ru-RU" sz="2800" dirty="0" smtClean="0">
                <a:latin typeface="Calibri" pitchFamily="34" charset="0"/>
                <a:cs typeface="Calibri" pitchFamily="34" charset="0"/>
              </a:rPr>
              <a:t>Некои карактеристики може да бидат и двете, на пример спортска способност.</a:t>
            </a:r>
            <a:endParaRPr lang="en-GB" sz="2800" dirty="0" smtClean="0">
              <a:latin typeface="Calibri" pitchFamily="34" charset="0"/>
              <a:cs typeface="Calibri" pitchFamily="34" charset="0"/>
            </a:endParaRPr>
          </a:p>
          <a:p>
            <a:pPr>
              <a:buNone/>
            </a:pPr>
            <a:endParaRPr lang="en-GB" sz="2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4400" dirty="0" smtClean="0">
                <a:latin typeface="Arial Rounded MT Bold" pitchFamily="34" charset="0"/>
              </a:rPr>
              <a:t>Наследна или од животна средина </a:t>
            </a:r>
            <a:r>
              <a:rPr lang="en-GB" sz="4400" dirty="0" smtClean="0">
                <a:latin typeface="Arial Rounded MT Bold" pitchFamily="34" charset="0"/>
              </a:rPr>
              <a:t>?</a:t>
            </a:r>
            <a:endParaRPr lang="en-GB" sz="4400" dirty="0">
              <a:latin typeface="Arial Rounded MT Bold" pitchFamily="34" charset="0"/>
            </a:endParaRPr>
          </a:p>
        </p:txBody>
      </p:sp>
      <p:sp>
        <p:nvSpPr>
          <p:cNvPr id="3" name="Content Placeholder 2"/>
          <p:cNvSpPr>
            <a:spLocks noGrp="1"/>
          </p:cNvSpPr>
          <p:nvPr>
            <p:ph sz="quarter" idx="1"/>
          </p:nvPr>
        </p:nvSpPr>
        <p:spPr/>
        <p:txBody>
          <a:bodyPr/>
          <a:lstStyle/>
          <a:p>
            <a:r>
              <a:rPr lang="ru-RU" dirty="0" smtClean="0">
                <a:latin typeface="Calibri" pitchFamily="34" charset="0"/>
                <a:cs typeface="Calibri" pitchFamily="34" charset="0"/>
              </a:rPr>
              <a:t>Погледнете ја листата на карактеристики подолу.</a:t>
            </a:r>
          </a:p>
          <a:p>
            <a:r>
              <a:rPr lang="ru-RU" dirty="0" smtClean="0">
                <a:latin typeface="Calibri" pitchFamily="34" charset="0"/>
                <a:cs typeface="Calibri" pitchFamily="34" charset="0"/>
              </a:rPr>
              <a:t>Дали се наследни, или од животна средина.</a:t>
            </a:r>
            <a:endParaRPr lang="en-GB" dirty="0" smtClean="0"/>
          </a:p>
          <a:p>
            <a:pPr>
              <a:buNone/>
            </a:pPr>
            <a:endParaRPr lang="en-GB" dirty="0"/>
          </a:p>
        </p:txBody>
      </p:sp>
      <p:sp>
        <p:nvSpPr>
          <p:cNvPr id="4" name="TextBox 3"/>
          <p:cNvSpPr txBox="1"/>
          <p:nvPr/>
        </p:nvSpPr>
        <p:spPr>
          <a:xfrm>
            <a:off x="1259632" y="3212976"/>
            <a:ext cx="3456384" cy="523220"/>
          </a:xfrm>
          <a:prstGeom prst="rect">
            <a:avLst/>
          </a:prstGeom>
          <a:noFill/>
        </p:spPr>
        <p:txBody>
          <a:bodyPr wrap="square" rtlCol="0">
            <a:spAutoFit/>
          </a:bodyPr>
          <a:lstStyle/>
          <a:p>
            <a:r>
              <a:rPr lang="mk-MK" sz="2800" dirty="0" smtClean="0">
                <a:latin typeface="Apple Boy BTN" pitchFamily="34" charset="0"/>
              </a:rPr>
              <a:t>Акцент</a:t>
            </a:r>
            <a:endParaRPr lang="en-GB" sz="2800" dirty="0">
              <a:latin typeface="Apple Boy BTN" pitchFamily="34" charset="0"/>
            </a:endParaRPr>
          </a:p>
        </p:txBody>
      </p:sp>
      <p:sp>
        <p:nvSpPr>
          <p:cNvPr id="5" name="TextBox 4"/>
          <p:cNvSpPr txBox="1"/>
          <p:nvPr/>
        </p:nvSpPr>
        <p:spPr>
          <a:xfrm>
            <a:off x="3491880" y="4797152"/>
            <a:ext cx="3456384" cy="523220"/>
          </a:xfrm>
          <a:prstGeom prst="rect">
            <a:avLst/>
          </a:prstGeom>
          <a:noFill/>
        </p:spPr>
        <p:txBody>
          <a:bodyPr wrap="square" rtlCol="0">
            <a:spAutoFit/>
          </a:bodyPr>
          <a:lstStyle/>
          <a:p>
            <a:r>
              <a:rPr lang="mk-MK" sz="2800" dirty="0" smtClean="0">
                <a:latin typeface="Apple Boy BTN" pitchFamily="34" charset="0"/>
              </a:rPr>
              <a:t>Боја на очи</a:t>
            </a:r>
            <a:endParaRPr lang="en-GB" sz="2800" dirty="0">
              <a:latin typeface="Apple Boy BTN" pitchFamily="34" charset="0"/>
            </a:endParaRPr>
          </a:p>
        </p:txBody>
      </p:sp>
      <p:sp>
        <p:nvSpPr>
          <p:cNvPr id="6" name="TextBox 5"/>
          <p:cNvSpPr txBox="1"/>
          <p:nvPr/>
        </p:nvSpPr>
        <p:spPr>
          <a:xfrm>
            <a:off x="3635896" y="2852936"/>
            <a:ext cx="3456384" cy="523220"/>
          </a:xfrm>
          <a:prstGeom prst="rect">
            <a:avLst/>
          </a:prstGeom>
          <a:noFill/>
        </p:spPr>
        <p:txBody>
          <a:bodyPr wrap="square" rtlCol="0">
            <a:spAutoFit/>
          </a:bodyPr>
          <a:lstStyle/>
          <a:p>
            <a:r>
              <a:rPr lang="mk-MK" sz="2800" dirty="0" smtClean="0">
                <a:latin typeface="Apple Boy BTN" pitchFamily="34" charset="0"/>
              </a:rPr>
              <a:t>Крвна група</a:t>
            </a:r>
            <a:endParaRPr lang="en-GB" sz="2800" dirty="0">
              <a:latin typeface="Apple Boy BTN" pitchFamily="34" charset="0"/>
            </a:endParaRPr>
          </a:p>
        </p:txBody>
      </p:sp>
      <p:sp>
        <p:nvSpPr>
          <p:cNvPr id="7" name="TextBox 6"/>
          <p:cNvSpPr txBox="1"/>
          <p:nvPr/>
        </p:nvSpPr>
        <p:spPr>
          <a:xfrm>
            <a:off x="7020272" y="4293096"/>
            <a:ext cx="3456384" cy="523220"/>
          </a:xfrm>
          <a:prstGeom prst="rect">
            <a:avLst/>
          </a:prstGeom>
          <a:noFill/>
        </p:spPr>
        <p:txBody>
          <a:bodyPr wrap="square" rtlCol="0">
            <a:spAutoFit/>
          </a:bodyPr>
          <a:lstStyle/>
          <a:p>
            <a:r>
              <a:rPr lang="mk-MK" sz="2800" dirty="0" smtClean="0">
                <a:latin typeface="Apple Boy BTN" pitchFamily="34" charset="0"/>
              </a:rPr>
              <a:t>пол</a:t>
            </a:r>
            <a:endParaRPr lang="en-GB" sz="2800" dirty="0">
              <a:latin typeface="Apple Boy BTN" pitchFamily="34" charset="0"/>
            </a:endParaRPr>
          </a:p>
        </p:txBody>
      </p:sp>
      <p:sp>
        <p:nvSpPr>
          <p:cNvPr id="8" name="TextBox 7"/>
          <p:cNvSpPr txBox="1"/>
          <p:nvPr/>
        </p:nvSpPr>
        <p:spPr>
          <a:xfrm>
            <a:off x="5292080" y="3645024"/>
            <a:ext cx="3456384" cy="523220"/>
          </a:xfrm>
          <a:prstGeom prst="rect">
            <a:avLst/>
          </a:prstGeom>
          <a:noFill/>
        </p:spPr>
        <p:txBody>
          <a:bodyPr wrap="square" rtlCol="0">
            <a:spAutoFit/>
          </a:bodyPr>
          <a:lstStyle/>
          <a:p>
            <a:r>
              <a:rPr lang="mk-MK" sz="2800" dirty="0" smtClean="0">
                <a:latin typeface="Apple Boy BTN" pitchFamily="34" charset="0"/>
              </a:rPr>
              <a:t>Виткање на јазикот</a:t>
            </a:r>
            <a:endParaRPr lang="en-GB" sz="2800" dirty="0">
              <a:latin typeface="Apple Boy BTN" pitchFamily="34" charset="0"/>
            </a:endParaRPr>
          </a:p>
        </p:txBody>
      </p:sp>
      <p:sp>
        <p:nvSpPr>
          <p:cNvPr id="9" name="TextBox 8"/>
          <p:cNvSpPr txBox="1"/>
          <p:nvPr/>
        </p:nvSpPr>
        <p:spPr>
          <a:xfrm>
            <a:off x="539552" y="4725144"/>
            <a:ext cx="3456384" cy="523220"/>
          </a:xfrm>
          <a:prstGeom prst="rect">
            <a:avLst/>
          </a:prstGeom>
          <a:noFill/>
        </p:spPr>
        <p:txBody>
          <a:bodyPr wrap="square" rtlCol="0">
            <a:spAutoFit/>
          </a:bodyPr>
          <a:lstStyle/>
          <a:p>
            <a:r>
              <a:rPr lang="mk-MK" sz="2800" dirty="0" smtClean="0">
                <a:latin typeface="Apple Boy BTN" pitchFamily="34" charset="0"/>
              </a:rPr>
              <a:t>Облик на нос</a:t>
            </a:r>
            <a:endParaRPr lang="en-GB" sz="2800" dirty="0">
              <a:latin typeface="Apple Boy BTN" pitchFamily="34" charset="0"/>
            </a:endParaRPr>
          </a:p>
        </p:txBody>
      </p:sp>
      <p:sp>
        <p:nvSpPr>
          <p:cNvPr id="10" name="TextBox 9"/>
          <p:cNvSpPr txBox="1"/>
          <p:nvPr/>
        </p:nvSpPr>
        <p:spPr>
          <a:xfrm>
            <a:off x="3779912" y="3789040"/>
            <a:ext cx="3456384" cy="523220"/>
          </a:xfrm>
          <a:prstGeom prst="rect">
            <a:avLst/>
          </a:prstGeom>
          <a:noFill/>
        </p:spPr>
        <p:txBody>
          <a:bodyPr wrap="square" rtlCol="0">
            <a:spAutoFit/>
          </a:bodyPr>
          <a:lstStyle/>
          <a:p>
            <a:r>
              <a:rPr lang="mk-MK" sz="2800" dirty="0" smtClean="0">
                <a:latin typeface="Apple Boy BTN" pitchFamily="34" charset="0"/>
              </a:rPr>
              <a:t>Лузни</a:t>
            </a:r>
            <a:endParaRPr lang="en-GB" sz="2800" dirty="0">
              <a:latin typeface="Apple Boy BTN" pitchFamily="34" charset="0"/>
            </a:endParaRPr>
          </a:p>
        </p:txBody>
      </p:sp>
      <p:sp>
        <p:nvSpPr>
          <p:cNvPr id="11" name="TextBox 10"/>
          <p:cNvSpPr txBox="1"/>
          <p:nvPr/>
        </p:nvSpPr>
        <p:spPr>
          <a:xfrm>
            <a:off x="395536" y="4005064"/>
            <a:ext cx="3456384" cy="523220"/>
          </a:xfrm>
          <a:prstGeom prst="rect">
            <a:avLst/>
          </a:prstGeom>
          <a:noFill/>
        </p:spPr>
        <p:txBody>
          <a:bodyPr wrap="square" rtlCol="0">
            <a:spAutoFit/>
          </a:bodyPr>
          <a:lstStyle/>
          <a:p>
            <a:r>
              <a:rPr lang="mk-MK" sz="2800" dirty="0" smtClean="0">
                <a:latin typeface="Apple Boy BTN" pitchFamily="34" charset="0"/>
              </a:rPr>
              <a:t>Боја на коса</a:t>
            </a:r>
            <a:endParaRPr lang="en-GB" sz="2800" dirty="0">
              <a:latin typeface="Apple Boy BTN" pitchFamily="34" charset="0"/>
            </a:endParaRPr>
          </a:p>
        </p:txBody>
      </p:sp>
      <p:sp>
        <p:nvSpPr>
          <p:cNvPr id="12" name="TextBox 11"/>
          <p:cNvSpPr txBox="1"/>
          <p:nvPr/>
        </p:nvSpPr>
        <p:spPr>
          <a:xfrm>
            <a:off x="1907704" y="5517232"/>
            <a:ext cx="3456384" cy="523220"/>
          </a:xfrm>
          <a:prstGeom prst="rect">
            <a:avLst/>
          </a:prstGeom>
          <a:noFill/>
        </p:spPr>
        <p:txBody>
          <a:bodyPr wrap="square" rtlCol="0">
            <a:spAutoFit/>
          </a:bodyPr>
          <a:lstStyle/>
          <a:p>
            <a:r>
              <a:rPr lang="mk-MK" sz="2800" dirty="0" smtClean="0">
                <a:latin typeface="Apple Boy BTN" pitchFamily="34" charset="0"/>
              </a:rPr>
              <a:t>Религија</a:t>
            </a:r>
            <a:endParaRPr lang="en-GB" sz="2800" dirty="0">
              <a:latin typeface="Apple Boy BTN" pitchFamily="34" charset="0"/>
            </a:endParaRPr>
          </a:p>
        </p:txBody>
      </p:sp>
      <p:sp>
        <p:nvSpPr>
          <p:cNvPr id="13" name="TextBox 12"/>
          <p:cNvSpPr txBox="1"/>
          <p:nvPr/>
        </p:nvSpPr>
        <p:spPr>
          <a:xfrm>
            <a:off x="5292080" y="5085184"/>
            <a:ext cx="3456384" cy="523220"/>
          </a:xfrm>
          <a:prstGeom prst="rect">
            <a:avLst/>
          </a:prstGeom>
          <a:noFill/>
        </p:spPr>
        <p:txBody>
          <a:bodyPr wrap="square" rtlCol="0">
            <a:spAutoFit/>
          </a:bodyPr>
          <a:lstStyle/>
          <a:p>
            <a:r>
              <a:rPr lang="mk-MK" sz="2800" dirty="0" smtClean="0">
                <a:latin typeface="Apple Boy BTN" pitchFamily="34" charset="0"/>
              </a:rPr>
              <a:t>тетоважи</a:t>
            </a:r>
            <a:endParaRPr lang="en-GB" sz="2800" dirty="0">
              <a:latin typeface="Apple Boy BTN" pitchFamily="34" charset="0"/>
            </a:endParaRPr>
          </a:p>
        </p:txBody>
      </p:sp>
      <p:sp>
        <p:nvSpPr>
          <p:cNvPr id="14" name="TextBox 13"/>
          <p:cNvSpPr txBox="1"/>
          <p:nvPr/>
        </p:nvSpPr>
        <p:spPr>
          <a:xfrm>
            <a:off x="3707904" y="5805264"/>
            <a:ext cx="3456384" cy="954107"/>
          </a:xfrm>
          <a:prstGeom prst="rect">
            <a:avLst/>
          </a:prstGeom>
          <a:noFill/>
        </p:spPr>
        <p:txBody>
          <a:bodyPr wrap="square" rtlCol="0">
            <a:spAutoFit/>
          </a:bodyPr>
          <a:lstStyle/>
          <a:p>
            <a:r>
              <a:rPr lang="mk-MK" sz="2800" dirty="0" smtClean="0">
                <a:latin typeface="Apple Boy BTN" pitchFamily="34" charset="0"/>
              </a:rPr>
              <a:t>Спортска способност</a:t>
            </a:r>
            <a:endParaRPr lang="en-GB" sz="2800" dirty="0">
              <a:latin typeface="Apple Boy BTN" pitchFamily="34" charset="0"/>
            </a:endParaRPr>
          </a:p>
        </p:txBody>
      </p:sp>
      <p:sp>
        <p:nvSpPr>
          <p:cNvPr id="15" name="TextBox 14"/>
          <p:cNvSpPr txBox="1"/>
          <p:nvPr/>
        </p:nvSpPr>
        <p:spPr>
          <a:xfrm>
            <a:off x="6156176" y="2996952"/>
            <a:ext cx="3456384" cy="523220"/>
          </a:xfrm>
          <a:prstGeom prst="rect">
            <a:avLst/>
          </a:prstGeom>
          <a:noFill/>
        </p:spPr>
        <p:txBody>
          <a:bodyPr wrap="square" rtlCol="0">
            <a:spAutoFit/>
          </a:bodyPr>
          <a:lstStyle/>
          <a:p>
            <a:r>
              <a:rPr lang="mk-MK" sz="2800" dirty="0" smtClean="0">
                <a:latin typeface="Apple Boy BTN" pitchFamily="34" charset="0"/>
              </a:rPr>
              <a:t>Висина</a:t>
            </a:r>
            <a:endParaRPr lang="en-GB" sz="2800" dirty="0">
              <a:latin typeface="Apple Boy BTN" pitchFamily="34" charset="0"/>
            </a:endParaRPr>
          </a:p>
        </p:txBody>
      </p:sp>
      <p:sp>
        <p:nvSpPr>
          <p:cNvPr id="16" name="TextBox 15"/>
          <p:cNvSpPr txBox="1"/>
          <p:nvPr/>
        </p:nvSpPr>
        <p:spPr>
          <a:xfrm>
            <a:off x="6588224" y="5517232"/>
            <a:ext cx="3456384" cy="523220"/>
          </a:xfrm>
          <a:prstGeom prst="rect">
            <a:avLst/>
          </a:prstGeom>
          <a:noFill/>
        </p:spPr>
        <p:txBody>
          <a:bodyPr wrap="square" rtlCol="0">
            <a:spAutoFit/>
          </a:bodyPr>
          <a:lstStyle/>
          <a:p>
            <a:r>
              <a:rPr lang="mk-MK" sz="2800" dirty="0" smtClean="0">
                <a:latin typeface="Apple Boy BTN" pitchFamily="34" charset="0"/>
              </a:rPr>
              <a:t>Тежина</a:t>
            </a:r>
            <a:endParaRPr lang="en-GB" sz="2800" dirty="0">
              <a:latin typeface="Apple Boy BTN"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4400" dirty="0" smtClean="0">
                <a:latin typeface="Arial Rounded MT Bold" pitchFamily="34" charset="0"/>
              </a:rPr>
              <a:t>Отфрли една</a:t>
            </a:r>
            <a:endParaRPr lang="en-GB" sz="4400" dirty="0">
              <a:latin typeface="Arial Rounded MT Bold" pitchFamily="34" charset="0"/>
            </a:endParaRPr>
          </a:p>
        </p:txBody>
      </p:sp>
      <p:sp>
        <p:nvSpPr>
          <p:cNvPr id="7170" name="AutoShape 2" descr="data:image/jpeg;base64,/9j/4AAQSkZJRgABAQAAAQABAAD/2wCEAAkGBhQSEBUUEhQVFBUVFxUUFxQXFBUXFxgUFxgXFBcXFRQYHCYeFxkjGRUXHy8gJCcpLCwsFR4xNTAqNSYrLCkBCQoKDgwOGg8PGiwfHBwsKSwpLCkpKSkpKSwpLCwsKSksLCksLCkpLCwsLCwpLCwpKSwsLCwsLCksLCwsLCkpLP/AABEIAMIBAwMBIgACEQEDEQH/xAAcAAABBQEBAQAAAAAAAAAAAAAFAAIDBAYBBwj/xAA6EAABAwMCBAQEBQMDBAMAAAABAAIRAwQhBTESQVFhBiJxgRORobEUwdHh8EJS8QcVMhYjYoIzcrL/xAAZAQADAQEBAAAAAAAAAAAAAAABAgMABAX/xAAlEQACAgICAgEEAwAAAAAAAAAAAQIRAxIhMUFRYQQiMoETYnH/2gAMAwEAAhEDEQA/AC7OHkrDKqHtdAXDXjZcakd9BRr+6c6ugv8AuEJfjyU6kJqGPxEJHUAOaCPvSoTWJTqQjQbdqMrgukG+OU8XaNgoNNvVK25WfF2n/joRs1GgF33XfxyzJ1BIX5Rs1GmN73UlO77rLi/7qalfFExqW3QT/wAUs6y9UwvEQBs3aX4pBRdFSC4WAF23SkbdIL8dObdrGDguF0V0HZdKdlysYKtqKQPQ2nXUwuEAl4OXVWZWUoqLAJJXJUZcuhywR0rnEkSmErGO8S5KS7CwTqSUJLGMXLeigrNHILpeN5XHXLYXn7HVRQqNymgq2K7eijNTom2BRXcfVQSeStklOawJ1IFFThceae236q21o6JwYmUhNSt8FQ1G90R4MKu9gW3DqUCYTfiyrjqPRNFuipoDgMpwrLHhQFnZKU6mhdWX2PCkFYBDBUTvipthdQmLpPbdBBzVXBXhNsLQZN0ufikH+OU8V0bNQWbdqxTu0BFwpW10LNRoG3qlZeLPtuVPTu0TGko3StsuFnaN0rbLpYwbFZPFRCadwrLK6xi/8RdDlVbUTw9Yxaa5OLlXa9PDljD+JJMlJYxjHWrYUNSzCtOqSoapXmnYiEW4XfhAclOHhV6lTKNGsmDWppphVjcJn4tC6BRaICY6tCpvulWq34TGoJOrqEvQd+tMH9QUFTxA3qjTAHfirraqzT/EDVH/ANShHVmtGodUUZes5/1I3mnt8QNW1YLQdLgmuIQb/fmqWlq7TzWph4CJS4FXZfN6hWBcAhZSaM0iRjITi1MFVOa5UWQRwOGmkGFStKdCdTE0IgVLTqphamkFNsCi8y4U9O4QttRTMrI2CgzSrq1TuUA/FKRl6UbNRpGXCmbcrPU7xXKNwjsag2yupmvQujVVtlZFMBclJQfFSRMZQu6n3UTq8lN+LA5FQOuRzH87rzEdjJTXhV33UKrcX8bLP6l4iDMDzOOzfzJ6Kqi2I2kaC5vA3mgt94kY3+oE9Bk/JZ+q6tXPmJaP7Wz91fsvD7W5djt1T6RXYuz8EdXW61QwxsDkTuo/hvP/AMjz6BHqOnnYAAemfnyVtmitHcplQrfsy9HSS7/iD6lXqGgk7lHqtDh3IA7KKpqLQNwI+adIm2CDoQTXaM0bqS419vFjIVG713ikDCdRE2LJ0+mk2wbvCD/j3KyNQdAA3TapAUrLlexYqptwNlPcucKQJ3VL4xgSl1GsnNE7gpUrp42K7RqOa0uIwp6Nw2DI9FtDbM4zW3t3CIWviJp3VN9qDEc+SpVdPn/jupvGiima2heh2xCuU6krz/iqs5lX7HxI5ph6m4PwUUkzcNak6mhtjqrX7FE6T5SptBojdRUJYUUDZXTbhOpC0CRSKmp0yrvwQkWp0wUQtaVboVFC4KJ1SEbBVhmlcBW6ddZ2jcK/SropgaDHxUkN/FJJthaM/UcM5Q+7v2tHmMQuahfBoWVunOrOjkuSEPZ0ykOvtYfWdw09uvP2VnT/AA9zPuSien6OGNGPdFKVqHf8sD7p3LwhK8sH0bHlTAgH/kf5lXaVs1uT53KxxtGBho5ofd64GtPD5W8jOT6BBJsDYR+IYl3yhCbrxAGHy8+iAan4jLjAcY3cZ+iD/iXVHYMbe3QBWjAjKYa1fxJJhpyCgrrx73RJxkqzbWIJDKYNR5y53JWdQ00W9MknzHfufVWSJSfsGiiTGQOZUVV7AY4p9Mqnxl5V230cmDO8j35e0wnUSUppdnP9xaBgElcpasQZDR7ojaeHxUwD5gJiDyOQOuIKc/QAGteIgvDSOeYMz6FZpICnZVr+JajhBDYCrN1l0iWggclYuLJrahG+YESBsmWmmte6JIMevVTteCtSCQ8Th1PhdT6bFdo6kxzwYIaOZCbR8K1nhvw6bng8RBAOQ3c55Kg/TnCZBB9weqqocXRN5KdWaCndAtLmnI2XKd1wuhwwRP8AP5zWXNFzctJneFPT112A/Mc+aVxaHjNM1opNqNBBBH1Co3Gkc4kdeiG21y7iAbnicIj6rWW7+LbeMjqFGUS0ZGW+A+meJh2RnS/FRB4amO6K1dMa/IgGOaCXekB3KD/NkjXssmbGzvw8SDKv03yvNaNSrbuwT6citLpHilrzwuPC7oVJxaHRqE0tTaVWQpA5AxE9qj+CrKcFrNRXZRhTtaurnGnUgUd4UkuNJHZAo87vCXFXdJ08f8iE1tvlEm1A1qk5FUixUIaJn2VKtfyMn2Cr1OKptt1P5BVqg4O5MiT05oxhfZOUqO3+pcLeJ/s0bb8+v7LI32quqOOTBJ+X+FNql8azsbDA6dFb0rw5xGXbHHTH5LqilHlnNJt9A3TtLfXdDdublr7Lwg0AYPco/pGitY0eUDtCPsoCITRexJuugTp+hsYPKAI7LBeO6/8A3eDkF626lDTheQeKSDcOnOfddMFdnPOXKAdrSzIE/P8AJbCxoMLYIPMmZxMbEZEQhmmW4ETOcbge+2UevLB9OnNPimJDXcW3UGe6u8esbOSc95UOsbZtMOLsyRwvnhI5kgf3fLEqre1DSAD88UuDgBExwzHT+QiFuS9oc+XYBLSPcYHodjzQvWmx2gTkcu68rLtukd2DhNmRvbwzG8KG3vXh4Ld5ER1nCrvMk+q4CrqKRVts+n9KfbVmU6VarR/FuptFVnHTFQOgcTeERBkmRAKf4i8E06rQ3gaOtQNcXBo5DJJJ26b9l8/+HtVd56bmteHPbWLnCanE2QQ2puA4Oz/9QeS+lr7xlSpASDkUzuB5XgGfYEYXV/M7OCeHVW2eH+LfCJtqkOlzHCWkjhMZHmadjKxF/ZFp2gcl69401t1zWlsFrRwtgZiTv9157r+nPbl0meoTyjfgTFlp02N8H23G/h3IyP2RW+a+h8MgRPlnlJdz+f0UX+nlA/idl6rqHhVlaiWEbjB6HkUmTDaTR1Qz02n0YjTKocOHOOJp/wDUwrtW0D8H2P7oc/QaltVdPFwyCDnqJ9Rgq/Tq/wDdjk6ef9TCNvZwXFJUd0ZJ8lG+0kgbcQ68ws3e6YQYODyd9lvxWjBVK80mR1aZxIkeinRZP2ZHTvEVW3PC+XNG+8j9lsNO1hlVoLTPbmEEv9CLscMOAweRG0LPj4lB/EyQOnfoQkcbGPSRWUgrLNaTrwqCDh3SfqEWFdRfA4RFVPaQUPbWU9OqtZi0kmB6SNgMoAZ6lRVTnzZPTorNOk7MSBsT+SpX7wzy/wBRzHTuVkrGborajqnA3y4KCOfUrSJMcyOnQK9a6d8Z5dMtGJPMmcMb7brTUtADaPlH7+q6VxwczWztmc0vSmg7TBx9pPda+xsQDjZDbK0gwtDYU9kr5BJJBW3tsDorbqOPdK3aCFZayRCqjmIqlPykLx7xbauFw6AvZyyF5z/qRZlo4wNyJ9l045EMkfIE0OlxQCTMcyI+/Zen6pf0W0mMAa8loGROeEAH1Xjmna0/AJ/n3W90NxcW8UkRz2IjmSu6MFNJ+jz8s5Y2/kuWNuJkCIyenvAQ/X9INSS0SDknG36q1fX4nhbn2x6x+qnpUw4PL+YwOQgZgeq5fqMacrj2imDI4r7vJ5NqWhuDiWCQqVPSqhMcJXqFawaT0AzsM9JVV+kQ3jPOTHvjHyXmzz06o9fHBNW2BPD/AIdMQBJO5/JekaoJ8xGYaHRtLWhskHbZUNG0prQHfnzWjvqY4dpdE+vX37K/00ZTltLo5Pq5xUdY8mOfbB5nzb4G0/kUB1ilxAtkAD2E9J/JEr68cJ4JBGQ0bHqAOv6ITXrfEmRDjy3+R6dF67g7tnlY074DH+mmlzXJjAXtNG2wFkf9OdA+FSDjucrf/BUc0uaR241fLM5q2itqiCM9V534g0x1KpxMHIEj/wA2mJ9xB/8AUr2CrQQDXdHFVpEbj5HkVyySl2dWN6P4MBaXAqNJ7wR0kAifnHsrVF8YOWnnEqKrpLqNXj/oqS146VBLvr5iO+EnYHUbfzsuSUXE9CLUkTXlmHsxHY8x29FndR0ySQRnmOvoeq0VtcqW4tQ5stiRnb6T9Et7DfieZ3OnlpxuDPT/AAUW0fV58rzDh9f3RW/02cj5HrzBPXdZq+sI5JGrHT9Gn+OpaVys7pmpSOB08QwD1/dXvjQVJqh7sPC57pIS27XEKNZcrNJwPbkAhdXS+N8f0g+Z39x6d0fNv1T6dHkBCykZxB9C0DYAxCOWVrxNVX8LlGNOpcIyq47bJTfAMraMWmQFPaWy0rLYEJlTS+YwurQi5WQWjMK0AoqdEtOynbTJQqiMkQls+n3QrxDpArUnNI3HyWgFJcdRndMibafDPny50p1CuWkRB3O0LYafqjSxrA4vdjOY7x7krR+MfB4rNLmiHDIXm1Ivtnw4cJB/mei9DBkSPPz49j0Clp4nOTiSOvcchthOgkmDgffn9j8+yE6FqgDTB2h2TsMfOI+aP2dVrxOADIA+4+UropHHT8+AJqN1wQOb9jB5x09QPZEmUeOkNoAwOsOaPz+qgq6eKlUvJPCPM0cug9N/oiFLhbTaG5cWuIE5JIBge3LqAoRxW22WeSkkv2R2ruEtxImfWJ3HeD80VqXQLN+YLf079f8ACHXlYBsjAJB7iRO3rB9kLvdWaWFvl3x67iPeceio4xFg5eOSr4muKZDnBuZyBiHCDP1TfBegOuaoc4EtacEj6eibo2jVbysTB4SYcTsYjZeyeG/DzKFMADojOaxotGNui9ptkGMAA2V1ScKY8LzpSt2dsUkqIKpVOszCuPaoamyI3+Ga1XTg4OGwdzHJwyHDuCJWcuNLJcJIb/djp09VtrqIQK+p+YnoEslZ04+DBXOo/BqeYGBz7d0Q0/V2u2IIPdLWdAqVWOe1pIG56LMW9s+kdjHNcUk0dySkje1LVrxtvGw+3dZvXNH4TI5iR+6u6NrAJ4Dg75RyvaCq09ht07hFfciTuLPKbuhBnYzv3V+lX4mzzG6KaxpEOII9EGtqJY6COynJcFIsm+KOv3XUiGj+76JKdj0bx1ry2UNWGBGqtuqFW2zJ9lPo12R2Nw2PPhWKFaSYOBlUK1MzHzVm0huyrCYkoB6xrwNvdFaFYOGFnKN3M8mjc9YRK3vDAJEHk0b+67IzOaUQubYcwo/9v6JjL6P+UDoNyrlCvxZH5/mqXZNpop/AjdI0kSDxz+qRth6LE3EFVKAO6y3iLwWyu0yM9Vu32UjBUbrIhPFtdE5Y7PCNT8KV7cEMBI5kb9lFYau5kcYLeHDZHPmfp9V7lX00O3ahN34OpP3aPkuqOVeTlngZ5hS8RBzn4iQZ++3snjWjM8pBHaIxPb9Vunf6eUf7R8lZtfAlJv8ASPkq7rvYT+H+p55Xua1w7hYDEh3EO3+StB4f/wBPX1HB1YzzjkvQrDw/TZs0I3b0gNh9Ess0Y/iFYZv4KOkaAyi0BohGGshcHolB6gfVccpuTtnRDFqOUVR4G5/nouujqT7/AKKMmNhCWyygRVXE7A++FWfTPUK050qu8TsR3wULZRRoGXdu7kUNZacU8TwzGx+yMVaD8zGOw+fNUX2ZJ3PyRsqjPV719MOaT5XHYbdEP4WPGGz2haSvpM75+Sq/7NGRj0SPllVJGO8Q0qYYw02llQE56qXw74gLxwuPmH2RrUtA4xEfMlBB4XLHhwwoZI82iilFqg9e2razD1+37LH6lYFj9p2ytrS8oB9iOSjvLMPH2Pb9kj+9fIsftfwYZ1oTkCfZJHfwHcBJc1M6LNm6nJA6qnUo7og5qiqNTtEkwTWoZ9FG2irdcwoj/wAfU/Qfz6KafI/g7TGA0dRPoM/l9V19yeIwYjHFyb1ONz2/VMY7pv8AmVNSAbA9/ff55n/C6YSJNElpYF54nAtA2kzUP/k9xw305TyRUU6Yb5yY2y95J7CDJ9kMNYz9l34rsH+rYdAe3bmeZV0ybiG6N2GwIftIbxcTo6lhJIHrCIUbqRJbwju4T64kfVZui/ghrcveZJPOIBc70wAPQKXU7qGNa44Lxxd2Nl7h78Me6bYRxNG26biTE7A7n0AyVMa+2Inn+xWRpXr+MBua1bLnHIpU+Qjn2bzJJKKsfwQCS47F7suPv+Qx2TWBwDLq4znHYE/ZPDxzgeqzlpqQFIVHuieIwMA5LpPUwE63uolzwXPdBAOzAcCOm/qSjYuhpJbEyI6ro9kIq1yWEEz3gDb8pTbG/c8NBjiIBceU8hC1g1DYdt3TRcebh57x+h5qhWuC4cOPX/CqOuy4EOw9nMdtnDrj7law6hz43micx/Mrjq7f7gCIGfmhgupiTBByJ3ER7jKf5XEtdBHcSD7FYGpdrOLdxj+4H7gptO7nbzDqMEBVw+BA26Tj9khG88JWNqX3cLeQON98brjqYMYjuFUZULREyui55DEcljUTEDiHTt37LlW3aegKhfcDok6rIwVgUyx+EadxmM+vVQVLAEYHuoDeFvMhOp322f5zWsNMhq6bOxHoh9xp2chF6lz6TlVa12P8oGTYDrWAAzzhDzgkDBH35/NGbqoD/Nv1QKu+TPTn1iVGarotHkY60a4zO/ZJR8Z5Ox6rijS9FP2aZ1NQ1GK45qifTQ7CgXWoSq1ennHp8kVfTVSrTU3EdMo0sSTyI+gdj5woXVyTJ3KtV6flHqfy/dUkm1cDJXyW6c4z39Fbpv2+iFtqZU7bmSrxyCOJct3ZLpy7/wDI2H3PuuXrS4tB6knv291BSqScK25+3QGB+qtGViPglpUQ0HmXZcep/QKak50Z5Qofj5EKyHSFRC2DXUSafD34QOUTJ+30V6u/yEE58pn3GFKaQgBJ7cIgsdVqE+jR9f2T7NnCMHfPumhmI/ndSsp7QmAP+JJJB7JVBMHZw+3RIMTy1Y1ia3iA6wrFNqhp42T21f0WsBNx/Ncc7rCiLhmCE1tXqSP53WASFwI/zK6xx3gdpMH/AAofiFp8pz6qCrXcdzI7foVjUWH3PEczjEjZV6l25pnJ7c0wsBPl36d00TPC75IBpErr4PkD95Ub6nCJB25KKrQ7RC64yCDE9UDcCN9gH3VWpdkjCY6nmfmoXN3IxG6NGHPr5hDr7qMTgj+clZq0zuFBWqYznl+SWRkUKdwY2SV5to2N0lyav2W2RrCEx7FZ4Fw006Qtg99NQvpIi6kon0kriGwPcUVSNtBRqrSVOpSU5QHUgS/CY0Z9j9ldq26iNGNukexU6oeyO3rwZ57D8yrJvBEeqpGhC58NPGbRnFMti5V+heYQdtNThmMFVjNiOKDAupT6dUlCWSApLeq4OyqqYmoX4ipWV5Q6o90rrXHqqbCUFuNIvHVDRU6klSNr9Edgalz4o3++U81cZKpfEKc2eSNmouNrxkFRvrPPJv0TOEndPbSHeVgHW1OrVNTY0xO3TErjWT27ck0tx77ogO1WgZYZj5rjmhwB2K7OZCYR0WMNqZz81C/EqZyhexExTqn9FXe4AEKW4HJRi3weqxiO3vRlpH+FHUc0COpn2UdWgCds9VHToE/ZJJ0FIg4OkxmEle/DAY6Li5NWWs2KSSSsSGlROXEkAorVQqjwupIMYrVAq70klKQ6IHDKieMJJKfkdHAkEkk0QMl5J64kqIUmlTM2SSVUKyRimaF1JMhWPZurYCSSqhBqcxdSRMS0+aaVxJYCF0XBsupIBK9Q/dMnzJJImKVXdJp3SSQMOA8hQ+ifP7FJJJPoMSwkkkohP//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2" name="AutoShape 4" descr="data:image/jpeg;base64,/9j/4AAQSkZJRgABAQAAAQABAAD/2wCEAAkGBhQSEBUUEhQVFBUVFxUUFxQXFBUXFxgUFxgXFBcXFRQYHCYeFxkjGRUXHy8gJCcpLCwsFR4xNTAqNSYrLCkBCQoKDgwOGg8PGiwfHBwsKSwpLCkpKSkpKSwpLCwsKSksLCksLCkpLCwsLCwpLCwpKSwsLCwsLCksLCwsLCkpLP/AABEIAMIBAwMBIgACEQEDEQH/xAAcAAABBQEBAQAAAAAAAAAAAAAFAAIDBAYBBwj/xAA6EAABAwMCBAQEBQMDBAMAAAABAAIRAwQhBTESQVFhBiJxgRORobEUwdHh8EJS8QcVMhYjYoIzcrL/xAAZAQADAQEBAAAAAAAAAAAAAAABAgMABAX/xAAlEQACAgICAgEEAwAAAAAAAAAAAQIRAxIhMUFRYQQiMoETYnH/2gAMAwEAAhEDEQA/AC7OHkrDKqHtdAXDXjZcakd9BRr+6c6ugv8AuEJfjyU6kJqGPxEJHUAOaCPvSoTWJTqQjQbdqMrgukG+OU8XaNgoNNvVK25WfF2n/joRs1GgF33XfxyzJ1BIX5Rs1GmN73UlO77rLi/7qalfFExqW3QT/wAUs6y9UwvEQBs3aX4pBRdFSC4WAF23SkbdIL8dObdrGDguF0V0HZdKdlysYKtqKQPQ2nXUwuEAl4OXVWZWUoqLAJJXJUZcuhywR0rnEkSmErGO8S5KS7CwTqSUJLGMXLeigrNHILpeN5XHXLYXn7HVRQqNymgq2K7eijNTom2BRXcfVQSeStklOawJ1IFFThceae236q21o6JwYmUhNSt8FQ1G90R4MKu9gW3DqUCYTfiyrjqPRNFuipoDgMpwrLHhQFnZKU6mhdWX2PCkFYBDBUTvipthdQmLpPbdBBzVXBXhNsLQZN0ufikH+OU8V0bNQWbdqxTu0BFwpW10LNRoG3qlZeLPtuVPTu0TGko3StsuFnaN0rbLpYwbFZPFRCadwrLK6xi/8RdDlVbUTw9Yxaa5OLlXa9PDljD+JJMlJYxjHWrYUNSzCtOqSoapXmnYiEW4XfhAclOHhV6lTKNGsmDWppphVjcJn4tC6BRaICY6tCpvulWq34TGoJOrqEvQd+tMH9QUFTxA3qjTAHfirraqzT/EDVH/ANShHVmtGodUUZes5/1I3mnt8QNW1YLQdLgmuIQb/fmqWlq7TzWph4CJS4FXZfN6hWBcAhZSaM0iRjITi1MFVOa5UWQRwOGmkGFStKdCdTE0IgVLTqphamkFNsCi8y4U9O4QttRTMrI2CgzSrq1TuUA/FKRl6UbNRpGXCmbcrPU7xXKNwjsag2yupmvQujVVtlZFMBclJQfFSRMZQu6n3UTq8lN+LA5FQOuRzH87rzEdjJTXhV33UKrcX8bLP6l4iDMDzOOzfzJ6Kqi2I2kaC5vA3mgt94kY3+oE9Bk/JZ+q6tXPmJaP7Wz91fsvD7W5djt1T6RXYuz8EdXW61QwxsDkTuo/hvP/AMjz6BHqOnnYAAemfnyVtmitHcplQrfsy9HSS7/iD6lXqGgk7lHqtDh3IA7KKpqLQNwI+adIm2CDoQTXaM0bqS419vFjIVG713ikDCdRE2LJ0+mk2wbvCD/j3KyNQdAA3TapAUrLlexYqptwNlPcucKQJ3VL4xgSl1GsnNE7gpUrp42K7RqOa0uIwp6Nw2DI9FtDbM4zW3t3CIWviJp3VN9qDEc+SpVdPn/jupvGiima2heh2xCuU6krz/iqs5lX7HxI5ph6m4PwUUkzcNak6mhtjqrX7FE6T5SptBojdRUJYUUDZXTbhOpC0CRSKmp0yrvwQkWp0wUQtaVboVFC4KJ1SEbBVhmlcBW6ddZ2jcK/SropgaDHxUkN/FJJthaM/UcM5Q+7v2tHmMQuahfBoWVunOrOjkuSEPZ0ykOvtYfWdw09uvP2VnT/AA9zPuSien6OGNGPdFKVqHf8sD7p3LwhK8sH0bHlTAgH/kf5lXaVs1uT53KxxtGBho5ofd64GtPD5W8jOT6BBJsDYR+IYl3yhCbrxAGHy8+iAan4jLjAcY3cZ+iD/iXVHYMbe3QBWjAjKYa1fxJJhpyCgrrx73RJxkqzbWIJDKYNR5y53JWdQ00W9MknzHfufVWSJSfsGiiTGQOZUVV7AY4p9Mqnxl5V230cmDO8j35e0wnUSUppdnP9xaBgElcpasQZDR7ojaeHxUwD5gJiDyOQOuIKc/QAGteIgvDSOeYMz6FZpICnZVr+JajhBDYCrN1l0iWggclYuLJrahG+YESBsmWmmte6JIMevVTteCtSCQ8Th1PhdT6bFdo6kxzwYIaOZCbR8K1nhvw6bng8RBAOQ3c55Kg/TnCZBB9weqqocXRN5KdWaCndAtLmnI2XKd1wuhwwRP8AP5zWXNFzctJneFPT112A/Mc+aVxaHjNM1opNqNBBBH1Co3Gkc4kdeiG21y7iAbnicIj6rWW7+LbeMjqFGUS0ZGW+A+meJh2RnS/FRB4amO6K1dMa/IgGOaCXekB3KD/NkjXssmbGzvw8SDKv03yvNaNSrbuwT6citLpHilrzwuPC7oVJxaHRqE0tTaVWQpA5AxE9qj+CrKcFrNRXZRhTtaurnGnUgUd4UkuNJHZAo87vCXFXdJ08f8iE1tvlEm1A1qk5FUixUIaJn2VKtfyMn2Cr1OKptt1P5BVqg4O5MiT05oxhfZOUqO3+pcLeJ/s0bb8+v7LI32quqOOTBJ+X+FNql8azsbDA6dFb0rw5xGXbHHTH5LqilHlnNJt9A3TtLfXdDdublr7Lwg0AYPco/pGitY0eUDtCPsoCITRexJuugTp+hsYPKAI7LBeO6/8A3eDkF626lDTheQeKSDcOnOfddMFdnPOXKAdrSzIE/P8AJbCxoMLYIPMmZxMbEZEQhmmW4ETOcbge+2UevLB9OnNPimJDXcW3UGe6u8esbOSc95UOsbZtMOLsyRwvnhI5kgf3fLEqre1DSAD88UuDgBExwzHT+QiFuS9oc+XYBLSPcYHodjzQvWmx2gTkcu68rLtukd2DhNmRvbwzG8KG3vXh4Ld5ER1nCrvMk+q4CrqKRVts+n9KfbVmU6VarR/FuptFVnHTFQOgcTeERBkmRAKf4i8E06rQ3gaOtQNcXBo5DJJJ26b9l8/+HtVd56bmteHPbWLnCanE2QQ2puA4Oz/9QeS+lr7xlSpASDkUzuB5XgGfYEYXV/M7OCeHVW2eH+LfCJtqkOlzHCWkjhMZHmadjKxF/ZFp2gcl69401t1zWlsFrRwtgZiTv9157r+nPbl0meoTyjfgTFlp02N8H23G/h3IyP2RW+a+h8MgRPlnlJdz+f0UX+nlA/idl6rqHhVlaiWEbjB6HkUmTDaTR1Qz02n0YjTKocOHOOJp/wDUwrtW0D8H2P7oc/QaltVdPFwyCDnqJ9Rgq/Tq/wDdjk6ef9TCNvZwXFJUd0ZJ8lG+0kgbcQ68ws3e6YQYODyd9lvxWjBVK80mR1aZxIkeinRZP2ZHTvEVW3PC+XNG+8j9lsNO1hlVoLTPbmEEv9CLscMOAweRG0LPj4lB/EyQOnfoQkcbGPSRWUgrLNaTrwqCDh3SfqEWFdRfA4RFVPaQUPbWU9OqtZi0kmB6SNgMoAZ6lRVTnzZPTorNOk7MSBsT+SpX7wzy/wBRzHTuVkrGborajqnA3y4KCOfUrSJMcyOnQK9a6d8Z5dMtGJPMmcMb7brTUtADaPlH7+q6VxwczWztmc0vSmg7TBx9pPda+xsQDjZDbK0gwtDYU9kr5BJJBW3tsDorbqOPdK3aCFZayRCqjmIqlPykLx7xbauFw6AvZyyF5z/qRZlo4wNyJ9l045EMkfIE0OlxQCTMcyI+/Zen6pf0W0mMAa8loGROeEAH1Xjmna0/AJ/n3W90NxcW8UkRz2IjmSu6MFNJ+jz8s5Y2/kuWNuJkCIyenvAQ/X9INSS0SDknG36q1fX4nhbn2x6x+qnpUw4PL+YwOQgZgeq5fqMacrj2imDI4r7vJ5NqWhuDiWCQqVPSqhMcJXqFawaT0AzsM9JVV+kQ3jPOTHvjHyXmzz06o9fHBNW2BPD/AIdMQBJO5/JekaoJ8xGYaHRtLWhskHbZUNG0prQHfnzWjvqY4dpdE+vX37K/00ZTltLo5Pq5xUdY8mOfbB5nzb4G0/kUB1ilxAtkAD2E9J/JEr68cJ4JBGQ0bHqAOv6ITXrfEmRDjy3+R6dF67g7tnlY074DH+mmlzXJjAXtNG2wFkf9OdA+FSDjucrf/BUc0uaR241fLM5q2itqiCM9V534g0x1KpxMHIEj/wA2mJ9xB/8AUr2CrQQDXdHFVpEbj5HkVyySl2dWN6P4MBaXAqNJ7wR0kAifnHsrVF8YOWnnEqKrpLqNXj/oqS146VBLvr5iO+EnYHUbfzsuSUXE9CLUkTXlmHsxHY8x29FndR0ySQRnmOvoeq0VtcqW4tQ5stiRnb6T9Et7DfieZ3OnlpxuDPT/AAUW0fV58rzDh9f3RW/02cj5HrzBPXdZq+sI5JGrHT9Gn+OpaVys7pmpSOB08QwD1/dXvjQVJqh7sPC57pIS27XEKNZcrNJwPbkAhdXS+N8f0g+Z39x6d0fNv1T6dHkBCykZxB9C0DYAxCOWVrxNVX8LlGNOpcIyq47bJTfAMraMWmQFPaWy0rLYEJlTS+YwurQi5WQWjMK0AoqdEtOynbTJQqiMkQls+n3QrxDpArUnNI3HyWgFJcdRndMibafDPny50p1CuWkRB3O0LYafqjSxrA4vdjOY7x7krR+MfB4rNLmiHDIXm1Ivtnw4cJB/mei9DBkSPPz49j0Clp4nOTiSOvcchthOgkmDgffn9j8+yE6FqgDTB2h2TsMfOI+aP2dVrxOADIA+4+UropHHT8+AJqN1wQOb9jB5x09QPZEmUeOkNoAwOsOaPz+qgq6eKlUvJPCPM0cug9N/oiFLhbTaG5cWuIE5JIBge3LqAoRxW22WeSkkv2R2ruEtxImfWJ3HeD80VqXQLN+YLf079f8ACHXlYBsjAJB7iRO3rB9kLvdWaWFvl3x67iPeceio4xFg5eOSr4muKZDnBuZyBiHCDP1TfBegOuaoc4EtacEj6eibo2jVbysTB4SYcTsYjZeyeG/DzKFMADojOaxotGNui9ptkGMAA2V1ScKY8LzpSt2dsUkqIKpVOszCuPaoamyI3+Ga1XTg4OGwdzHJwyHDuCJWcuNLJcJIb/djp09VtrqIQK+p+YnoEslZ04+DBXOo/BqeYGBz7d0Q0/V2u2IIPdLWdAqVWOe1pIG56LMW9s+kdjHNcUk0dySkje1LVrxtvGw+3dZvXNH4TI5iR+6u6NrAJ4Dg75RyvaCq09ht07hFfciTuLPKbuhBnYzv3V+lX4mzzG6KaxpEOII9EGtqJY6COynJcFIsm+KOv3XUiGj+76JKdj0bx1ry2UNWGBGqtuqFW2zJ9lPo12R2Nw2PPhWKFaSYOBlUK1MzHzVm0huyrCYkoB6xrwNvdFaFYOGFnKN3M8mjc9YRK3vDAJEHk0b+67IzOaUQubYcwo/9v6JjL6P+UDoNyrlCvxZH5/mqXZNpop/AjdI0kSDxz+qRth6LE3EFVKAO6y3iLwWyu0yM9Vu32UjBUbrIhPFtdE5Y7PCNT8KV7cEMBI5kb9lFYau5kcYLeHDZHPmfp9V7lX00O3ahN34OpP3aPkuqOVeTlngZ5hS8RBzn4iQZ++3snjWjM8pBHaIxPb9Vunf6eUf7R8lZtfAlJv8ASPkq7rvYT+H+p55Xua1w7hYDEh3EO3+StB4f/wBPX1HB1YzzjkvQrDw/TZs0I3b0gNh9Ess0Y/iFYZv4KOkaAyi0BohGGshcHolB6gfVccpuTtnRDFqOUVR4G5/nouujqT7/AKKMmNhCWyygRVXE7A++FWfTPUK050qu8TsR3wULZRRoGXdu7kUNZacU8TwzGx+yMVaD8zGOw+fNUX2ZJ3PyRsqjPV719MOaT5XHYbdEP4WPGGz2haSvpM75+Sq/7NGRj0SPllVJGO8Q0qYYw02llQE56qXw74gLxwuPmH2RrUtA4xEfMlBB4XLHhwwoZI82iilFqg9e2razD1+37LH6lYFj9p2ytrS8oB9iOSjvLMPH2Pb9kj+9fIsftfwYZ1oTkCfZJHfwHcBJc1M6LNm6nJA6qnUo7og5qiqNTtEkwTWoZ9FG2irdcwoj/wAfU/Qfz6KafI/g7TGA0dRPoM/l9V19yeIwYjHFyb1ONz2/VMY7pv8AmVNSAbA9/ff55n/C6YSJNElpYF54nAtA2kzUP/k9xw305TyRUU6Yb5yY2y95J7CDJ9kMNYz9l34rsH+rYdAe3bmeZV0ybiG6N2GwIftIbxcTo6lhJIHrCIUbqRJbwju4T64kfVZui/ghrcveZJPOIBc70wAPQKXU7qGNa44Lxxd2Nl7h78Me6bYRxNG26biTE7A7n0AyVMa+2Inn+xWRpXr+MBua1bLnHIpU+Qjn2bzJJKKsfwQCS47F7suPv+Qx2TWBwDLq4znHYE/ZPDxzgeqzlpqQFIVHuieIwMA5LpPUwE63uolzwXPdBAOzAcCOm/qSjYuhpJbEyI6ro9kIq1yWEEz3gDb8pTbG/c8NBjiIBceU8hC1g1DYdt3TRcebh57x+h5qhWuC4cOPX/CqOuy4EOw9nMdtnDrj7law6hz43micx/Mrjq7f7gCIGfmhgupiTBByJ3ER7jKf5XEtdBHcSD7FYGpdrOLdxj+4H7gptO7nbzDqMEBVw+BA26Tj9khG88JWNqX3cLeQON98brjqYMYjuFUZULREyui55DEcljUTEDiHTt37LlW3aegKhfcDok6rIwVgUyx+EadxmM+vVQVLAEYHuoDeFvMhOp322f5zWsNMhq6bOxHoh9xp2chF6lz6TlVa12P8oGTYDrWAAzzhDzgkDBH35/NGbqoD/Nv1QKu+TPTn1iVGarotHkY60a4zO/ZJR8Z5Ox6rijS9FP2aZ1NQ1GK45qifTQ7CgXWoSq1ennHp8kVfTVSrTU3EdMo0sSTyI+gdj5woXVyTJ3KtV6flHqfy/dUkm1cDJXyW6c4z39Fbpv2+iFtqZU7bmSrxyCOJct3ZLpy7/wDI2H3PuuXrS4tB6knv291BSqScK25+3QGB+qtGViPglpUQ0HmXZcep/QKak50Z5Qofj5EKyHSFRC2DXUSafD34QOUTJ+30V6u/yEE58pn3GFKaQgBJ7cIgsdVqE+jR9f2T7NnCMHfPumhmI/ndSsp7QmAP+JJJB7JVBMHZw+3RIMTy1Y1ia3iA6wrFNqhp42T21f0WsBNx/Ncc7rCiLhmCE1tXqSP53WASFwI/zK6xx3gdpMH/AAofiFp8pz6qCrXcdzI7foVjUWH3PEczjEjZV6l25pnJ7c0wsBPl36d00TPC75IBpErr4PkD95Ub6nCJB25KKrQ7RC64yCDE9UDcCN9gH3VWpdkjCY6nmfmoXN3IxG6NGHPr5hDr7qMTgj+clZq0zuFBWqYznl+SWRkUKdwY2SV5to2N0lyav2W2RrCEx7FZ4Fw006Qtg99NQvpIi6kon0kriGwPcUVSNtBRqrSVOpSU5QHUgS/CY0Z9j9ldq26iNGNukexU6oeyO3rwZ57D8yrJvBEeqpGhC58NPGbRnFMti5V+heYQdtNThmMFVjNiOKDAupT6dUlCWSApLeq4OyqqYmoX4ipWV5Q6o90rrXHqqbCUFuNIvHVDRU6klSNr9Edgalz4o3++U81cZKpfEKc2eSNmouNrxkFRvrPPJv0TOEndPbSHeVgHW1OrVNTY0xO3TErjWT27ck0tx77ogO1WgZYZj5rjmhwB2K7OZCYR0WMNqZz81C/EqZyhexExTqn9FXe4AEKW4HJRi3weqxiO3vRlpH+FHUc0COpn2UdWgCds9VHToE/ZJJ0FIg4OkxmEle/DAY6Li5NWWs2KSSSsSGlROXEkAorVQqjwupIMYrVAq70klKQ6IHDKieMJJKfkdHAkEkk0QMl5J64kqIUmlTM2SSVUKyRimaF1JMhWPZurYCSSqhBqcxdSRMS0+aaVxJYCF0XBsupIBK9Q/dMnzJJImKVXdJp3SSQMOA8hQ+ifP7FJJJPoMSwkkkohP//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4" name="AutoShape 6" descr="data:image/jpeg;base64,/9j/4AAQSkZJRgABAQAAAQABAAD/2wCEAAkGBhQSEBUUEhQVFBUVFxUUFxQXFBUXFxgUFxgXFBcXFRQYHCYeFxkjGRUXHy8gJCcpLCwsFR4xNTAqNSYrLCkBCQoKDgwOGg8PGiwfHBwsKSwpLCkpKSkpKSwpLCwsKSksLCksLCkpLCwsLCwpLCwpKSwsLCwsLCksLCwsLCkpLP/AABEIAMIBAwMBIgACEQEDEQH/xAAcAAABBQEBAQAAAAAAAAAAAAAFAAIDBAYBBwj/xAA6EAABAwMCBAQEBQMDBAMAAAABAAIRAwQhBTESQVFhBiJxgRORobEUwdHh8EJS8QcVMhYjYoIzcrL/xAAZAQADAQEBAAAAAAAAAAAAAAABAgMABAX/xAAlEQACAgICAgEEAwAAAAAAAAAAAQIRAxIhMUFRYQQiMoETYnH/2gAMAwEAAhEDEQA/AC7OHkrDKqHtdAXDXjZcakd9BRr+6c6ugv8AuEJfjyU6kJqGPxEJHUAOaCPvSoTWJTqQjQbdqMrgukG+OU8XaNgoNNvVK25WfF2n/joRs1GgF33XfxyzJ1BIX5Rs1GmN73UlO77rLi/7qalfFExqW3QT/wAUs6y9UwvEQBs3aX4pBRdFSC4WAF23SkbdIL8dObdrGDguF0V0HZdKdlysYKtqKQPQ2nXUwuEAl4OXVWZWUoqLAJJXJUZcuhywR0rnEkSmErGO8S5KS7CwTqSUJLGMXLeigrNHILpeN5XHXLYXn7HVRQqNymgq2K7eijNTom2BRXcfVQSeStklOawJ1IFFThceae236q21o6JwYmUhNSt8FQ1G90R4MKu9gW3DqUCYTfiyrjqPRNFuipoDgMpwrLHhQFnZKU6mhdWX2PCkFYBDBUTvipthdQmLpPbdBBzVXBXhNsLQZN0ufikH+OU8V0bNQWbdqxTu0BFwpW10LNRoG3qlZeLPtuVPTu0TGko3StsuFnaN0rbLpYwbFZPFRCadwrLK6xi/8RdDlVbUTw9Yxaa5OLlXa9PDljD+JJMlJYxjHWrYUNSzCtOqSoapXmnYiEW4XfhAclOHhV6lTKNGsmDWppphVjcJn4tC6BRaICY6tCpvulWq34TGoJOrqEvQd+tMH9QUFTxA3qjTAHfirraqzT/EDVH/ANShHVmtGodUUZes5/1I3mnt8QNW1YLQdLgmuIQb/fmqWlq7TzWph4CJS4FXZfN6hWBcAhZSaM0iRjITi1MFVOa5UWQRwOGmkGFStKdCdTE0IgVLTqphamkFNsCi8y4U9O4QttRTMrI2CgzSrq1TuUA/FKRl6UbNRpGXCmbcrPU7xXKNwjsag2yupmvQujVVtlZFMBclJQfFSRMZQu6n3UTq8lN+LA5FQOuRzH87rzEdjJTXhV33UKrcX8bLP6l4iDMDzOOzfzJ6Kqi2I2kaC5vA3mgt94kY3+oE9Bk/JZ+q6tXPmJaP7Wz91fsvD7W5djt1T6RXYuz8EdXW61QwxsDkTuo/hvP/AMjz6BHqOnnYAAemfnyVtmitHcplQrfsy9HSS7/iD6lXqGgk7lHqtDh3IA7KKpqLQNwI+adIm2CDoQTXaM0bqS419vFjIVG713ikDCdRE2LJ0+mk2wbvCD/j3KyNQdAA3TapAUrLlexYqptwNlPcucKQJ3VL4xgSl1GsnNE7gpUrp42K7RqOa0uIwp6Nw2DI9FtDbM4zW3t3CIWviJp3VN9qDEc+SpVdPn/jupvGiima2heh2xCuU6krz/iqs5lX7HxI5ph6m4PwUUkzcNak6mhtjqrX7FE6T5SptBojdRUJYUUDZXTbhOpC0CRSKmp0yrvwQkWp0wUQtaVboVFC4KJ1SEbBVhmlcBW6ddZ2jcK/SropgaDHxUkN/FJJthaM/UcM5Q+7v2tHmMQuahfBoWVunOrOjkuSEPZ0ykOvtYfWdw09uvP2VnT/AA9zPuSien6OGNGPdFKVqHf8sD7p3LwhK8sH0bHlTAgH/kf5lXaVs1uT53KxxtGBho5ofd64GtPD5W8jOT6BBJsDYR+IYl3yhCbrxAGHy8+iAan4jLjAcY3cZ+iD/iXVHYMbe3QBWjAjKYa1fxJJhpyCgrrx73RJxkqzbWIJDKYNR5y53JWdQ00W9MknzHfufVWSJSfsGiiTGQOZUVV7AY4p9Mqnxl5V230cmDO8j35e0wnUSUppdnP9xaBgElcpasQZDR7ojaeHxUwD5gJiDyOQOuIKc/QAGteIgvDSOeYMz6FZpICnZVr+JajhBDYCrN1l0iWggclYuLJrahG+YESBsmWmmte6JIMevVTteCtSCQ8Th1PhdT6bFdo6kxzwYIaOZCbR8K1nhvw6bng8RBAOQ3c55Kg/TnCZBB9weqqocXRN5KdWaCndAtLmnI2XKd1wuhwwRP8AP5zWXNFzctJneFPT112A/Mc+aVxaHjNM1opNqNBBBH1Co3Gkc4kdeiG21y7iAbnicIj6rWW7+LbeMjqFGUS0ZGW+A+meJh2RnS/FRB4amO6K1dMa/IgGOaCXekB3KD/NkjXssmbGzvw8SDKv03yvNaNSrbuwT6citLpHilrzwuPC7oVJxaHRqE0tTaVWQpA5AxE9qj+CrKcFrNRXZRhTtaurnGnUgUd4UkuNJHZAo87vCXFXdJ08f8iE1tvlEm1A1qk5FUixUIaJn2VKtfyMn2Cr1OKptt1P5BVqg4O5MiT05oxhfZOUqO3+pcLeJ/s0bb8+v7LI32quqOOTBJ+X+FNql8azsbDA6dFb0rw5xGXbHHTH5LqilHlnNJt9A3TtLfXdDdublr7Lwg0AYPco/pGitY0eUDtCPsoCITRexJuugTp+hsYPKAI7LBeO6/8A3eDkF626lDTheQeKSDcOnOfddMFdnPOXKAdrSzIE/P8AJbCxoMLYIPMmZxMbEZEQhmmW4ETOcbge+2UevLB9OnNPimJDXcW3UGe6u8esbOSc95UOsbZtMOLsyRwvnhI5kgf3fLEqre1DSAD88UuDgBExwzHT+QiFuS9oc+XYBLSPcYHodjzQvWmx2gTkcu68rLtukd2DhNmRvbwzG8KG3vXh4Ld5ER1nCrvMk+q4CrqKRVts+n9KfbVmU6VarR/FuptFVnHTFQOgcTeERBkmRAKf4i8E06rQ3gaOtQNcXBo5DJJJ26b9l8/+HtVd56bmteHPbWLnCanE2QQ2puA4Oz/9QeS+lr7xlSpASDkUzuB5XgGfYEYXV/M7OCeHVW2eH+LfCJtqkOlzHCWkjhMZHmadjKxF/ZFp2gcl69401t1zWlsFrRwtgZiTv9157r+nPbl0meoTyjfgTFlp02N8H23G/h3IyP2RW+a+h8MgRPlnlJdz+f0UX+nlA/idl6rqHhVlaiWEbjB6HkUmTDaTR1Qz02n0YjTKocOHOOJp/wDUwrtW0D8H2P7oc/QaltVdPFwyCDnqJ9Rgq/Tq/wDdjk6ef9TCNvZwXFJUd0ZJ8lG+0kgbcQ68ws3e6YQYODyd9lvxWjBVK80mR1aZxIkeinRZP2ZHTvEVW3PC+XNG+8j9lsNO1hlVoLTPbmEEv9CLscMOAweRG0LPj4lB/EyQOnfoQkcbGPSRWUgrLNaTrwqCDh3SfqEWFdRfA4RFVPaQUPbWU9OqtZi0kmB6SNgMoAZ6lRVTnzZPTorNOk7MSBsT+SpX7wzy/wBRzHTuVkrGborajqnA3y4KCOfUrSJMcyOnQK9a6d8Z5dMtGJPMmcMb7brTUtADaPlH7+q6VxwczWztmc0vSmg7TBx9pPda+xsQDjZDbK0gwtDYU9kr5BJJBW3tsDorbqOPdK3aCFZayRCqjmIqlPykLx7xbauFw6AvZyyF5z/qRZlo4wNyJ9l045EMkfIE0OlxQCTMcyI+/Zen6pf0W0mMAa8loGROeEAH1Xjmna0/AJ/n3W90NxcW8UkRz2IjmSu6MFNJ+jz8s5Y2/kuWNuJkCIyenvAQ/X9INSS0SDknG36q1fX4nhbn2x6x+qnpUw4PL+YwOQgZgeq5fqMacrj2imDI4r7vJ5NqWhuDiWCQqVPSqhMcJXqFawaT0AzsM9JVV+kQ3jPOTHvjHyXmzz06o9fHBNW2BPD/AIdMQBJO5/JekaoJ8xGYaHRtLWhskHbZUNG0prQHfnzWjvqY4dpdE+vX37K/00ZTltLo5Pq5xUdY8mOfbB5nzb4G0/kUB1ilxAtkAD2E9J/JEr68cJ4JBGQ0bHqAOv6ITXrfEmRDjy3+R6dF67g7tnlY074DH+mmlzXJjAXtNG2wFkf9OdA+FSDjucrf/BUc0uaR241fLM5q2itqiCM9V534g0x1KpxMHIEj/wA2mJ9xB/8AUr2CrQQDXdHFVpEbj5HkVyySl2dWN6P4MBaXAqNJ7wR0kAifnHsrVF8YOWnnEqKrpLqNXj/oqS146VBLvr5iO+EnYHUbfzsuSUXE9CLUkTXlmHsxHY8x29FndR0ySQRnmOvoeq0VtcqW4tQ5stiRnb6T9Et7DfieZ3OnlpxuDPT/AAUW0fV58rzDh9f3RW/02cj5HrzBPXdZq+sI5JGrHT9Gn+OpaVys7pmpSOB08QwD1/dXvjQVJqh7sPC57pIS27XEKNZcrNJwPbkAhdXS+N8f0g+Z39x6d0fNv1T6dHkBCykZxB9C0DYAxCOWVrxNVX8LlGNOpcIyq47bJTfAMraMWmQFPaWy0rLYEJlTS+YwurQi5WQWjMK0AoqdEtOynbTJQqiMkQls+n3QrxDpArUnNI3HyWgFJcdRndMibafDPny50p1CuWkRB3O0LYafqjSxrA4vdjOY7x7krR+MfB4rNLmiHDIXm1Ivtnw4cJB/mei9DBkSPPz49j0Clp4nOTiSOvcchthOgkmDgffn9j8+yE6FqgDTB2h2TsMfOI+aP2dVrxOADIA+4+UropHHT8+AJqN1wQOb9jB5x09QPZEmUeOkNoAwOsOaPz+qgq6eKlUvJPCPM0cug9N/oiFLhbTaG5cWuIE5JIBge3LqAoRxW22WeSkkv2R2ruEtxImfWJ3HeD80VqXQLN+YLf079f8ACHXlYBsjAJB7iRO3rB9kLvdWaWFvl3x67iPeceio4xFg5eOSr4muKZDnBuZyBiHCDP1TfBegOuaoc4EtacEj6eibo2jVbysTB4SYcTsYjZeyeG/DzKFMADojOaxotGNui9ptkGMAA2V1ScKY8LzpSt2dsUkqIKpVOszCuPaoamyI3+Ga1XTg4OGwdzHJwyHDuCJWcuNLJcJIb/djp09VtrqIQK+p+YnoEslZ04+DBXOo/BqeYGBz7d0Q0/V2u2IIPdLWdAqVWOe1pIG56LMW9s+kdjHNcUk0dySkje1LVrxtvGw+3dZvXNH4TI5iR+6u6NrAJ4Dg75RyvaCq09ht07hFfciTuLPKbuhBnYzv3V+lX4mzzG6KaxpEOII9EGtqJY6COynJcFIsm+KOv3XUiGj+76JKdj0bx1ry2UNWGBGqtuqFW2zJ9lPo12R2Nw2PPhWKFaSYOBlUK1MzHzVm0huyrCYkoB6xrwNvdFaFYOGFnKN3M8mjc9YRK3vDAJEHk0b+67IzOaUQubYcwo/9v6JjL6P+UDoNyrlCvxZH5/mqXZNpop/AjdI0kSDxz+qRth6LE3EFVKAO6y3iLwWyu0yM9Vu32UjBUbrIhPFtdE5Y7PCNT8KV7cEMBI5kb9lFYau5kcYLeHDZHPmfp9V7lX00O3ahN34OpP3aPkuqOVeTlngZ5hS8RBzn4iQZ++3snjWjM8pBHaIxPb9Vunf6eUf7R8lZtfAlJv8ASPkq7rvYT+H+p55Xua1w7hYDEh3EO3+StB4f/wBPX1HB1YzzjkvQrDw/TZs0I3b0gNh9Ess0Y/iFYZv4KOkaAyi0BohGGshcHolB6gfVccpuTtnRDFqOUVR4G5/nouujqT7/AKKMmNhCWyygRVXE7A++FWfTPUK050qu8TsR3wULZRRoGXdu7kUNZacU8TwzGx+yMVaD8zGOw+fNUX2ZJ3PyRsqjPV719MOaT5XHYbdEP4WPGGz2haSvpM75+Sq/7NGRj0SPllVJGO8Q0qYYw02llQE56qXw74gLxwuPmH2RrUtA4xEfMlBB4XLHhwwoZI82iilFqg9e2razD1+37LH6lYFj9p2ytrS8oB9iOSjvLMPH2Pb9kj+9fIsftfwYZ1oTkCfZJHfwHcBJc1M6LNm6nJA6qnUo7og5qiqNTtEkwTWoZ9FG2irdcwoj/wAfU/Qfz6KafI/g7TGA0dRPoM/l9V19yeIwYjHFyb1ONz2/VMY7pv8AmVNSAbA9/ff55n/C6YSJNElpYF54nAtA2kzUP/k9xw305TyRUU6Yb5yY2y95J7CDJ9kMNYz9l34rsH+rYdAe3bmeZV0ybiG6N2GwIftIbxcTo6lhJIHrCIUbqRJbwju4T64kfVZui/ghrcveZJPOIBc70wAPQKXU7qGNa44Lxxd2Nl7h78Me6bYRxNG26biTE7A7n0AyVMa+2Inn+xWRpXr+MBua1bLnHIpU+Qjn2bzJJKKsfwQCS47F7suPv+Qx2TWBwDLq4znHYE/ZPDxzgeqzlpqQFIVHuieIwMA5LpPUwE63uolzwXPdBAOzAcCOm/qSjYuhpJbEyI6ro9kIq1yWEEz3gDb8pTbG/c8NBjiIBceU8hC1g1DYdt3TRcebh57x+h5qhWuC4cOPX/CqOuy4EOw9nMdtnDrj7law6hz43micx/Mrjq7f7gCIGfmhgupiTBByJ3ER7jKf5XEtdBHcSD7FYGpdrOLdxj+4H7gptO7nbzDqMEBVw+BA26Tj9khG88JWNqX3cLeQON98brjqYMYjuFUZULREyui55DEcljUTEDiHTt37LlW3aegKhfcDok6rIwVgUyx+EadxmM+vVQVLAEYHuoDeFvMhOp322f5zWsNMhq6bOxHoh9xp2chF6lz6TlVa12P8oGTYDrWAAzzhDzgkDBH35/NGbqoD/Nv1QKu+TPTn1iVGarotHkY60a4zO/ZJR8Z5Ox6rijS9FP2aZ1NQ1GK45qifTQ7CgXWoSq1ennHp8kVfTVSrTU3EdMo0sSTyI+gdj5woXVyTJ3KtV6flHqfy/dUkm1cDJXyW6c4z39Fbpv2+iFtqZU7bmSrxyCOJct3ZLpy7/wDI2H3PuuXrS4tB6knv291BSqScK25+3QGB+qtGViPglpUQ0HmXZcep/QKak50Z5Qofj5EKyHSFRC2DXUSafD34QOUTJ+30V6u/yEE58pn3GFKaQgBJ7cIgsdVqE+jR9f2T7NnCMHfPumhmI/ndSsp7QmAP+JJJB7JVBMHZw+3RIMTy1Y1ia3iA6wrFNqhp42T21f0WsBNx/Ncc7rCiLhmCE1tXqSP53WASFwI/zK6xx3gdpMH/AAofiFp8pz6qCrXcdzI7foVjUWH3PEczjEjZV6l25pnJ7c0wsBPl36d00TPC75IBpErr4PkD95Ub6nCJB25KKrQ7RC64yCDE9UDcCN9gH3VWpdkjCY6nmfmoXN3IxG6NGHPr5hDr7qMTgj+clZq0zuFBWqYznl+SWRkUKdwY2SV5to2N0lyav2W2RrCEx7FZ4Fw006Qtg99NQvpIi6kon0kriGwPcUVSNtBRqrSVOpSU5QHUgS/CY0Z9j9ldq26iNGNukexU6oeyO3rwZ57D8yrJvBEeqpGhC58NPGbRnFMti5V+heYQdtNThmMFVjNiOKDAupT6dUlCWSApLeq4OyqqYmoX4ipWV5Q6o90rrXHqqbCUFuNIvHVDRU6klSNr9Edgalz4o3++U81cZKpfEKc2eSNmouNrxkFRvrPPJv0TOEndPbSHeVgHW1OrVNTY0xO3TErjWT27ck0tx77ogO1WgZYZj5rjmhwB2K7OZCYR0WMNqZz81C/EqZyhexExTqn9FXe4AEKW4HJRi3weqxiO3vRlpH+FHUc0COpn2UdWgCds9VHToE/ZJJ0FIg4OkxmEle/DAY6Li5NWWs2KSSSsSGlROXEkAorVQqjwupIMYrVAq70klKQ6IHDKieMJJKfkdHAkEkk0QMl5J64kqIUmlTM2SSVUKyRimaF1JMhWPZurYCSSqhBqcxdSRMS0+aaVxJYCF0XBsupIBK9Q/dMnzJJImKVXdJp3SSQMOA8hQ+ifP7FJJJPoMSwkkkohP//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6" name="AutoShape 8" descr="data:image/jpeg;base64,/9j/4AAQSkZJRgABAQAAAQABAAD/2wCEAAkGBhQSEBUUEhQVFBUVFxUUFxQXFBUXFxgUFxgXFBcXFRQYHCYeFxkjGRUXHy8gJCcpLCwsFR4xNTAqNSYrLCkBCQoKDgwOGg8PGiwfHBwsKSwpLCkpKSkpKSwpLCwsKSksLCksLCkpLCwsLCwpLCwpKSwsLCwsLCksLCwsLCkpLP/AABEIAMIBAwMBIgACEQEDEQH/xAAcAAABBQEBAQAAAAAAAAAAAAAFAAIDBAYBBwj/xAA6EAABAwMCBAQEBQMDBAMAAAABAAIRAwQhBTESQVFhBiJxgRORobEUwdHh8EJS8QcVMhYjYoIzcrL/xAAZAQADAQEBAAAAAAAAAAAAAAABAgMABAX/xAAlEQACAgICAgEEAwAAAAAAAAAAAQIRAxIhMUFRYQQiMoETYnH/2gAMAwEAAhEDEQA/AC7OHkrDKqHtdAXDXjZcakd9BRr+6c6ugv8AuEJfjyU6kJqGPxEJHUAOaCPvSoTWJTqQjQbdqMrgukG+OU8XaNgoNNvVK25WfF2n/joRs1GgF33XfxyzJ1BIX5Rs1GmN73UlO77rLi/7qalfFExqW3QT/wAUs6y9UwvEQBs3aX4pBRdFSC4WAF23SkbdIL8dObdrGDguF0V0HZdKdlysYKtqKQPQ2nXUwuEAl4OXVWZWUoqLAJJXJUZcuhywR0rnEkSmErGO8S5KS7CwTqSUJLGMXLeigrNHILpeN5XHXLYXn7HVRQqNymgq2K7eijNTom2BRXcfVQSeStklOawJ1IFFThceae236q21o6JwYmUhNSt8FQ1G90R4MKu9gW3DqUCYTfiyrjqPRNFuipoDgMpwrLHhQFnZKU6mhdWX2PCkFYBDBUTvipthdQmLpPbdBBzVXBXhNsLQZN0ufikH+OU8V0bNQWbdqxTu0BFwpW10LNRoG3qlZeLPtuVPTu0TGko3StsuFnaN0rbLpYwbFZPFRCadwrLK6xi/8RdDlVbUTw9Yxaa5OLlXa9PDljD+JJMlJYxjHWrYUNSzCtOqSoapXmnYiEW4XfhAclOHhV6lTKNGsmDWppphVjcJn4tC6BRaICY6tCpvulWq34TGoJOrqEvQd+tMH9QUFTxA3qjTAHfirraqzT/EDVH/ANShHVmtGodUUZes5/1I3mnt8QNW1YLQdLgmuIQb/fmqWlq7TzWph4CJS4FXZfN6hWBcAhZSaM0iRjITi1MFVOa5UWQRwOGmkGFStKdCdTE0IgVLTqphamkFNsCi8y4U9O4QttRTMrI2CgzSrq1TuUA/FKRl6UbNRpGXCmbcrPU7xXKNwjsag2yupmvQujVVtlZFMBclJQfFSRMZQu6n3UTq8lN+LA5FQOuRzH87rzEdjJTXhV33UKrcX8bLP6l4iDMDzOOzfzJ6Kqi2I2kaC5vA3mgt94kY3+oE9Bk/JZ+q6tXPmJaP7Wz91fsvD7W5djt1T6RXYuz8EdXW61QwxsDkTuo/hvP/AMjz6BHqOnnYAAemfnyVtmitHcplQrfsy9HSS7/iD6lXqGgk7lHqtDh3IA7KKpqLQNwI+adIm2CDoQTXaM0bqS419vFjIVG713ikDCdRE2LJ0+mk2wbvCD/j3KyNQdAA3TapAUrLlexYqptwNlPcucKQJ3VL4xgSl1GsnNE7gpUrp42K7RqOa0uIwp6Nw2DI9FtDbM4zW3t3CIWviJp3VN9qDEc+SpVdPn/jupvGiima2heh2xCuU6krz/iqs5lX7HxI5ph6m4PwUUkzcNak6mhtjqrX7FE6T5SptBojdRUJYUUDZXTbhOpC0CRSKmp0yrvwQkWp0wUQtaVboVFC4KJ1SEbBVhmlcBW6ddZ2jcK/SropgaDHxUkN/FJJthaM/UcM5Q+7v2tHmMQuahfBoWVunOrOjkuSEPZ0ykOvtYfWdw09uvP2VnT/AA9zPuSien6OGNGPdFKVqHf8sD7p3LwhK8sH0bHlTAgH/kf5lXaVs1uT53KxxtGBho5ofd64GtPD5W8jOT6BBJsDYR+IYl3yhCbrxAGHy8+iAan4jLjAcY3cZ+iD/iXVHYMbe3QBWjAjKYa1fxJJhpyCgrrx73RJxkqzbWIJDKYNR5y53JWdQ00W9MknzHfufVWSJSfsGiiTGQOZUVV7AY4p9Mqnxl5V230cmDO8j35e0wnUSUppdnP9xaBgElcpasQZDR7ojaeHxUwD5gJiDyOQOuIKc/QAGteIgvDSOeYMz6FZpICnZVr+JajhBDYCrN1l0iWggclYuLJrahG+YESBsmWmmte6JIMevVTteCtSCQ8Th1PhdT6bFdo6kxzwYIaOZCbR8K1nhvw6bng8RBAOQ3c55Kg/TnCZBB9weqqocXRN5KdWaCndAtLmnI2XKd1wuhwwRP8AP5zWXNFzctJneFPT112A/Mc+aVxaHjNM1opNqNBBBH1Co3Gkc4kdeiG21y7iAbnicIj6rWW7+LbeMjqFGUS0ZGW+A+meJh2RnS/FRB4amO6K1dMa/IgGOaCXekB3KD/NkjXssmbGzvw8SDKv03yvNaNSrbuwT6citLpHilrzwuPC7oVJxaHRqE0tTaVWQpA5AxE9qj+CrKcFrNRXZRhTtaurnGnUgUd4UkuNJHZAo87vCXFXdJ08f8iE1tvlEm1A1qk5FUixUIaJn2VKtfyMn2Cr1OKptt1P5BVqg4O5MiT05oxhfZOUqO3+pcLeJ/s0bb8+v7LI32quqOOTBJ+X+FNql8azsbDA6dFb0rw5xGXbHHTH5LqilHlnNJt9A3TtLfXdDdublr7Lwg0AYPco/pGitY0eUDtCPsoCITRexJuugTp+hsYPKAI7LBeO6/8A3eDkF626lDTheQeKSDcOnOfddMFdnPOXKAdrSzIE/P8AJbCxoMLYIPMmZxMbEZEQhmmW4ETOcbge+2UevLB9OnNPimJDXcW3UGe6u8esbOSc95UOsbZtMOLsyRwvnhI5kgf3fLEqre1DSAD88UuDgBExwzHT+QiFuS9oc+XYBLSPcYHodjzQvWmx2gTkcu68rLtukd2DhNmRvbwzG8KG3vXh4Ld5ER1nCrvMk+q4CrqKRVts+n9KfbVmU6VarR/FuptFVnHTFQOgcTeERBkmRAKf4i8E06rQ3gaOtQNcXBo5DJJJ26b9l8/+HtVd56bmteHPbWLnCanE2QQ2puA4Oz/9QeS+lr7xlSpASDkUzuB5XgGfYEYXV/M7OCeHVW2eH+LfCJtqkOlzHCWkjhMZHmadjKxF/ZFp2gcl69401t1zWlsFrRwtgZiTv9157r+nPbl0meoTyjfgTFlp02N8H23G/h3IyP2RW+a+h8MgRPlnlJdz+f0UX+nlA/idl6rqHhVlaiWEbjB6HkUmTDaTR1Qz02n0YjTKocOHOOJp/wDUwrtW0D8H2P7oc/QaltVdPFwyCDnqJ9Rgq/Tq/wDdjk6ef9TCNvZwXFJUd0ZJ8lG+0kgbcQ68ws3e6YQYODyd9lvxWjBVK80mR1aZxIkeinRZP2ZHTvEVW3PC+XNG+8j9lsNO1hlVoLTPbmEEv9CLscMOAweRG0LPj4lB/EyQOnfoQkcbGPSRWUgrLNaTrwqCDh3SfqEWFdRfA4RFVPaQUPbWU9OqtZi0kmB6SNgMoAZ6lRVTnzZPTorNOk7MSBsT+SpX7wzy/wBRzHTuVkrGborajqnA3y4KCOfUrSJMcyOnQK9a6d8Z5dMtGJPMmcMb7brTUtADaPlH7+q6VxwczWztmc0vSmg7TBx9pPda+xsQDjZDbK0gwtDYU9kr5BJJBW3tsDorbqOPdK3aCFZayRCqjmIqlPykLx7xbauFw6AvZyyF5z/qRZlo4wNyJ9l045EMkfIE0OlxQCTMcyI+/Zen6pf0W0mMAa8loGROeEAH1Xjmna0/AJ/n3W90NxcW8UkRz2IjmSu6MFNJ+jz8s5Y2/kuWNuJkCIyenvAQ/X9INSS0SDknG36q1fX4nhbn2x6x+qnpUw4PL+YwOQgZgeq5fqMacrj2imDI4r7vJ5NqWhuDiWCQqVPSqhMcJXqFawaT0AzsM9JVV+kQ3jPOTHvjHyXmzz06o9fHBNW2BPD/AIdMQBJO5/JekaoJ8xGYaHRtLWhskHbZUNG0prQHfnzWjvqY4dpdE+vX37K/00ZTltLo5Pq5xUdY8mOfbB5nzb4G0/kUB1ilxAtkAD2E9J/JEr68cJ4JBGQ0bHqAOv6ITXrfEmRDjy3+R6dF67g7tnlY074DH+mmlzXJjAXtNG2wFkf9OdA+FSDjucrf/BUc0uaR241fLM5q2itqiCM9V534g0x1KpxMHIEj/wA2mJ9xB/8AUr2CrQQDXdHFVpEbj5HkVyySl2dWN6P4MBaXAqNJ7wR0kAifnHsrVF8YOWnnEqKrpLqNXj/oqS146VBLvr5iO+EnYHUbfzsuSUXE9CLUkTXlmHsxHY8x29FndR0ySQRnmOvoeq0VtcqW4tQ5stiRnb6T9Et7DfieZ3OnlpxuDPT/AAUW0fV58rzDh9f3RW/02cj5HrzBPXdZq+sI5JGrHT9Gn+OpaVys7pmpSOB08QwD1/dXvjQVJqh7sPC57pIS27XEKNZcrNJwPbkAhdXS+N8f0g+Z39x6d0fNv1T6dHkBCykZxB9C0DYAxCOWVrxNVX8LlGNOpcIyq47bJTfAMraMWmQFPaWy0rLYEJlTS+YwurQi5WQWjMK0AoqdEtOynbTJQqiMkQls+n3QrxDpArUnNI3HyWgFJcdRndMibafDPny50p1CuWkRB3O0LYafqjSxrA4vdjOY7x7krR+MfB4rNLmiHDIXm1Ivtnw4cJB/mei9DBkSPPz49j0Clp4nOTiSOvcchthOgkmDgffn9j8+yE6FqgDTB2h2TsMfOI+aP2dVrxOADIA+4+UropHHT8+AJqN1wQOb9jB5x09QPZEmUeOkNoAwOsOaPz+qgq6eKlUvJPCPM0cug9N/oiFLhbTaG5cWuIE5JIBge3LqAoRxW22WeSkkv2R2ruEtxImfWJ3HeD80VqXQLN+YLf079f8ACHXlYBsjAJB7iRO3rB9kLvdWaWFvl3x67iPeceio4xFg5eOSr4muKZDnBuZyBiHCDP1TfBegOuaoc4EtacEj6eibo2jVbysTB4SYcTsYjZeyeG/DzKFMADojOaxotGNui9ptkGMAA2V1ScKY8LzpSt2dsUkqIKpVOszCuPaoamyI3+Ga1XTg4OGwdzHJwyHDuCJWcuNLJcJIb/djp09VtrqIQK+p+YnoEslZ04+DBXOo/BqeYGBz7d0Q0/V2u2IIPdLWdAqVWOe1pIG56LMW9s+kdjHNcUk0dySkje1LVrxtvGw+3dZvXNH4TI5iR+6u6NrAJ4Dg75RyvaCq09ht07hFfciTuLPKbuhBnYzv3V+lX4mzzG6KaxpEOII9EGtqJY6COynJcFIsm+KOv3XUiGj+76JKdj0bx1ry2UNWGBGqtuqFW2zJ9lPo12R2Nw2PPhWKFaSYOBlUK1MzHzVm0huyrCYkoB6xrwNvdFaFYOGFnKN3M8mjc9YRK3vDAJEHk0b+67IzOaUQubYcwo/9v6JjL6P+UDoNyrlCvxZH5/mqXZNpop/AjdI0kSDxz+qRth6LE3EFVKAO6y3iLwWyu0yM9Vu32UjBUbrIhPFtdE5Y7PCNT8KV7cEMBI5kb9lFYau5kcYLeHDZHPmfp9V7lX00O3ahN34OpP3aPkuqOVeTlngZ5hS8RBzn4iQZ++3snjWjM8pBHaIxPb9Vunf6eUf7R8lZtfAlJv8ASPkq7rvYT+H+p55Xua1w7hYDEh3EO3+StB4f/wBPX1HB1YzzjkvQrDw/TZs0I3b0gNh9Ess0Y/iFYZv4KOkaAyi0BohGGshcHolB6gfVccpuTtnRDFqOUVR4G5/nouujqT7/AKKMmNhCWyygRVXE7A++FWfTPUK050qu8TsR3wULZRRoGXdu7kUNZacU8TwzGx+yMVaD8zGOw+fNUX2ZJ3PyRsqjPV719MOaT5XHYbdEP4WPGGz2haSvpM75+Sq/7NGRj0SPllVJGO8Q0qYYw02llQE56qXw74gLxwuPmH2RrUtA4xEfMlBB4XLHhwwoZI82iilFqg9e2razD1+37LH6lYFj9p2ytrS8oB9iOSjvLMPH2Pb9kj+9fIsftfwYZ1oTkCfZJHfwHcBJc1M6LNm6nJA6qnUo7og5qiqNTtEkwTWoZ9FG2irdcwoj/wAfU/Qfz6KafI/g7TGA0dRPoM/l9V19yeIwYjHFyb1ONz2/VMY7pv8AmVNSAbA9/ff55n/C6YSJNElpYF54nAtA2kzUP/k9xw305TyRUU6Yb5yY2y95J7CDJ9kMNYz9l34rsH+rYdAe3bmeZV0ybiG6N2GwIftIbxcTo6lhJIHrCIUbqRJbwju4T64kfVZui/ghrcveZJPOIBc70wAPQKXU7qGNa44Lxxd2Nl7h78Me6bYRxNG26biTE7A7n0AyVMa+2Inn+xWRpXr+MBua1bLnHIpU+Qjn2bzJJKKsfwQCS47F7suPv+Qx2TWBwDLq4znHYE/ZPDxzgeqzlpqQFIVHuieIwMA5LpPUwE63uolzwXPdBAOzAcCOm/qSjYuhpJbEyI6ro9kIq1yWEEz3gDb8pTbG/c8NBjiIBceU8hC1g1DYdt3TRcebh57x+h5qhWuC4cOPX/CqOuy4EOw9nMdtnDrj7law6hz43micx/Mrjq7f7gCIGfmhgupiTBByJ3ER7jKf5XEtdBHcSD7FYGpdrOLdxj+4H7gptO7nbzDqMEBVw+BA26Tj9khG88JWNqX3cLeQON98brjqYMYjuFUZULREyui55DEcljUTEDiHTt37LlW3aegKhfcDok6rIwVgUyx+EadxmM+vVQVLAEYHuoDeFvMhOp322f5zWsNMhq6bOxHoh9xp2chF6lz6TlVa12P8oGTYDrWAAzzhDzgkDBH35/NGbqoD/Nv1QKu+TPTn1iVGarotHkY60a4zO/ZJR8Z5Ox6rijS9FP2aZ1NQ1GK45qifTQ7CgXWoSq1ennHp8kVfTVSrTU3EdMo0sSTyI+gdj5woXVyTJ3KtV6flHqfy/dUkm1cDJXyW6c4z39Fbpv2+iFtqZU7bmSrxyCOJct3ZLpy7/wDI2H3PuuXrS4tB6knv291BSqScK25+3QGB+qtGViPglpUQ0HmXZcep/QKak50Z5Qofj5EKyHSFRC2DXUSafD34QOUTJ+30V6u/yEE58pn3GFKaQgBJ7cIgsdVqE+jR9f2T7NnCMHfPumhmI/ndSsp7QmAP+JJJB7JVBMHZw+3RIMTy1Y1ia3iA6wrFNqhp42T21f0WsBNx/Ncc7rCiLhmCE1tXqSP53WASFwI/zK6xx3gdpMH/AAofiFp8pz6qCrXcdzI7foVjUWH3PEczjEjZV6l25pnJ7c0wsBPl36d00TPC75IBpErr4PkD95Ub6nCJB25KKrQ7RC64yCDE9UDcCN9gH3VWpdkjCY6nmfmoXN3IxG6NGHPr5hDr7qMTgj+clZq0zuFBWqYznl+SWRkUKdwY2SV5to2N0lyav2W2RrCEx7FZ4Fw006Qtg99NQvpIi6kon0kriGwPcUVSNtBRqrSVOpSU5QHUgS/CY0Z9j9ldq26iNGNukexU6oeyO3rwZ57D8yrJvBEeqpGhC58NPGbRnFMti5V+heYQdtNThmMFVjNiOKDAupT6dUlCWSApLeq4OyqqYmoX4ipWV5Q6o90rrXHqqbCUFuNIvHVDRU6klSNr9Edgalz4o3++U81cZKpfEKc2eSNmouNrxkFRvrPPJv0TOEndPbSHeVgHW1OrVNTY0xO3TErjWT27ck0tx77ogO1WgZYZj5rjmhwB2K7OZCYR0WMNqZz81C/EqZyhexExTqn9FXe4AEKW4HJRi3weqxiO3vRlpH+FHUc0COpn2UdWgCds9VHToE/ZJJ0FIg4OkxmEle/DAY6Li5NWWs2KSSSsSGlROXEkAorVQqjwupIMYrVAq70klKQ6IHDKieMJJKfkdHAkEkk0QMl5J64kqIUmlTM2SSVUKyRimaF1JMhWPZurYCSSqhBqcxdSRMS0+aaVxJYCF0XBsupIBK9Q/dMnzJJImKVXdJp3SSQMOA8hQ+ifP7FJJJPoMSwkkkohP//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78" name="AutoShape 10" descr="data:image/jpeg;base64,/9j/4AAQSkZJRgABAQAAAQABAAD/2wCEAAkGBhQSEBUUEhQVFBUVFxUUFxQXFBUXFxgUFxgXFBcXFRQYHCYeFxkjGRUXHy8gJCcpLCwsFR4xNTAqNSYrLCkBCQoKDgwOGg8PGiwfHBwsKSwpLCkpKSkpKSwpLCwsKSksLCksLCkpLCwsLCwpLCwpKSwsLCwsLCksLCwsLCkpLP/AABEIAMIBAwMBIgACEQEDEQH/xAAcAAABBQEBAQAAAAAAAAAAAAAFAAIDBAYBBwj/xAA6EAABAwMCBAQEBQMDBAMAAAABAAIRAwQhBTESQVFhBiJxgRORobEUwdHh8EJS8QcVMhYjYoIzcrL/xAAZAQADAQEBAAAAAAAAAAAAAAABAgMABAX/xAAlEQACAgICAgEEAwAAAAAAAAAAAQIRAxIhMUFRYQQiMoETYnH/2gAMAwEAAhEDEQA/AC7OHkrDKqHtdAXDXjZcakd9BRr+6c6ugv8AuEJfjyU6kJqGPxEJHUAOaCPvSoTWJTqQjQbdqMrgukG+OU8XaNgoNNvVK25WfF2n/joRs1GgF33XfxyzJ1BIX5Rs1GmN73UlO77rLi/7qalfFExqW3QT/wAUs6y9UwvEQBs3aX4pBRdFSC4WAF23SkbdIL8dObdrGDguF0V0HZdKdlysYKtqKQPQ2nXUwuEAl4OXVWZWUoqLAJJXJUZcuhywR0rnEkSmErGO8S5KS7CwTqSUJLGMXLeigrNHILpeN5XHXLYXn7HVRQqNymgq2K7eijNTom2BRXcfVQSeStklOawJ1IFFThceae236q21o6JwYmUhNSt8FQ1G90R4MKu9gW3DqUCYTfiyrjqPRNFuipoDgMpwrLHhQFnZKU6mhdWX2PCkFYBDBUTvipthdQmLpPbdBBzVXBXhNsLQZN0ufikH+OU8V0bNQWbdqxTu0BFwpW10LNRoG3qlZeLPtuVPTu0TGko3StsuFnaN0rbLpYwbFZPFRCadwrLK6xi/8RdDlVbUTw9Yxaa5OLlXa9PDljD+JJMlJYxjHWrYUNSzCtOqSoapXmnYiEW4XfhAclOHhV6lTKNGsmDWppphVjcJn4tC6BRaICY6tCpvulWq34TGoJOrqEvQd+tMH9QUFTxA3qjTAHfirraqzT/EDVH/ANShHVmtGodUUZes5/1I3mnt8QNW1YLQdLgmuIQb/fmqWlq7TzWph4CJS4FXZfN6hWBcAhZSaM0iRjITi1MFVOa5UWQRwOGmkGFStKdCdTE0IgVLTqphamkFNsCi8y4U9O4QttRTMrI2CgzSrq1TuUA/FKRl6UbNRpGXCmbcrPU7xXKNwjsag2yupmvQujVVtlZFMBclJQfFSRMZQu6n3UTq8lN+LA5FQOuRzH87rzEdjJTXhV33UKrcX8bLP6l4iDMDzOOzfzJ6Kqi2I2kaC5vA3mgt94kY3+oE9Bk/JZ+q6tXPmJaP7Wz91fsvD7W5djt1T6RXYuz8EdXW61QwxsDkTuo/hvP/AMjz6BHqOnnYAAemfnyVtmitHcplQrfsy9HSS7/iD6lXqGgk7lHqtDh3IA7KKpqLQNwI+adIm2CDoQTXaM0bqS419vFjIVG713ikDCdRE2LJ0+mk2wbvCD/j3KyNQdAA3TapAUrLlexYqptwNlPcucKQJ3VL4xgSl1GsnNE7gpUrp42K7RqOa0uIwp6Nw2DI9FtDbM4zW3t3CIWviJp3VN9qDEc+SpVdPn/jupvGiima2heh2xCuU6krz/iqs5lX7HxI5ph6m4PwUUkzcNak6mhtjqrX7FE6T5SptBojdRUJYUUDZXTbhOpC0CRSKmp0yrvwQkWp0wUQtaVboVFC4KJ1SEbBVhmlcBW6ddZ2jcK/SropgaDHxUkN/FJJthaM/UcM5Q+7v2tHmMQuahfBoWVunOrOjkuSEPZ0ykOvtYfWdw09uvP2VnT/AA9zPuSien6OGNGPdFKVqHf8sD7p3LwhK8sH0bHlTAgH/kf5lXaVs1uT53KxxtGBho5ofd64GtPD5W8jOT6BBJsDYR+IYl3yhCbrxAGHy8+iAan4jLjAcY3cZ+iD/iXVHYMbe3QBWjAjKYa1fxJJhpyCgrrx73RJxkqzbWIJDKYNR5y53JWdQ00W9MknzHfufVWSJSfsGiiTGQOZUVV7AY4p9Mqnxl5V230cmDO8j35e0wnUSUppdnP9xaBgElcpasQZDR7ojaeHxUwD5gJiDyOQOuIKc/QAGteIgvDSOeYMz6FZpICnZVr+JajhBDYCrN1l0iWggclYuLJrahG+YESBsmWmmte6JIMevVTteCtSCQ8Th1PhdT6bFdo6kxzwYIaOZCbR8K1nhvw6bng8RBAOQ3c55Kg/TnCZBB9weqqocXRN5KdWaCndAtLmnI2XKd1wuhwwRP8AP5zWXNFzctJneFPT112A/Mc+aVxaHjNM1opNqNBBBH1Co3Gkc4kdeiG21y7iAbnicIj6rWW7+LbeMjqFGUS0ZGW+A+meJh2RnS/FRB4amO6K1dMa/IgGOaCXekB3KD/NkjXssmbGzvw8SDKv03yvNaNSrbuwT6citLpHilrzwuPC7oVJxaHRqE0tTaVWQpA5AxE9qj+CrKcFrNRXZRhTtaurnGnUgUd4UkuNJHZAo87vCXFXdJ08f8iE1tvlEm1A1qk5FUixUIaJn2VKtfyMn2Cr1OKptt1P5BVqg4O5MiT05oxhfZOUqO3+pcLeJ/s0bb8+v7LI32quqOOTBJ+X+FNql8azsbDA6dFb0rw5xGXbHHTH5LqilHlnNJt9A3TtLfXdDdublr7Lwg0AYPco/pGitY0eUDtCPsoCITRexJuugTp+hsYPKAI7LBeO6/8A3eDkF626lDTheQeKSDcOnOfddMFdnPOXKAdrSzIE/P8AJbCxoMLYIPMmZxMbEZEQhmmW4ETOcbge+2UevLB9OnNPimJDXcW3UGe6u8esbOSc95UOsbZtMOLsyRwvnhI5kgf3fLEqre1DSAD88UuDgBExwzHT+QiFuS9oc+XYBLSPcYHodjzQvWmx2gTkcu68rLtukd2DhNmRvbwzG8KG3vXh4Ld5ER1nCrvMk+q4CrqKRVts+n9KfbVmU6VarR/FuptFVnHTFQOgcTeERBkmRAKf4i8E06rQ3gaOtQNcXBo5DJJJ26b9l8/+HtVd56bmteHPbWLnCanE2QQ2puA4Oz/9QeS+lr7xlSpASDkUzuB5XgGfYEYXV/M7OCeHVW2eH+LfCJtqkOlzHCWkjhMZHmadjKxF/ZFp2gcl69401t1zWlsFrRwtgZiTv9157r+nPbl0meoTyjfgTFlp02N8H23G/h3IyP2RW+a+h8MgRPlnlJdz+f0UX+nlA/idl6rqHhVlaiWEbjB6HkUmTDaTR1Qz02n0YjTKocOHOOJp/wDUwrtW0D8H2P7oc/QaltVdPFwyCDnqJ9Rgq/Tq/wDdjk6ef9TCNvZwXFJUd0ZJ8lG+0kgbcQ68ws3e6YQYODyd9lvxWjBVK80mR1aZxIkeinRZP2ZHTvEVW3PC+XNG+8j9lsNO1hlVoLTPbmEEv9CLscMOAweRG0LPj4lB/EyQOnfoQkcbGPSRWUgrLNaTrwqCDh3SfqEWFdRfA4RFVPaQUPbWU9OqtZi0kmB6SNgMoAZ6lRVTnzZPTorNOk7MSBsT+SpX7wzy/wBRzHTuVkrGborajqnA3y4KCOfUrSJMcyOnQK9a6d8Z5dMtGJPMmcMb7brTUtADaPlH7+q6VxwczWztmc0vSmg7TBx9pPda+xsQDjZDbK0gwtDYU9kr5BJJBW3tsDorbqOPdK3aCFZayRCqjmIqlPykLx7xbauFw6AvZyyF5z/qRZlo4wNyJ9l045EMkfIE0OlxQCTMcyI+/Zen6pf0W0mMAa8loGROeEAH1Xjmna0/AJ/n3W90NxcW8UkRz2IjmSu6MFNJ+jz8s5Y2/kuWNuJkCIyenvAQ/X9INSS0SDknG36q1fX4nhbn2x6x+qnpUw4PL+YwOQgZgeq5fqMacrj2imDI4r7vJ5NqWhuDiWCQqVPSqhMcJXqFawaT0AzsM9JVV+kQ3jPOTHvjHyXmzz06o9fHBNW2BPD/AIdMQBJO5/JekaoJ8xGYaHRtLWhskHbZUNG0prQHfnzWjvqY4dpdE+vX37K/00ZTltLo5Pq5xUdY8mOfbB5nzb4G0/kUB1ilxAtkAD2E9J/JEr68cJ4JBGQ0bHqAOv6ITXrfEmRDjy3+R6dF67g7tnlY074DH+mmlzXJjAXtNG2wFkf9OdA+FSDjucrf/BUc0uaR241fLM5q2itqiCM9V534g0x1KpxMHIEj/wA2mJ9xB/8AUr2CrQQDXdHFVpEbj5HkVyySl2dWN6P4MBaXAqNJ7wR0kAifnHsrVF8YOWnnEqKrpLqNXj/oqS146VBLvr5iO+EnYHUbfzsuSUXE9CLUkTXlmHsxHY8x29FndR0ySQRnmOvoeq0VtcqW4tQ5stiRnb6T9Et7DfieZ3OnlpxuDPT/AAUW0fV58rzDh9f3RW/02cj5HrzBPXdZq+sI5JGrHT9Gn+OpaVys7pmpSOB08QwD1/dXvjQVJqh7sPC57pIS27XEKNZcrNJwPbkAhdXS+N8f0g+Z39x6d0fNv1T6dHkBCykZxB9C0DYAxCOWVrxNVX8LlGNOpcIyq47bJTfAMraMWmQFPaWy0rLYEJlTS+YwurQi5WQWjMK0AoqdEtOynbTJQqiMkQls+n3QrxDpArUnNI3HyWgFJcdRndMibafDPny50p1CuWkRB3O0LYafqjSxrA4vdjOY7x7krR+MfB4rNLmiHDIXm1Ivtnw4cJB/mei9DBkSPPz49j0Clp4nOTiSOvcchthOgkmDgffn9j8+yE6FqgDTB2h2TsMfOI+aP2dVrxOADIA+4+UropHHT8+AJqN1wQOb9jB5x09QPZEmUeOkNoAwOsOaPz+qgq6eKlUvJPCPM0cug9N/oiFLhbTaG5cWuIE5JIBge3LqAoRxW22WeSkkv2R2ruEtxImfWJ3HeD80VqXQLN+YLf079f8ACHXlYBsjAJB7iRO3rB9kLvdWaWFvl3x67iPeceio4xFg5eOSr4muKZDnBuZyBiHCDP1TfBegOuaoc4EtacEj6eibo2jVbysTB4SYcTsYjZeyeG/DzKFMADojOaxotGNui9ptkGMAA2V1ScKY8LzpSt2dsUkqIKpVOszCuPaoamyI3+Ga1XTg4OGwdzHJwyHDuCJWcuNLJcJIb/djp09VtrqIQK+p+YnoEslZ04+DBXOo/BqeYGBz7d0Q0/V2u2IIPdLWdAqVWOe1pIG56LMW9s+kdjHNcUk0dySkje1LVrxtvGw+3dZvXNH4TI5iR+6u6NrAJ4Dg75RyvaCq09ht07hFfciTuLPKbuhBnYzv3V+lX4mzzG6KaxpEOII9EGtqJY6COynJcFIsm+KOv3XUiGj+76JKdj0bx1ry2UNWGBGqtuqFW2zJ9lPo12R2Nw2PPhWKFaSYOBlUK1MzHzVm0huyrCYkoB6xrwNvdFaFYOGFnKN3M8mjc9YRK3vDAJEHk0b+67IzOaUQubYcwo/9v6JjL6P+UDoNyrlCvxZH5/mqXZNpop/AjdI0kSDxz+qRth6LE3EFVKAO6y3iLwWyu0yM9Vu32UjBUbrIhPFtdE5Y7PCNT8KV7cEMBI5kb9lFYau5kcYLeHDZHPmfp9V7lX00O3ahN34OpP3aPkuqOVeTlngZ5hS8RBzn4iQZ++3snjWjM8pBHaIxPb9Vunf6eUf7R8lZtfAlJv8ASPkq7rvYT+H+p55Xua1w7hYDEh3EO3+StB4f/wBPX1HB1YzzjkvQrDw/TZs0I3b0gNh9Ess0Y/iFYZv4KOkaAyi0BohGGshcHolB6gfVccpuTtnRDFqOUVR4G5/nouujqT7/AKKMmNhCWyygRVXE7A++FWfTPUK050qu8TsR3wULZRRoGXdu7kUNZacU8TwzGx+yMVaD8zGOw+fNUX2ZJ3PyRsqjPV719MOaT5XHYbdEP4WPGGz2haSvpM75+Sq/7NGRj0SPllVJGO8Q0qYYw02llQE56qXw74gLxwuPmH2RrUtA4xEfMlBB4XLHhwwoZI82iilFqg9e2razD1+37LH6lYFj9p2ytrS8oB9iOSjvLMPH2Pb9kj+9fIsftfwYZ1oTkCfZJHfwHcBJc1M6LNm6nJA6qnUo7og5qiqNTtEkwTWoZ9FG2irdcwoj/wAfU/Qfz6KafI/g7TGA0dRPoM/l9V19yeIwYjHFyb1ONz2/VMY7pv8AmVNSAbA9/ff55n/C6YSJNElpYF54nAtA2kzUP/k9xw305TyRUU6Yb5yY2y95J7CDJ9kMNYz9l34rsH+rYdAe3bmeZV0ybiG6N2GwIftIbxcTo6lhJIHrCIUbqRJbwju4T64kfVZui/ghrcveZJPOIBc70wAPQKXU7qGNa44Lxxd2Nl7h78Me6bYRxNG26biTE7A7n0AyVMa+2Inn+xWRpXr+MBua1bLnHIpU+Qjn2bzJJKKsfwQCS47F7suPv+Qx2TWBwDLq4znHYE/ZPDxzgeqzlpqQFIVHuieIwMA5LpPUwE63uolzwXPdBAOzAcCOm/qSjYuhpJbEyI6ro9kIq1yWEEz3gDb8pTbG/c8NBjiIBceU8hC1g1DYdt3TRcebh57x+h5qhWuC4cOPX/CqOuy4EOw9nMdtnDrj7law6hz43micx/Mrjq7f7gCIGfmhgupiTBByJ3ER7jKf5XEtdBHcSD7FYGpdrOLdxj+4H7gptO7nbzDqMEBVw+BA26Tj9khG88JWNqX3cLeQON98brjqYMYjuFUZULREyui55DEcljUTEDiHTt37LlW3aegKhfcDok6rIwVgUyx+EadxmM+vVQVLAEYHuoDeFvMhOp322f5zWsNMhq6bOxHoh9xp2chF6lz6TlVa12P8oGTYDrWAAzzhDzgkDBH35/NGbqoD/Nv1QKu+TPTn1iVGarotHkY60a4zO/ZJR8Z5Ox6rijS9FP2aZ1NQ1GK45qifTQ7CgXWoSq1ennHp8kVfTVSrTU3EdMo0sSTyI+gdj5woXVyTJ3KtV6flHqfy/dUkm1cDJXyW6c4z39Fbpv2+iFtqZU7bmSrxyCOJct3ZLpy7/wDI2H3PuuXrS4tB6knv291BSqScK25+3QGB+qtGViPglpUQ0HmXZcep/QKak50Z5Qofj5EKyHSFRC2DXUSafD34QOUTJ+30V6u/yEE58pn3GFKaQgBJ7cIgsdVqE+jR9f2T7NnCMHfPumhmI/ndSsp7QmAP+JJJB7JVBMHZw+3RIMTy1Y1ia3iA6wrFNqhp42T21f0WsBNx/Ncc7rCiLhmCE1tXqSP53WASFwI/zK6xx3gdpMH/AAofiFp8pz6qCrXcdzI7foVjUWH3PEczjEjZV6l25pnJ7c0wsBPl36d00TPC75IBpErr4PkD95Ub6nCJB25KKrQ7RC64yCDE9UDcCN9gH3VWpdkjCY6nmfmoXN3IxG6NGHPr5hDr7qMTgj+clZq0zuFBWqYznl+SWRkUKdwY2SV5to2N0lyav2W2RrCEx7FZ4Fw006Qtg99NQvpIi6kon0kriGwPcUVSNtBRqrSVOpSU5QHUgS/CY0Z9j9ldq26iNGNukexU6oeyO3rwZ57D8yrJvBEeqpGhC58NPGbRnFMti5V+heYQdtNThmMFVjNiOKDAupT6dUlCWSApLeq4OyqqYmoX4ipWV5Q6o90rrXHqqbCUFuNIvHVDRU6klSNr9Edgalz4o3++U81cZKpfEKc2eSNmouNrxkFRvrPPJv0TOEndPbSHeVgHW1OrVNTY0xO3TErjWT27ck0tx77ogO1WgZYZj5rjmhwB2K7OZCYR0WMNqZz81C/EqZyhexExTqn9FXe4AEKW4HJRi3weqxiO3vRlpH+FHUc0COpn2UdWgCds9VHToE/ZJJ0FIg4OkxmEle/DAY6Li5NWWs2KSSSsSGlROXEkAorVQqjwupIMYrVAq70klKQ6IHDKieMJJKfkdHAkEkk0QMl5J64kqIUmlTM2SSVUKyRimaF1JMhWPZurYCSSqhBqcxdSRMS0+aaVxJYCF0XBsupIBK9Q/dMnzJJImKVXdJp3SSQMOA8hQ+ifP7FJJJPoMSwkkkohP//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80" name="Picture 12" descr="http://t3.gstatic.com/images?q=tbn:ANd9GcTImHyjErxKxRMzweki1JkeVnt5UQABMZlu0nzkbM4ZjJBiCITdRg"/>
          <p:cNvPicPr>
            <a:picLocks noChangeAspect="1" noChangeArrowheads="1"/>
          </p:cNvPicPr>
          <p:nvPr/>
        </p:nvPicPr>
        <p:blipFill>
          <a:blip r:embed="rId2" cstate="print"/>
          <a:srcRect/>
          <a:stretch>
            <a:fillRect/>
          </a:stretch>
        </p:blipFill>
        <p:spPr bwMode="auto">
          <a:xfrm>
            <a:off x="0" y="1844824"/>
            <a:ext cx="2952328" cy="2952328"/>
          </a:xfrm>
          <a:prstGeom prst="rect">
            <a:avLst/>
          </a:prstGeom>
          <a:noFill/>
        </p:spPr>
      </p:pic>
      <p:sp>
        <p:nvSpPr>
          <p:cNvPr id="7182" name="AutoShape 14" descr="data:image/jpeg;base64,/9j/4AAQSkZJRgABAQAAAQABAAD/2wCEAAkGBhQSEBQUExQVFBQVFBYYFRgXFRUVFRccFRQXFxQUFRcXHSYeFxkkGRUXHy8gIycpLCwsFR4xNTAqNSYrLCkBCQoKDgwOGg8PGiwkHCEsKSwsKiwsLCwsLCksKSwsLCwsLCwpKSwpLCwsKSwsLCksLCwsKSwsKSwsKSwsLCwpLP/AABEIAOQA3QMBIgACEQEDEQH/xAAcAAABBAMBAAAAAAAAAAAAAAAFAgMEBgABBwj/xABLEAACAQIDBAYGBggEBAUFAAABAgMAEQQSIQUxQVEGEyJhcYEHMkJSkaEjYnKxwdEUM4KSorLC4SRDc/A0g9LxFSVTY7MIZHSTw//EABkBAAMBAQEAAAAAAAAAAAAAAAABAgMEBf/EACkRAAICAgIBAgUFAQAAAAAAAAABAhEDMRIhQQRhIlFxwfATIzKR8YH/2gAMAwEAAhEDEQA/AOp4DTCRcuqT5qK8q7axZlxM8h1LzSN8XJr09i8V1ezg/u4cN+7Fm/CvKsak2G8m2nEk/wB6AL36MNihnfEsPU7Ef2iLu3iAQP2jV6xD61F2Fsn9Gw0cO9gLyEcXbVvIHTyqW0RFedlnykerhhxikRiK2opbLWLWBuJvS4xrWwtPwpTQE3Cx91TZTpao0JsRan5W0NaeDJs5x6XdpZcNHCDrI+Y+EY/6mHwrk9WX0h7W6/HSWN1i+jXl2Sc38RNVsCu/FHjFHm5ZcpswCt1sCt5a0MhBFapZFaIoAQauvo62hrJCeIzr5aN+B8qpZFS9j48wTpIPZbXvB0YfC9ROPKLRpilwkmdw2Y+lqIFr0EwGI3W4/jrRRX11rzT12LvTiVpRTqrpUsQkjjSbU51d6SFpCNrVH9K2xgY48Qo1U5HI4hrlb+DAj9qr11ZO6oe2dlfpGHlgb21IU8mGqH94CtscuLRlkjyi0cHBr0d6HcVm2TDxyl1/dkYAV5xZSCQdCDYjvG8V3b0G4m+znX3cQ/zRG+8mvSPLD/TPE5NiSH/7S370YT+quQej/o1nviXF1VrRA7iw3v4LuHf4V0v0nYjJsI/WihX4tH+VB9kKuF2bh8+p6pSAPeft2HPVjWOZtR6Oj00FKfZLTaKpIiWuzm3yJJ+CmpM8goNsnCkyGWQWciyr7gO8n6x08BRlIxrXAz0mqY1lrQSl31papUUFmBKfjWmytqbMtqaQbCMK676jbcx/UwSSb8kbNb7KkipGCW4vVV9J20OqwEgvrIVjXzN2/hU/Gtoq2kYzdJnE5HLEk7yST4nU1gWtKKcAr0TyzAtbrdZQBoitWpVqygBplpFqeNNkUAdU6I47rMNE3EDKf2Tb7rVc4hcCuZejfF9mSM8GDDwYWPzA+NdHw0nZrz8kakz1sUuUEyaiVJyUPgeiKbqyoqQ0RrSWWnXprrKmgNx4jKRfdQmbpIsjumUo6MQQe46HzFiO40YdVIHj+F6C7b2IGZJU/WrpyDr7p7xwPl4Uhxq+yl9OeioKtioh3zKN2p/Wjz3jvvzq1egOcdTi1PCSM/vIR/TRyTDpNgZlQatDIr5hYocjaEcKo3obxeQYoc+pPyk/Ku/C249nn+pilPotfpdltsaFfeOHHyLf00xsHo/LDh4lmcySIosGtaMW/Vr4DS55W0FP+lHGLFgtnOwuq4jCsw5hI3Zh8qn7T2iiIJEIcOLoQb5gwupHO9xU59UV6X+XWwNtTGrEVA1dyAF43Og0/wB7qnwKwUA6k6k/74VAwOzCSZpNZTcfYvvUd54ny3byGFxyghN7G9uem+uH2R3sdEVORi/Cm5ZDrS8DiFJIJtaw8zrYeVvjTSJbFulajw9zTrOCbDhU3BR3oS7FypGQ4fTlXJPS/tG8kUIOgzOfH1R/V8a67tjaSQwszEAKCSd2grzl0j2ucViXl4E2X7I3fn511Yo938jlzS+H6g1BSxWAUqus4jVqy1brKAMtWiK3WqAEkU2wp21JYUAGeheMyYkD31I+Gv4GuuYMXFcLw05jdXXepBFdj6J7ZWSMG9wRp3dx7wdK5c8fJ3+ln04lhihqXEKyIrvrazi965WdN2h5oLio4w99Kk4zaaLCzbsqk7tNNTc8KGpOWN1Ol9KUlRMbYrEbNYqRcgcCN4I1BHeDUbZ20SqlZVvMvqjcr8mH1efLdvqRjdqMjKjeo+48m4qfvHnUTa6R2RBcy3zAqdY/rk9/u8fnSLXexvaOzmnjkiEjpJKuVnS437g9t6ncRyNUf0eSmCTFI9lZTGrDkUaUMPjXQNn7bTDI0mMIRVN8wBIc8FA35jbQfOuU7K2lnnxMpFutfPblmeRrfxV2+n0cXq/5L5l+9NLf4DADmw+UH96hejXYAGFGItmd2cC5OWNVOWyjcGJuSfDzk+mv/g9n+f8A8MdV/wBHvT2PCRtBiM3VFi8bKM2Vj6ykDXKbA3G43rXIm0YYZKMrZdtpyCFTJfKePfbnQzYGHZs2If1n/VqfZTh5tv8AC1IgT9Ofr2v1F7xBtOssfWynXJ9/hvnySlAc24bjyrz5Kukesu0I23txYYiTod39gKEdDUmd5J5uyraRod/DtHloBTmEwPXsJ5fV/wApTy98jmeHIeNWBMICBlNrbrGxFO+KolxtkmCAk3ousgjS5NqGYR3X1tRz3H8j8qoHpJ6ctrh4jYkdsjgDwHearHHk+jPK+Ktgr0j9NziXMMR+jU9sj2iOA+qPmapSCkxpU7BbPklbLGjOeSgm3jy8670lFHmyk5sjAVsCrjsf0azSkdZJHCOO+Rv4dPnVti9HeyMPb9JxjytxVCB4iyi/3Uua8D/TktnIstaNq7ps/CbGXSHZ0s/ecPJL830qwYWPBW02aE7jDhAfCxkuPhVJpkSi1s812rVq9B7Z/wDDVB63ZTkW1ZcNGQL8M8TGx86qmI2RsKX1RPhm7yQP491JySHGDZyetEVdMZ0EQ6xStbgWUOp5arqPnQPHdFMRECcnWKPaj7Y8x6w8xSWSL8lyxTiroCMtE+j3SBsLJxKE9ocvrDvofakstU1apmcZOLtHb9lbXEiAqbgjS261S5SSdK450Z6SNhnANzGTqPd+sPxFdYwu2Q0YK2a4Frbjy15Vw5cfFnqYcimvcJDEAIyNazKRY/WFvxqn7D29Lh2EMujL2Q3svbQEHnbhVgSB5Gu/DgN3nxPnSdo7MjZcr2+4jkQeBHOs1qjSknZJkkSSJ+sN1I1JNvC3I33W41A2WxibJL7Z7EtvW7m5OBw7tKRsvDHrFilNwNUbgw5nhmHH4irdhtkddYZQU00tw4XPA8qSTKbUQR0xwcceycWzm4MYCX1u5ZerI781j5GuO7DOr/s/1Uc9I3SSWXEyYXrQ2Hw0rLGFAAJXQsxHrsNVv3HnQTYK3L/s/wBVehjjxR5OWfOVnRvTX/wezv2v/hirkrLXXPTWP8Fs/wA/nDH+VckFaGR3zortCDF4ONosuZUVJE4oVUDKRwGmh4i3fUHauF6yRYNwckkX1Kpqw893nXFsLjZImzRSPG3vIxU+Gm8UR2P0rngxiYl3aZhdWDsTmRtGW53afMCueWG9HZj9Tx2js67HBG4FvDdbcAOAHKmXhEJFzbNw8N9u6puxek2FxUYeGRSbaoxCyL3Mp+/d31WulnSeDDszSSB5TuRSGZRwUAaKO876yUfDR0Kfm+iX0g6RrHCxvYAamuLMsmKnJVSzuxsALnu+Ao2ZMRtSbKOxEpufdUcCx9puQ/ua6DsTYMeFURwoXlZcxuQGZRvkkc9mKIczpyBNar9vryYT/d9oorWxvR6qDPiWBsLlA2VF/wBST8rDvNWrDYTRUhjAU+qMpRT3qgGd/tEAa+tRfD7JBXrZXUIvaMrDLEnLqEfe3KRwWPsqo1pMm3964RREpPamlGaV9L5lQ7t97ub67uYsUp9yIeaOPqCGJejgRQcTKUUgm18q2HMKQO6xck3rUOOwUQHVQyS6gXRMqHMdBmORb30vr51Hw2zmkGaUM0moZpGJPil/VBFiLAWFqnHZ+eM5iWNvs6r8bagVuscV4OeWWcvIjHbQMmUR4ZYd4Oae7HfvaMX4c6FYzY7syg5Az3/zJnHZAJHbJtv4VYYsKuUOACOy3E6XU89+U1KxMAEkQyr2ut4XPZjDaHhWtIy5MqGMwEoawEaggkBJZlAAO6zXvv41LwUyZss6SsLLfKIZSAb6gRhGAOU+yTpVgxeCUvYquig7jfW9/uqAmzlJcgFTmy6G97AcD3k/Ck4oakwBjIMIsp6uTKCdHRZI3XX/ADYwFkt9YCUc7VNl2VNGgk7M0Z1WQMoBvuImQZP/ANip41Mk2SHB9WQE3sw5WAtfdu3+dM7JxWJwgBR8urEwy3aKxNwob1l03m5F76WrGWKLN4Z5RAu0ejsGJJDoVltfcEmA9626Ve8Zh3iqJtzonLh7t+si99Ru5Z13r93fXa8PJhsZaMIMPMe0IZLiJzxeB1sUb60diOKndQ/HYZomKyhrAauQC6A6fTBRlljP/qqPtC9ZVKGtGrcMm+n+bODyR1evR1tUEdU51U3APFe7wN/jT/Sr0fkAyYZdbZjEuoYHXPAeI+r8OVUOORkYMpKsDcEaEGtHWSJmnLFI77Pi0VfKo8Oyw1n9a+t9/wAO6qT0f9I0bAJihkbd1ii6nvYDVfK48Kv2yEBUPh5o5Im3jOtl5lTfTwrn48do7OamumIOzDZ8lgVRnW47KlFJBPcdxtzqkbQ9NOIfD9VBEmHLCzSBi767+rBACHv1PK2+rH6QOncEGGkw2GkWWeVSjshzLGraP2hpmIJAA3XJO4VxqtcWOu2c2bK30n0bqydDYMxmsCbCPd4yVW6vnoswuc4nuEP/APWtzmLN6aI//L8C1tzKL+MB0/h+VcfrtPpmj/8AKcIeUkPzw8griwFAGq0RSiK1agBp471P2F0fbEyhF0A1diLhBuueZJ0A4nzIbwmDaWRI0Us7sFVRvJY2Arr/AEX6OJDEcq9YkZANt+JnawVAfcubDkmu9jUyda2XCKfb0hex9jLAiRRKuYqXAf1EX2sTiDxXTRfaNgOzvPGKOCIPIGbrGuiNbrsS43SzDgo4J6qC19dz8WTDxvJKc9mHWFQL4mfcsUf/ALSHsqN2hPDUdhVeaRpZ/Xe4tcFco1EcI9wA608eNbY8uV6QzjhLKRJMykJryjh70HtNbex1O/QCxdiwwTtAX95jvtrqOAsTf/dqISmwsbWPq8vsnv7+PjqVbM2WwOVh9Ha6bt17dWRvAHA8tNLa7NnOiIMGVmV9yTERMTuzgExHzGZL8ygotDshgxN1sSD57j8QBUTpLjxDFFEqK5lYhFcsFHUIZixK9q90Wx5m/DWAenuYM0UasFbDqY7nrmOIjzB1A9lWspFjcAnTQGeiqDuA2JljyMSbXUW90M2S/fky37xT+Lwo62A9kZWkuCQC2aIoMoPrakUx0Y2lPMjnEQpCVYKFSTrNct3BI0BBIFud77qgbacmTFnjHFBk7rOHuP2qmcuKNcOH9SVX+Wl9wviNlKWJ1F7A25Dh8KHx7HdY7XXOc5NrgXdixIPdfTwo8pugPNQfiAaAdJukRw2QIgd3WZ7MSBlgjzvqOJ0Ucr34VVmVEPauzierhFiHuWA4RRWL+RJRLfWPKtTpc5SAwtdr66HcB3nX50vD7XlkxiGPDp1Mscdpmks5TqlmNo+QMoFxpmIBN6JY7AkKzRrdyRpwudLnko3nuB41IyuYrZKyKVHaAYFgb5l0uCp4Npv3geVPYbbWXLDjGLR3+ixGgkiO4CU7ragZ7WO5hzIrB1ahdS5v3FmPrM3IfcLAcBUXaOEDDXLmYWIsAHsDdbHfpfTXS/fVUmqZNtO0ZNszqcyEfR6uQgJCjjiMON4Xdni4b176F096D5g88IHWqM8qrqsyb/0iK28gasBvHa3hquHR/aTJlw05KqW/wsl8zQuB2YmJ3gjQcCCVudCSgw5ByW6sh+wOEM2/Iv8A7Mm9eRNu6sHFxdr/AE6YyUo0/wDDzeVrQjFXT0g9FxBIJ4lyxSsQyAaRSb2QckbVl5WYezVPtVp32ZNU6NAVuthaymIy1da9BOzesXGHk0I+Uh/GuSk13P8A+nuG2FxT+9Oq/uxg/wBdADvpbwmfYkTD/LOGbyKlD/PXCa9R7Z2N+lbK6jjJhlVe5sgKH98LXl54yCQwswJBB3gg2IPnQAmtUq1Kw8DOyqouzEKo5liAB8SKAL16OdiEgz27chMMHdfSaT4HID3vyrqwjEaqkZsELRRH69v8TiPFQSg+sx4EUH6MbOEKkoLjDosEPJpHOXN5uzMft1J25JkQoh1JGGiPHS5mk8S2c3+oD3Vmu3Zq/hVfLv8A7+fcgL/iZww0w8F0hUbjbR5O8ncDyHeblGiWTsMLHeoBsRbcyMOI57+e+msNgciKkZCheFrqTyPH4EGiOzkzNZ0IK6+8hIOhVxx13Gx7q6fY5t9kjAYZlJjlXObXWQDsuAdzL7Eg5bja4tYgEFSqb0zxLCZ7EjqcKkkduDtikBYd9lt4EjjVaxmZJX/SutiznGnFFQwLxI8M0JjY9lvcUjdnHhUtlJHQOkOxGmlwjqAeplfOpNrpLEY2Ivy007zyquJ0LxCYmF47LJEIgsy5QpTqpOvWUesz9awCm3q23WNWfopstYMIigEFvpGDOZGUyWbIWO/KpVe+1+NGKkoC9CcJNFhI4po+raNcrXZWLuXdpJLqTdWzKdbG+bupzG4SKVswkAEoVHFjdsjqRlPsnUC50swowVuCOYI+IoIuxn7NwBfKrC+4KYbt59U38NRPWjfBSd3QVjxAcXW9uFwQDoCCt94131XemGxJZjG8S52WPERFbhdJ4Sga5NrBwt+65o1sqFliUOCCLixIawG4AjeANNddKluapaMZpKTSKpsnY08GL3dZF+i4aFJMy2jEQ+mUqSGuzdoWBvcX3VZstLAqodNGZpglyFTB4qZdSLSIBkfxXLcfaPOmIs2NQBc2Qu2gAUdo3Ogzeyt9SToKBz4HI2eQgvawIvlQH2Ixv897fABjY2Kk/TZDlS8q4ct69wGhLuy8Ad2bvZaO7UhFs5Ull0FgWOvAAff8aCaKvtbZ4mjNwRzA3/VNxuIOumunlUnY+0P0iBut1lw4EeItoZIjrHOtvaX1r8CH7qeKOTmPZHuizE/abd5L8TQyOUYTFxygWRjklFtCrne3DRiDfkWoatDi6ZJ2/ssTxvHLbt/RSkbg4sYpxyv2W8yOdcGxuDaKR43FnRirDkVNjXorHYQKxjPqn6EnuIL4Z/IZkv8Alrxz0gQZ3TEWsz3im/1YQBm7iyFT4q1Zo0kuvp+IqV6ytVsVZBlehPQZhcuys3v4iU/DKn9Brz5XqP0Y7MMGycKpFiY85/5pL/cwoALYBM2DiA39SlvHKLfOuddKuhuEmmLPHlZ+0XQBSSTe5y2uddSQSa6F0ZmzYaMcVRR/CLVW+mMWUg8i1vA9ofefhUy0VDt0cn2r6NCpPVTBuQYf1D8qX0X6IPh5VxEzRgREsiK2Z2cXyMR7Kg9q51JUaVYpdoG++o8bF3CanMwHxNqxlOSOqGKMn9C+bMi6nDwXHqxyYl+85csYPP17eIFDZxaYA3Iw8IzGxN5JLNIbDW+im31hVl2pGMrKOLQxeWdSw+FAITdpHAJMkznheykqu/uVR5V0QVP6HLN2r+bHcCiyserYFuOUi4+0v5ijsWVAisygnQXIUseOUE6nuFC8JhI5WtJHcgaErqLcnGqnXgaB9LUKySgX+jwkRiuSzAnFqbgm5Juqj9kVoZFmxuz8PO+ZnUtGLOBIvqhw+WUX0UMgOttxG69RZ9kQ4tpzI6TZ4zDaN1IjQtnsCCSHZgGLG3qgAWGo8ROMRjg7EROGab6MAmNcOQSjX0YFgo33yseFqI9EsPGuHDRokZmtMyJuXrB9GtzvsigX4nMeNJsaCmzsAIUChnfddnIZ2sAoLEAD1VA3cKk1qsJqRmM1YGoX/wCPxHEPh81pUAbKwIzKRfMhPrDgbbrU7NtaKP15ES+7M6r95oGTiay1MpiARcG4O4jUeVOBqAFVC2lsaPEWz5uzmF1Nrq4AkQ81YAX8BU29bjpAMdSqO0rMAAgUXsqoo1OpNtTbU+6o4VkuKQFQXQF/UBdQX0v2BfteV6FdLnITD8jjMOG7xmYgHuzBfgK55Jg5/wBEMuVigjEcLgi8bw48mMWvcAhrC3uimB0PaWDy3ZmsnjkUfaY/mOVqA4sxzROidpQp9UWUg3BCsQFPlVj2jsyLtSOmd73u2aXKSQLRqxIQeAFqFSSEn1TY6XNuXjf4CgQvDTmfBwuf1hjaJ+J63DtmRu83Vz36VRenGzsyYqw0eOLFKOTISstv2WcmrnsJiI8Sv/p4qKVf+aAjfxBj51B6TYFgsTqtynWLa2YFCxCqw4jINb8zWU3x7OjGuTr52cKrL103DdD8Ezk9RIttWR8STGPshE6y3cW8zVj2fsmGLWKEJy6qFEbx6yXNJ8DUyzRQ16eb7OVdGOjb4rGYeEqwWVxclWAKLrIwJGvZB3V6wijAAAFgAABytwqt9G8Hc52VhY3AaRpDqLKSW3X1Nh3UW2jiiGAXlc+e77q1TtWYSVOgX0XmsEX3o1+IUVnTbAZ4GYDtKCR+wC1vMZx+0KhbNfKkTDgqH5CrTMuePTiAR4jUfOjfQJ07OC4t7Hz/AOxqdsBr4vD34zRfzipe39jBZyiiw3j7J1T4A5f2TStk7Pyzwt7ssTfCRax6a7Oqmm60zoG0mtl//JHyif8AKgOFVgihct+16wPFyd4Onwo7tUdkd2JT+JSv9VAYo7he0V37iR7Tcq3W2cr0gps2R7ksEAtY2djY8NGQffUzE7PikZWdQzJ6puw9oMAQDZhmVTY3FwDUTARWXV2OY2GY27gBm131WpOlmIeRlhCHrTiY8OCNzYYpZ3N9VZS7HllHfVWTRdRAt5CRm6ywa+osFyhLe7qxtzdudM7N2bHAmSJci8rs3cNWJNgNwvYcKqL7T2l1MTK+FJkdgGytkbM4SFY+LE2d9w7Iud1XVRuub8+F+ZtwpAO3pL1i1p6BnOPSlikQwFbicMWR1OUqo33tv7RFvA99ctxExLMWJLHeSbk+ZrovpUwxE8T+yYynmrFrfBvka59Phr60gDXRXpTLhHUqSUJGdCeyw42HstyI+6u5YHFh0VlNwwBB5gi4NedYxaux9AdrpJhY1U9qNFRwd4IW1/A20P5UAXG9KRqaVr0qgBGOwySoUcZlNja5BupDKQQQQQQCCDcEVDOx47RKBaKGxSMermXVXYnViDqAeOpubVNzXNc/HpBl6tpCFKyRSSQ2X9WI8UYTm17Y6uz68QRuNAF5x+bq2y2Jt7TFR3m+VvuqszmTQkxgAjcsj8eBJA87UV2LtXrUkzOrIJmSGXsp1yZVIcDQFgWKnKLXXcNaG47CEX+kc2PEn8taAM2eLPjOXUxt5rIbUW2ls4Sx5SMwBva9tyrv576G4Vf+KPNYU/fl/wC9H5PUfwP3L+IqWrdFptJNe/2Bex9nrduwtzbWwvU9NhKGzE6DUjnantkJZanFMxVeZ18Bvo4JgpyWmTdnRWS53nU/h8qFyy5nZuZ+XCim0ZcsZtx0H4/KhMYqiAdgv1Mf2F/lFWLY0+aPLxXTy4VX8APoY/sL/KKnbLxGWUcm0P4UhgrppsvtCVRqpF/ss1/kS37woJLFlkXhcj+xroe1sIHQ33WIPgd58tD5VVNu7MIRHG+Mi/eAaynHybwnpMK7WGaOa2/Iko5/RkP+FVvFYWMs2cAgM1rtZbNZhxtxq1p/lMdQRkPKxGl/Gq5NH1e+94yYzYEn6P1DYAnWNlOla+THwPbIwkF+zDGGXVW6oX0OhDsLk34iq3i+hUzNIquqqoxhga+rHF5LK4AuoVQ6k8cw76PwYl8wKqF73PPT1UuW+Io1KwVSx0Cgk+AFzTJ2VhtlYotgpMsf0AZTF1gsmaBYlkD2sxDKTax0YDXWrZEhAFzcgC53XNtTbhc62oXHtoEAZPpCVAXNvzx9apzW07O/TfT2C231rqFifIwFnNgusYcjxGYC3Op5o1eCe6CQrDSwtJK1ZkCtu7EjxMRjkFwdRzBG5geBrm20vRtMp7DK68L3U+Y3V1s028YIpp0S1ZwBtlSGXq8p6zNly8b/AO9b1edjdCp8MBNFJecexa0Tj2ojx1toeBANWbbHR3MyzRZVnT1SR2WFtUfuI0vvFStk7SWYEapImkkbWzIe/mOTDQ3odPQK/I/sbay4iISJcbwyn1kYaMjDgwNE0F6rW0UOFl/SUF42sMSo5blnUe8vHmPCjkmNCopHazsipY6MXNl15a3vUvotJt0iTlsao+H6DTIJFV0GSDERYck3zDETmXti3ZshaPj61+FWYdIFIUgXBCl9bZM0nVjhr2t/drUnAYwyhjly5XZN99UNidw0vUqSejSWKcVbQI2RsJIIJA8aGMyvIkRAmEStYBAWGu7hz40KnwMGbSONSTuVerPkuhA8KsW25nAXJlN73BzAm2oswuPIrrzFBBOS1ijLbXgy6brEHQ67jaqMidgUuv8Aq4lfhChYn982+FFpGvG55/1MXHyIqDh4CrBR/lR5f+ZKQ7n4mIUTXC3ReV7+W5fkBSXzKfhCtmJZbfGiezUuWfyHgN9RBHYBRvJt8aJsRHH9kfE8PnTJB2058z24L9/Go6Ujfqd9LWkBAwH6mP7C/wAopb0jAD6GP7C/yinmWkMsGDm6yME8RY/jQ6eDQqfD8j8PuNJ2NiMrFDubd4j+1EMdHubyP4fP76oQLw0d4yh0I0Hl6podtOK5V9wlARvqyJfqz+0Myea0XtY3+NR8Vh1OZG9SXQ20s3AjkdxB52pNFJ99lfUMd5yju3/E7vADzqXiMUsqPChLOYyGsLqhy6CRtykmwte+u6oeOwrFiJGIKm0uU5c9/UluNQjWN7EWa4OlP4LFhLIijINNNFXXULbee74nmbQdxZGiwL9YkxVrKY1K2Oay4YIzW7nsKl7AgeNskim6xxqmhygEFpdd181hzNhRhHB3VVsf0rkjxD2AaJJ+oyW7TMYDJnzbwc9ltutfjULGk7OiXqXKPFr2/ouIrGqkr0qmZEZHR1b9GzN1YsrzsyyQ2uNVyhhfWzC97irpetDlEtSDThps0AIobtXYwlIkQ9XOvqyKNSPcce2ncaJVgoAr0m3XAMciKs41yE9iZfa6lzpc8juOh5gTsPayuwgQsyRSxyxXBzCMEGSIjfdM2ncDyqT0/kzWh0sIJZzoCSY7BFudw1N7W4VXotkSwsZcO2ZkTrCosXSOQWQsdxYjMbAbkv3UmrRUZcXZbIdkSBCMp+mUD7JGIDdrl2NfIiiuEZoo5SyOR10jAKuZirN6wUakDfz5A0x0W2kZcLG7P1j65z2QQ19VsoFtLfHjU3G4/KOyAx8Ru5jgT3VEcai7NsnqJZFTBmNxSS2eNwy2tcdpd+oYbwRxGhpOBFryOL5bWA9o3tGuvFmIHlUSbDCV8y3EpNsy6Me5wdG/aGl+FH9lYMOwI1iiPZtukkPZLD6oF0X9s8qtmKXli8NgyFAJu29jzZ7m/wAWZvDLyonk+ApUi6232vc82O/4DSkvyG86D/f+91P2J32P4CK7FuA0H4mm9qz3IQcNT+AqaAI07lHx/uTQRmLEk7yb0AYKWBSRS1pAQNn/AKmP7C/yiniKa2f+pj+wv8op+gY1exBG8VY4pBJGDwYa/iKrzLU7Y2JsxQ7jqPHiKAFutiQd40P5/DWkvGGBU1Mx0O5h4H8D/vnUQimIH4vCGUW0EyA5SfVcH1kb6rAeRAYbqAyM3qqLEHKQ2+M23OB61uFtG0NxvFuZM1uBG40O2pscYgb+rnAsDwYb8rAbxx5jeOIpV5RSd9MGbNmERy7y57RPrEjTMT7oHkNAOFQ8RsJv0y4dVV5v0lde3njhyEZbeqHKOT5ca0haNisgYSAXI3sQPaS2jr3rz1CkmpOAxJUNK4u7Acb5VHqRLwOpuTxYnuAE7E01sGQdEJhHZciEyYV2BcspaEHrZtBpma3ZHM7tKndJukEkLsEIHVYfr37IIe80ceTW9lszHQ33a6UYXaa2GbQkqtt+rEAAHjqflQzpB0ebEPmQqBJD1Ml7+p1qSBltvPYItpvGtMQKxPSqXM7CTKrPikVcqExmFFkiNyN7C4a9xrparRs3FE4WORyWJhWRjYA9pA50AA42oTj+jgmmdljEYWKRAxFjJI6dWHNtcqpcBuJc20F6MbMwRjw8cTkOVjCEgZQQFy7iTwH9huoApMvSjFdRKwc52w0eIiKoh6stMUZDprHlK6m5BG/XQu21ZHxGCVJJURmkjmV441ZmiiEl9VNrkgG1tOArMJ0TMaSB7S/4cQRqGIzKspkBcm2W5yAgcFbXW1EJ9gtmwmRwP0dnLEgsXLrZiBfexLHU6X40AZ0k6OtiCrI6q3VyxNmv6koFyLe0CLgHQ8xUddjGB536xVgdVJJzZ1CQmIK1hbJqGvv7O6jmIxSpbMbZmyjedTuvy5X5kc6hy7WF8oW4I3ncd9wR4fHXlQBVE2NLs1UljfrezadLWDAe2n2eZ+4kVPw8t1DxdpH1yjTfxTk1967j4+spZCh6uxKAExbjkUH9WxO5VvoTpbS/ZvUrYuxDY5BkViWJBy2zaERXHYU8Xtc3OUCkNIk4PBZ3ZV37pXGmUDfEp96xOZvZBtvNWiJBGihRbSyC1rC2rEcNLacBYVCXBmERZQAgIGTcWsCbgcADrY+JNSWYk3OpO/8AId1OqE3ejVP4CK5L8tF/E/h8edR2UkhRvb5Dif8AfEiiEsgjTuAsB9woAhbUxFyEHDU+PAVCArWpNzvNLAoA1SlrVbWkBC2f+pj+wv8AKKftTOzv1Mf2F/lFPmgYkrSNQQRvGop00kigA7hphJGDzFiPvFQnjINjw3HmOdRtn4vq2sfVPyPOjM0IcfcaYgZSxYix8jxFaxAyDt6DnvX+3nTEU4YXUhl5qQR8qAM2jhUdcsy51vdWGjA+8GFiG7xY+NVzFbIkTWF1mW9wrWV79+5XP7p8as7TAix3GqN08jlhRZI1zQAHrOz1ijlnXeF+sN3dS42UpNCm2oBKBKrRFQeywIOY6X3X0XMAbe0aKYDG3YlWDLcAAG401JA4b7eVO9HujKS4eNizMhUXVZuthJIuSqy5xbX2SDoKj7W6DZWzQppy6x4mHPUhkPxWimh3F+xvA7VCxySWuZJJZPLNkjH7ka07N0gsFIXQyIuutwXANvK+tVuRGibq5UxCgW7PWROhHCxudKIYrHxRhOtw+KF7MpylgbG4N0BG+mS0GF28NOzwYnXXssBb4G9RsJj8rzqvGQSC+4CVRf8AjR/jTEESy2K4bFjkSrpe45soFrAUTwvRKNxmdbE8HdmbTdezEf8AegPqBpsUrKUZyzWy6Xd9D2W046A+VOxYLETAWQR7rs2uv1RuHhrv8qteE2AqCyqB4KFHz/6aiKWWXcS0cgjfU5nRhmLKByuPgRxpUx2loRszoyqm7dtr3N+fMg8e9vIUbICd7XvYHd3sTx7z5U3JjbD3By0zfLQU2puNNP8AfGnoluzGuSWJux07gPdUcB99YzWFzWyQBc0vD4YuQzXCDUA6ZjwJ5DuoAe2fBYZj6zcOQ4Dx4n+1QdoYnO1h6q/M8TU3aWKyrlHrH5DiaFKKAFCt1oVugDK2tara0AQ9nD6GP7C/yipNR9nfqY/9Nf5RT9qQGVqlVlqAGmWpeB2lk7L6rwPLx7qYy0kpQBYVcMLixB8xUGbYURYuFyOd7L2SfG2+hcbshupI+74VNg22fbXzX8jTAcbAEDUZu8Wv5g/nQraOzXteKRom7xdT3EH8KsEO0I23ML8jofnT9AHPMPtDEYQtfDABtWfDkBWPvNHbLfvsKkR9MsQO0jxuOKTxNDJ+/GSPilXZsEh9keWn3VBxPRqB9628Dl+Nt9A1Xkoe1NrvO5d1yGwFo5kcWHcSp+NZtbbaskIijnuqZXKiNbnmT1mvGrdJ0Fw7b7kcibj51Gk9HUBOnY+yP+q9J2UuJGwXTRAij9FkUqALyPCoNhqSczGp0HTiP2gq8gjNJ8SqWpMPQKJfav4gf02qVF0MgX2E/cB/mvS+L2H8HuQZ+l4YkKGPIXC/G12qF+mYuQ2RMi8WCkDzZt9WuDYyJ6tx4BV/lAp8YFOK3Pf2vvop+WJyj4QCwGFyjtMZH427XkLURGGkbcMne1r/ALov99EwAByqPLtGNd7AnkNT8qogRDs4DViXO8X3DwFLxmNCDmTuH4nuqBPtdm0QW7zqfhUQJxJuTvJoAUzFjc6k1gFbFboA1W71laoAy9bWtVtaQEbZ6/Qx/wCmv8oqRasrKAMy1u1ZWUAZlrMtZWUAJC1hjFZWUANPEK0jlfVZh4GsrKYEiPa0g4g+IH4UTwmKLb7eVZWUAS6wVlZQBlZWVlAETF4srut53oY21pCbXA8APxrKygBl2LeszHxNKWIVlZQA5krYWsrKAN5a1asrKAMK1mWsrKAMy1tRWqygD//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84" name="AutoShape 16" descr="data:image/jpeg;base64,/9j/4AAQSkZJRgABAQAAAQABAAD/2wCEAAkGBhQSEBQUExQVFBQVFBYYFRgXFRUVFRccFRQXFxQUFRcXHSYeFxkkGRUXHy8gIycpLCwsFR4xNTAqNSYrLCkBCQoKDgwOGg8PGiwkHCEsKSwsKiwsLCwsLCksKSwsLCwsLCwpKSwpLCwsKSwsLCksLCwsKSwsKSwsKSwsLCwpLP/AABEIAOQA3QMBIgACEQEDEQH/xAAcAAABBAMBAAAAAAAAAAAAAAAFAgMEBgABBwj/xABLEAACAQIDBAYGBggEBAUFAAABAgMAEQQSIQUxQVEGEyJhcYEHMkJSkaEjYnKxwdEUM4KSorLC4SRDc/A0g9LxFSVTY7MIZHSTw//EABkBAAMBAQEAAAAAAAAAAAAAAAABAgMEBf/EACkRAAICAgIBAgUFAQAAAAAAAAABAhEDMRIhQQRhIlFxwfATIzKR8YH/2gAMAwEAAhEDEQA/AOp4DTCRcuqT5qK8q7axZlxM8h1LzSN8XJr09i8V1ezg/u4cN+7Fm/CvKsak2G8m2nEk/wB6AL36MNihnfEsPU7Ef2iLu3iAQP2jV6xD61F2Fsn9Gw0cO9gLyEcXbVvIHTyqW0RFedlnykerhhxikRiK2opbLWLWBuJvS4xrWwtPwpTQE3Cx91TZTpao0JsRan5W0NaeDJs5x6XdpZcNHCDrI+Y+EY/6mHwrk9WX0h7W6/HSWN1i+jXl2Sc38RNVsCu/FHjFHm5ZcpswCt1sCt5a0MhBFapZFaIoAQauvo62hrJCeIzr5aN+B8qpZFS9j48wTpIPZbXvB0YfC9ROPKLRpilwkmdw2Y+lqIFr0EwGI3W4/jrRRX11rzT12LvTiVpRTqrpUsQkjjSbU51d6SFpCNrVH9K2xgY48Qo1U5HI4hrlb+DAj9qr11ZO6oe2dlfpGHlgb21IU8mGqH94CtscuLRlkjyi0cHBr0d6HcVm2TDxyl1/dkYAV5xZSCQdCDYjvG8V3b0G4m+znX3cQ/zRG+8mvSPLD/TPE5NiSH/7S370YT+quQej/o1nviXF1VrRA7iw3v4LuHf4V0v0nYjJsI/WihX4tH+VB9kKuF2bh8+p6pSAPeft2HPVjWOZtR6Oj00FKfZLTaKpIiWuzm3yJJ+CmpM8goNsnCkyGWQWciyr7gO8n6x08BRlIxrXAz0mqY1lrQSl31papUUFmBKfjWmytqbMtqaQbCMK676jbcx/UwSSb8kbNb7KkipGCW4vVV9J20OqwEgvrIVjXzN2/hU/Gtoq2kYzdJnE5HLEk7yST4nU1gWtKKcAr0TyzAtbrdZQBoitWpVqygBplpFqeNNkUAdU6I47rMNE3EDKf2Tb7rVc4hcCuZejfF9mSM8GDDwYWPzA+NdHw0nZrz8kakz1sUuUEyaiVJyUPgeiKbqyoqQ0RrSWWnXprrKmgNx4jKRfdQmbpIsjumUo6MQQe46HzFiO40YdVIHj+F6C7b2IGZJU/WrpyDr7p7xwPl4Uhxq+yl9OeioKtioh3zKN2p/Wjz3jvvzq1egOcdTi1PCSM/vIR/TRyTDpNgZlQatDIr5hYocjaEcKo3obxeQYoc+pPyk/Ku/C249nn+pilPotfpdltsaFfeOHHyLf00xsHo/LDh4lmcySIosGtaMW/Vr4DS55W0FP+lHGLFgtnOwuq4jCsw5hI3Zh8qn7T2iiIJEIcOLoQb5gwupHO9xU59UV6X+XWwNtTGrEVA1dyAF43Og0/wB7qnwKwUA6k6k/74VAwOzCSZpNZTcfYvvUd54ny3byGFxyghN7G9uem+uH2R3sdEVORi/Cm5ZDrS8DiFJIJtaw8zrYeVvjTSJbFulajw9zTrOCbDhU3BR3oS7FypGQ4fTlXJPS/tG8kUIOgzOfH1R/V8a67tjaSQwszEAKCSd2grzl0j2ucViXl4E2X7I3fn511Yo938jlzS+H6g1BSxWAUqus4jVqy1brKAMtWiK3WqAEkU2wp21JYUAGeheMyYkD31I+Gv4GuuYMXFcLw05jdXXepBFdj6J7ZWSMG9wRp3dx7wdK5c8fJ3+ln04lhihqXEKyIrvrazi965WdN2h5oLio4w99Kk4zaaLCzbsqk7tNNTc8KGpOWN1Ol9KUlRMbYrEbNYqRcgcCN4I1BHeDUbZ20SqlZVvMvqjcr8mH1efLdvqRjdqMjKjeo+48m4qfvHnUTa6R2RBcy3zAqdY/rk9/u8fnSLXexvaOzmnjkiEjpJKuVnS437g9t6ncRyNUf0eSmCTFI9lZTGrDkUaUMPjXQNn7bTDI0mMIRVN8wBIc8FA35jbQfOuU7K2lnnxMpFutfPblmeRrfxV2+n0cXq/5L5l+9NLf4DADmw+UH96hejXYAGFGItmd2cC5OWNVOWyjcGJuSfDzk+mv/g9n+f8A8MdV/wBHvT2PCRtBiM3VFi8bKM2Vj6ykDXKbA3G43rXIm0YYZKMrZdtpyCFTJfKePfbnQzYGHZs2If1n/VqfZTh5tv8AC1IgT9Ofr2v1F7xBtOssfWynXJ9/hvnySlAc24bjyrz5Kukesu0I23txYYiTod39gKEdDUmd5J5uyraRod/DtHloBTmEwPXsJ5fV/wApTy98jmeHIeNWBMICBlNrbrGxFO+KolxtkmCAk3ousgjS5NqGYR3X1tRz3H8j8qoHpJ6ctrh4jYkdsjgDwHearHHk+jPK+Ktgr0j9NziXMMR+jU9sj2iOA+qPmapSCkxpU7BbPklbLGjOeSgm3jy8670lFHmyk5sjAVsCrjsf0azSkdZJHCOO+Rv4dPnVti9HeyMPb9JxjytxVCB4iyi/3Uua8D/TktnIstaNq7ps/CbGXSHZ0s/ecPJL830qwYWPBW02aE7jDhAfCxkuPhVJpkSi1s812rVq9B7Z/wDDVB63ZTkW1ZcNGQL8M8TGx86qmI2RsKX1RPhm7yQP491JySHGDZyetEVdMZ0EQ6xStbgWUOp5arqPnQPHdFMRECcnWKPaj7Y8x6w8xSWSL8lyxTiroCMtE+j3SBsLJxKE9ocvrDvofakstU1apmcZOLtHb9lbXEiAqbgjS261S5SSdK450Z6SNhnANzGTqPd+sPxFdYwu2Q0YK2a4Frbjy15Vw5cfFnqYcimvcJDEAIyNazKRY/WFvxqn7D29Lh2EMujL2Q3svbQEHnbhVgSB5Gu/DgN3nxPnSdo7MjZcr2+4jkQeBHOs1qjSknZJkkSSJ+sN1I1JNvC3I33W41A2WxibJL7Z7EtvW7m5OBw7tKRsvDHrFilNwNUbgw5nhmHH4irdhtkddYZQU00tw4XPA8qSTKbUQR0xwcceycWzm4MYCX1u5ZerI781j5GuO7DOr/s/1Uc9I3SSWXEyYXrQ2Hw0rLGFAAJXQsxHrsNVv3HnQTYK3L/s/wBVehjjxR5OWfOVnRvTX/wezv2v/hirkrLXXPTWP8Fs/wA/nDH+VckFaGR3zortCDF4ONosuZUVJE4oVUDKRwGmh4i3fUHauF6yRYNwckkX1Kpqw893nXFsLjZImzRSPG3vIxU+Gm8UR2P0rngxiYl3aZhdWDsTmRtGW53afMCueWG9HZj9Tx2js67HBG4FvDdbcAOAHKmXhEJFzbNw8N9u6puxek2FxUYeGRSbaoxCyL3Mp+/d31WulnSeDDszSSB5TuRSGZRwUAaKO876yUfDR0Kfm+iX0g6RrHCxvYAamuLMsmKnJVSzuxsALnu+Ao2ZMRtSbKOxEpufdUcCx9puQ/ua6DsTYMeFURwoXlZcxuQGZRvkkc9mKIczpyBNar9vryYT/d9oorWxvR6qDPiWBsLlA2VF/wBST8rDvNWrDYTRUhjAU+qMpRT3qgGd/tEAa+tRfD7JBXrZXUIvaMrDLEnLqEfe3KRwWPsqo1pMm3964RREpPamlGaV9L5lQ7t97ub67uYsUp9yIeaOPqCGJejgRQcTKUUgm18q2HMKQO6xck3rUOOwUQHVQyS6gXRMqHMdBmORb30vr51Hw2zmkGaUM0moZpGJPil/VBFiLAWFqnHZ+eM5iWNvs6r8bagVuscV4OeWWcvIjHbQMmUR4ZYd4Oae7HfvaMX4c6FYzY7syg5Az3/zJnHZAJHbJtv4VYYsKuUOACOy3E6XU89+U1KxMAEkQyr2ut4XPZjDaHhWtIy5MqGMwEoawEaggkBJZlAAO6zXvv41LwUyZss6SsLLfKIZSAb6gRhGAOU+yTpVgxeCUvYquig7jfW9/uqAmzlJcgFTmy6G97AcD3k/Ck4oakwBjIMIsp6uTKCdHRZI3XX/ADYwFkt9YCUc7VNl2VNGgk7M0Z1WQMoBvuImQZP/ANip41Mk2SHB9WQE3sw5WAtfdu3+dM7JxWJwgBR8urEwy3aKxNwob1l03m5F76WrGWKLN4Z5RAu0ejsGJJDoVltfcEmA9626Ve8Zh3iqJtzonLh7t+si99Ru5Z13r93fXa8PJhsZaMIMPMe0IZLiJzxeB1sUb60diOKndQ/HYZomKyhrAauQC6A6fTBRlljP/qqPtC9ZVKGtGrcMm+n+bODyR1evR1tUEdU51U3APFe7wN/jT/Sr0fkAyYZdbZjEuoYHXPAeI+r8OVUOORkYMpKsDcEaEGtHWSJmnLFI77Pi0VfKo8Oyw1n9a+t9/wAO6qT0f9I0bAJihkbd1ii6nvYDVfK48Kv2yEBUPh5o5Im3jOtl5lTfTwrn48do7OamumIOzDZ8lgVRnW47KlFJBPcdxtzqkbQ9NOIfD9VBEmHLCzSBi767+rBACHv1PK2+rH6QOncEGGkw2GkWWeVSjshzLGraP2hpmIJAA3XJO4VxqtcWOu2c2bK30n0bqydDYMxmsCbCPd4yVW6vnoswuc4nuEP/APWtzmLN6aI//L8C1tzKL+MB0/h+VcfrtPpmj/8AKcIeUkPzw8griwFAGq0RSiK1agBp471P2F0fbEyhF0A1diLhBuueZJ0A4nzIbwmDaWRI0Us7sFVRvJY2Arr/AEX6OJDEcq9YkZANt+JnawVAfcubDkmu9jUyda2XCKfb0hex9jLAiRRKuYqXAf1EX2sTiDxXTRfaNgOzvPGKOCIPIGbrGuiNbrsS43SzDgo4J6qC19dz8WTDxvJKc9mHWFQL4mfcsUf/ALSHsqN2hPDUdhVeaRpZ/Xe4tcFco1EcI9wA608eNbY8uV6QzjhLKRJMykJryjh70HtNbex1O/QCxdiwwTtAX95jvtrqOAsTf/dqISmwsbWPq8vsnv7+PjqVbM2WwOVh9Ha6bt17dWRvAHA8tNLa7NnOiIMGVmV9yTERMTuzgExHzGZL8ygotDshgxN1sSD57j8QBUTpLjxDFFEqK5lYhFcsFHUIZixK9q90Wx5m/DWAenuYM0UasFbDqY7nrmOIjzB1A9lWspFjcAnTQGeiqDuA2JljyMSbXUW90M2S/fky37xT+Lwo62A9kZWkuCQC2aIoMoPrakUx0Y2lPMjnEQpCVYKFSTrNct3BI0BBIFud77qgbacmTFnjHFBk7rOHuP2qmcuKNcOH9SVX+Wl9wviNlKWJ1F7A25Dh8KHx7HdY7XXOc5NrgXdixIPdfTwo8pugPNQfiAaAdJukRw2QIgd3WZ7MSBlgjzvqOJ0Ucr34VVmVEPauzierhFiHuWA4RRWL+RJRLfWPKtTpc5SAwtdr66HcB3nX50vD7XlkxiGPDp1Mscdpmks5TqlmNo+QMoFxpmIBN6JY7AkKzRrdyRpwudLnko3nuB41IyuYrZKyKVHaAYFgb5l0uCp4Npv3geVPYbbWXLDjGLR3+ixGgkiO4CU7ragZ7WO5hzIrB1ahdS5v3FmPrM3IfcLAcBUXaOEDDXLmYWIsAHsDdbHfpfTXS/fVUmqZNtO0ZNszqcyEfR6uQgJCjjiMON4Xdni4b176F096D5g88IHWqM8qrqsyb/0iK28gasBvHa3hquHR/aTJlw05KqW/wsl8zQuB2YmJ3gjQcCCVudCSgw5ByW6sh+wOEM2/Iv8A7Mm9eRNu6sHFxdr/AE6YyUo0/wDDzeVrQjFXT0g9FxBIJ4lyxSsQyAaRSb2QckbVl5WYezVPtVp32ZNU6NAVuthaymIy1da9BOzesXGHk0I+Uh/GuSk13P8A+nuG2FxT+9Oq/uxg/wBdADvpbwmfYkTD/LOGbyKlD/PXCa9R7Z2N+lbK6jjJhlVe5sgKH98LXl54yCQwswJBB3gg2IPnQAmtUq1Kw8DOyqouzEKo5liAB8SKAL16OdiEgz27chMMHdfSaT4HID3vyrqwjEaqkZsELRRH69v8TiPFQSg+sx4EUH6MbOEKkoLjDosEPJpHOXN5uzMft1J25JkQoh1JGGiPHS5mk8S2c3+oD3Vmu3Zq/hVfLv8A7+fcgL/iZww0w8F0hUbjbR5O8ncDyHeblGiWTsMLHeoBsRbcyMOI57+e+msNgciKkZCheFrqTyPH4EGiOzkzNZ0IK6+8hIOhVxx13Gx7q6fY5t9kjAYZlJjlXObXWQDsuAdzL7Eg5bja4tYgEFSqb0zxLCZ7EjqcKkkduDtikBYd9lt4EjjVaxmZJX/SutiznGnFFQwLxI8M0JjY9lvcUjdnHhUtlJHQOkOxGmlwjqAeplfOpNrpLEY2Ivy007zyquJ0LxCYmF47LJEIgsy5QpTqpOvWUesz9awCm3q23WNWfopstYMIigEFvpGDOZGUyWbIWO/KpVe+1+NGKkoC9CcJNFhI4po+raNcrXZWLuXdpJLqTdWzKdbG+bupzG4SKVswkAEoVHFjdsjqRlPsnUC50swowVuCOYI+IoIuxn7NwBfKrC+4KYbt59U38NRPWjfBSd3QVjxAcXW9uFwQDoCCt94131XemGxJZjG8S52WPERFbhdJ4Sga5NrBwt+65o1sqFliUOCCLixIawG4AjeANNddKluapaMZpKTSKpsnY08GL3dZF+i4aFJMy2jEQ+mUqSGuzdoWBvcX3VZstLAqodNGZpglyFTB4qZdSLSIBkfxXLcfaPOmIs2NQBc2Qu2gAUdo3Ogzeyt9SToKBz4HI2eQgvawIvlQH2Ixv897fABjY2Kk/TZDlS8q4ct69wGhLuy8Ad2bvZaO7UhFs5Ull0FgWOvAAff8aCaKvtbZ4mjNwRzA3/VNxuIOumunlUnY+0P0iBut1lw4EeItoZIjrHOtvaX1r8CH7qeKOTmPZHuizE/abd5L8TQyOUYTFxygWRjklFtCrne3DRiDfkWoatDi6ZJ2/ssTxvHLbt/RSkbg4sYpxyv2W8yOdcGxuDaKR43FnRirDkVNjXorHYQKxjPqn6EnuIL4Z/IZkv8Alrxz0gQZ3TEWsz3im/1YQBm7iyFT4q1Zo0kuvp+IqV6ytVsVZBlehPQZhcuys3v4iU/DKn9Brz5XqP0Y7MMGycKpFiY85/5pL/cwoALYBM2DiA39SlvHKLfOuddKuhuEmmLPHlZ+0XQBSSTe5y2uddSQSa6F0ZmzYaMcVRR/CLVW+mMWUg8i1vA9ofefhUy0VDt0cn2r6NCpPVTBuQYf1D8qX0X6IPh5VxEzRgREsiK2Z2cXyMR7Kg9q51JUaVYpdoG++o8bF3CanMwHxNqxlOSOqGKMn9C+bMi6nDwXHqxyYl+85csYPP17eIFDZxaYA3Iw8IzGxN5JLNIbDW+im31hVl2pGMrKOLQxeWdSw+FAITdpHAJMkznheykqu/uVR5V0QVP6HLN2r+bHcCiyserYFuOUi4+0v5ijsWVAisygnQXIUseOUE6nuFC8JhI5WtJHcgaErqLcnGqnXgaB9LUKySgX+jwkRiuSzAnFqbgm5Juqj9kVoZFmxuz8PO+ZnUtGLOBIvqhw+WUX0UMgOttxG69RZ9kQ4tpzI6TZ4zDaN1IjQtnsCCSHZgGLG3qgAWGo8ROMRjg7EROGab6MAmNcOQSjX0YFgo33yseFqI9EsPGuHDRokZmtMyJuXrB9GtzvsigX4nMeNJsaCmzsAIUChnfddnIZ2sAoLEAD1VA3cKk1qsJqRmM1YGoX/wCPxHEPh81pUAbKwIzKRfMhPrDgbbrU7NtaKP15ES+7M6r95oGTiay1MpiARcG4O4jUeVOBqAFVC2lsaPEWz5uzmF1Nrq4AkQ81YAX8BU29bjpAMdSqO0rMAAgUXsqoo1OpNtTbU+6o4VkuKQFQXQF/UBdQX0v2BfteV6FdLnITD8jjMOG7xmYgHuzBfgK55Jg5/wBEMuVigjEcLgi8bw48mMWvcAhrC3uimB0PaWDy3ZmsnjkUfaY/mOVqA4sxzROidpQp9UWUg3BCsQFPlVj2jsyLtSOmd73u2aXKSQLRqxIQeAFqFSSEn1TY6XNuXjf4CgQvDTmfBwuf1hjaJ+J63DtmRu83Vz36VRenGzsyYqw0eOLFKOTISstv2WcmrnsJiI8Sv/p4qKVf+aAjfxBj51B6TYFgsTqtynWLa2YFCxCqw4jINb8zWU3x7OjGuTr52cKrL103DdD8Ezk9RIttWR8STGPshE6y3cW8zVj2fsmGLWKEJy6qFEbx6yXNJ8DUyzRQ16eb7OVdGOjb4rGYeEqwWVxclWAKLrIwJGvZB3V6wijAAAFgAABytwqt9G8Hc52VhY3AaRpDqLKSW3X1Nh3UW2jiiGAXlc+e77q1TtWYSVOgX0XmsEX3o1+IUVnTbAZ4GYDtKCR+wC1vMZx+0KhbNfKkTDgqH5CrTMuePTiAR4jUfOjfQJ07OC4t7Hz/AOxqdsBr4vD34zRfzipe39jBZyiiw3j7J1T4A5f2TStk7Pyzwt7ssTfCRax6a7Oqmm60zoG0mtl//JHyif8AKgOFVgihct+16wPFyd4Onwo7tUdkd2JT+JSv9VAYo7he0V37iR7Tcq3W2cr0gps2R7ksEAtY2djY8NGQffUzE7PikZWdQzJ6puw9oMAQDZhmVTY3FwDUTARWXV2OY2GY27gBm131WpOlmIeRlhCHrTiY8OCNzYYpZ3N9VZS7HllHfVWTRdRAt5CRm6ywa+osFyhLe7qxtzdudM7N2bHAmSJci8rs3cNWJNgNwvYcKqL7T2l1MTK+FJkdgGytkbM4SFY+LE2d9w7Iud1XVRuub8+F+ZtwpAO3pL1i1p6BnOPSlikQwFbicMWR1OUqo33tv7RFvA99ctxExLMWJLHeSbk+ZrovpUwxE8T+yYynmrFrfBvka59Phr60gDXRXpTLhHUqSUJGdCeyw42HstyI+6u5YHFh0VlNwwBB5gi4NedYxaux9AdrpJhY1U9qNFRwd4IW1/A20P5UAXG9KRqaVr0qgBGOwySoUcZlNja5BupDKQQQQQQCCDcEVDOx47RKBaKGxSMermXVXYnViDqAeOpubVNzXNc/HpBl6tpCFKyRSSQ2X9WI8UYTm17Y6uz68QRuNAF5x+bq2y2Jt7TFR3m+VvuqszmTQkxgAjcsj8eBJA87UV2LtXrUkzOrIJmSGXsp1yZVIcDQFgWKnKLXXcNaG47CEX+kc2PEn8taAM2eLPjOXUxt5rIbUW2ls4Sx5SMwBva9tyrv576G4Vf+KPNYU/fl/wC9H5PUfwP3L+IqWrdFptJNe/2Bex9nrduwtzbWwvU9NhKGzE6DUjnantkJZanFMxVeZ18Bvo4JgpyWmTdnRWS53nU/h8qFyy5nZuZ+XCim0ZcsZtx0H4/KhMYqiAdgv1Mf2F/lFWLY0+aPLxXTy4VX8APoY/sL/KKnbLxGWUcm0P4UhgrppsvtCVRqpF/ss1/kS37woJLFlkXhcj+xroe1sIHQ33WIPgd58tD5VVNu7MIRHG+Mi/eAaynHybwnpMK7WGaOa2/Iko5/RkP+FVvFYWMs2cAgM1rtZbNZhxtxq1p/lMdQRkPKxGl/Gq5NH1e+94yYzYEn6P1DYAnWNlOla+THwPbIwkF+zDGGXVW6oX0OhDsLk34iq3i+hUzNIquqqoxhga+rHF5LK4AuoVQ6k8cw76PwYl8wKqF73PPT1UuW+Io1KwVSx0Cgk+AFzTJ2VhtlYotgpMsf0AZTF1gsmaBYlkD2sxDKTax0YDXWrZEhAFzcgC53XNtTbhc62oXHtoEAZPpCVAXNvzx9apzW07O/TfT2C231rqFifIwFnNgusYcjxGYC3Op5o1eCe6CQrDSwtJK1ZkCtu7EjxMRjkFwdRzBG5geBrm20vRtMp7DK68L3U+Y3V1s028YIpp0S1ZwBtlSGXq8p6zNly8b/AO9b1edjdCp8MBNFJecexa0Tj2ojx1toeBANWbbHR3MyzRZVnT1SR2WFtUfuI0vvFStk7SWYEapImkkbWzIe/mOTDQ3odPQK/I/sbay4iISJcbwyn1kYaMjDgwNE0F6rW0UOFl/SUF42sMSo5blnUe8vHmPCjkmNCopHazsipY6MXNl15a3vUvotJt0iTlsao+H6DTIJFV0GSDERYck3zDETmXti3ZshaPj61+FWYdIFIUgXBCl9bZM0nVjhr2t/drUnAYwyhjly5XZN99UNidw0vUqSejSWKcVbQI2RsJIIJA8aGMyvIkRAmEStYBAWGu7hz40KnwMGbSONSTuVerPkuhA8KsW25nAXJlN73BzAm2oswuPIrrzFBBOS1ijLbXgy6brEHQ67jaqMidgUuv8Aq4lfhChYn982+FFpGvG55/1MXHyIqDh4CrBR/lR5f+ZKQ7n4mIUTXC3ReV7+W5fkBSXzKfhCtmJZbfGiezUuWfyHgN9RBHYBRvJt8aJsRHH9kfE8PnTJB2058z24L9/Go6Ujfqd9LWkBAwH6mP7C/wAopb0jAD6GP7C/yinmWkMsGDm6yME8RY/jQ6eDQqfD8j8PuNJ2NiMrFDubd4j+1EMdHubyP4fP76oQLw0d4yh0I0Hl6podtOK5V9wlARvqyJfqz+0Myea0XtY3+NR8Vh1OZG9SXQ20s3AjkdxB52pNFJ99lfUMd5yju3/E7vADzqXiMUsqPChLOYyGsLqhy6CRtykmwte+u6oeOwrFiJGIKm0uU5c9/UluNQjWN7EWa4OlP4LFhLIijINNNFXXULbee74nmbQdxZGiwL9YkxVrKY1K2Oay4YIzW7nsKl7AgeNskim6xxqmhygEFpdd181hzNhRhHB3VVsf0rkjxD2AaJJ+oyW7TMYDJnzbwc9ltutfjULGk7OiXqXKPFr2/ouIrGqkr0qmZEZHR1b9GzN1YsrzsyyQ2uNVyhhfWzC97irpetDlEtSDThps0AIobtXYwlIkQ9XOvqyKNSPcce2ncaJVgoAr0m3XAMciKs41yE9iZfa6lzpc8juOh5gTsPayuwgQsyRSxyxXBzCMEGSIjfdM2ncDyqT0/kzWh0sIJZzoCSY7BFudw1N7W4VXotkSwsZcO2ZkTrCosXSOQWQsdxYjMbAbkv3UmrRUZcXZbIdkSBCMp+mUD7JGIDdrl2NfIiiuEZoo5SyOR10jAKuZirN6wUakDfz5A0x0W2kZcLG7P1j65z2QQ19VsoFtLfHjU3G4/KOyAx8Ru5jgT3VEcai7NsnqJZFTBmNxSS2eNwy2tcdpd+oYbwRxGhpOBFryOL5bWA9o3tGuvFmIHlUSbDCV8y3EpNsy6Me5wdG/aGl+FH9lYMOwI1iiPZtukkPZLD6oF0X9s8qtmKXli8NgyFAJu29jzZ7m/wAWZvDLyonk+ApUi6232vc82O/4DSkvyG86D/f+91P2J32P4CK7FuA0H4mm9qz3IQcNT+AqaAI07lHx/uTQRmLEk7yb0AYKWBSRS1pAQNn/AKmP7C/yiniKa2f+pj+wv8op+gY1exBG8VY4pBJGDwYa/iKrzLU7Y2JsxQ7jqPHiKAFutiQd40P5/DWkvGGBU1Mx0O5h4H8D/vnUQimIH4vCGUW0EyA5SfVcH1kb6rAeRAYbqAyM3qqLEHKQ2+M23OB61uFtG0NxvFuZM1uBG40O2pscYgb+rnAsDwYb8rAbxx5jeOIpV5RSd9MGbNmERy7y57RPrEjTMT7oHkNAOFQ8RsJv0y4dVV5v0lde3njhyEZbeqHKOT5ca0haNisgYSAXI3sQPaS2jr3rz1CkmpOAxJUNK4u7Acb5VHqRLwOpuTxYnuAE7E01sGQdEJhHZciEyYV2BcspaEHrZtBpma3ZHM7tKndJukEkLsEIHVYfr37IIe80ceTW9lszHQ33a6UYXaa2GbQkqtt+rEAAHjqflQzpB0ebEPmQqBJD1Ml7+p1qSBltvPYItpvGtMQKxPSqXM7CTKrPikVcqExmFFkiNyN7C4a9xrparRs3FE4WORyWJhWRjYA9pA50AA42oTj+jgmmdljEYWKRAxFjJI6dWHNtcqpcBuJc20F6MbMwRjw8cTkOVjCEgZQQFy7iTwH9huoApMvSjFdRKwc52w0eIiKoh6stMUZDprHlK6m5BG/XQu21ZHxGCVJJURmkjmV441ZmiiEl9VNrkgG1tOArMJ0TMaSB7S/4cQRqGIzKspkBcm2W5yAgcFbXW1EJ9gtmwmRwP0dnLEgsXLrZiBfexLHU6X40AZ0k6OtiCrI6q3VyxNmv6koFyLe0CLgHQ8xUddjGB536xVgdVJJzZ1CQmIK1hbJqGvv7O6jmIxSpbMbZmyjedTuvy5X5kc6hy7WF8oW4I3ncd9wR4fHXlQBVE2NLs1UljfrezadLWDAe2n2eZ+4kVPw8t1DxdpH1yjTfxTk1967j4+spZCh6uxKAExbjkUH9WxO5VvoTpbS/ZvUrYuxDY5BkViWJBy2zaERXHYU8Xtc3OUCkNIk4PBZ3ZV37pXGmUDfEp96xOZvZBtvNWiJBGihRbSyC1rC2rEcNLacBYVCXBmERZQAgIGTcWsCbgcADrY+JNSWYk3OpO/8AId1OqE3ejVP4CK5L8tF/E/h8edR2UkhRvb5Dif8AfEiiEsgjTuAsB9woAhbUxFyEHDU+PAVCArWpNzvNLAoA1SlrVbWkBC2f+pj+wv8AKKftTOzv1Mf2F/lFPmgYkrSNQQRvGop00kigA7hphJGDzFiPvFQnjINjw3HmOdRtn4vq2sfVPyPOjM0IcfcaYgZSxYix8jxFaxAyDt6DnvX+3nTEU4YXUhl5qQR8qAM2jhUdcsy51vdWGjA+8GFiG7xY+NVzFbIkTWF1mW9wrWV79+5XP7p8as7TAix3GqN08jlhRZI1zQAHrOz1ijlnXeF+sN3dS42UpNCm2oBKBKrRFQeywIOY6X3X0XMAbe0aKYDG3YlWDLcAAG401JA4b7eVO9HujKS4eNizMhUXVZuthJIuSqy5xbX2SDoKj7W6DZWzQppy6x4mHPUhkPxWimh3F+xvA7VCxySWuZJJZPLNkjH7ka07N0gsFIXQyIuutwXANvK+tVuRGibq5UxCgW7PWROhHCxudKIYrHxRhOtw+KF7MpylgbG4N0BG+mS0GF28NOzwYnXXssBb4G9RsJj8rzqvGQSC+4CVRf8AjR/jTEESy2K4bFjkSrpe45soFrAUTwvRKNxmdbE8HdmbTdezEf8AegPqBpsUrKUZyzWy6Xd9D2W046A+VOxYLETAWQR7rs2uv1RuHhrv8qteE2AqCyqB4KFHz/6aiKWWXcS0cgjfU5nRhmLKByuPgRxpUx2loRszoyqm7dtr3N+fMg8e9vIUbICd7XvYHd3sTx7z5U3JjbD3By0zfLQU2puNNP8AfGnoluzGuSWJux07gPdUcB99YzWFzWyQBc0vD4YuQzXCDUA6ZjwJ5DuoAe2fBYZj6zcOQ4Dx4n+1QdoYnO1h6q/M8TU3aWKyrlHrH5DiaFKKAFCt1oVugDK2tara0AQ9nD6GP7C/yipNR9nfqY/9Nf5RT9qQGVqlVlqAGmWpeB2lk7L6rwPLx7qYy0kpQBYVcMLixB8xUGbYURYuFyOd7L2SfG2+hcbshupI+74VNg22fbXzX8jTAcbAEDUZu8Wv5g/nQraOzXteKRom7xdT3EH8KsEO0I23ML8jofnT9AHPMPtDEYQtfDABtWfDkBWPvNHbLfvsKkR9MsQO0jxuOKTxNDJ+/GSPilXZsEh9keWn3VBxPRqB9628Dl+Nt9A1Xkoe1NrvO5d1yGwFo5kcWHcSp+NZtbbaskIijnuqZXKiNbnmT1mvGrdJ0Fw7b7kcibj51Gk9HUBOnY+yP+q9J2UuJGwXTRAij9FkUqALyPCoNhqSczGp0HTiP2gq8gjNJ8SqWpMPQKJfav4gf02qVF0MgX2E/cB/mvS+L2H8HuQZ+l4YkKGPIXC/G12qF+mYuQ2RMi8WCkDzZt9WuDYyJ6tx4BV/lAp8YFOK3Pf2vvop+WJyj4QCwGFyjtMZH427XkLURGGkbcMne1r/ALov99EwAByqPLtGNd7AnkNT8qogRDs4DViXO8X3DwFLxmNCDmTuH4nuqBPtdm0QW7zqfhUQJxJuTvJoAUzFjc6k1gFbFboA1W71laoAy9bWtVtaQEbZ6/Qx/wCmv8oqRasrKAMy1u1ZWUAZlrMtZWUAJC1hjFZWUANPEK0jlfVZh4GsrKYEiPa0g4g+IH4UTwmKLb7eVZWUAS6wVlZQBlZWVlAETF4srut53oY21pCbXA8APxrKygBl2LeszHxNKWIVlZQA5krYWsrKAN5a1asrKAMK1mWsrKAMy1tRWqygD//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86" name="AutoShape 18" descr="data:image/jpeg;base64,/9j/4AAQSkZJRgABAQAAAQABAAD/2wCEAAkGBhQSERUUExQVFRUVFxgYGBgXFxcXGRgYFxUVFxgVFxUXHCYeGBokGhQUHy8gIycpLCwsFR4xNTAqNSYrLCkBCQoKDgwOGg8PGjIkHyQsLCwqLS8sLCoqLCksLCwsLCwvLCwsKSwsLCwsLCwsLCwsLCwsLCwsLCwsLCksLCwsLP/AABEIAMMBAwMBIgACEQEDEQH/xAAcAAABBQEBAQAAAAAAAAAAAAAFAAMEBgcCAQj/xAA/EAABAwIDBQUGBQMDAwUAAAABAAIDBBEFITEGEkFRYRMicYGRBxQyobHBI0JS4fBictEzQ/EVFoIIJCWSsv/EABsBAAIDAQEBAAAAAAAAAAAAAAQFAgMGAQAH/8QAOBEAAQMCBAMFBwMCBwAAAAAAAQACAwQRBRIhMRNBUSJhcZHwFDKBobHB0SMz4RXxBiQ0QmKSov/aAAwDAQACEQMRAD8AozYMuH84ohRQtJu82aNTxPghTZ+V0570UhIK+tMkYBojVRiQNmtuGjIDTzPVO47jJioxED3583dGDgfFBWVbWjefoPmgtbWOlkdI7joOQ4BXRAkklBV8zGMaxvPX+SptDUkPBB0Kr2OH/wBxLw7xRrDfiBPDP0VdqpN57jzJ+qLpx2z4LNYxJmpowd8x+n8phJJJGrLpL1eL1eXlIpqkhS2VvIoYAno4XcFW5reaOgqJW6BPV1RvWublRAU6+AplSaABYKid73vzO3RiirSSp7p8lXYJd0jkiPvCFki1T+hxA8Mhx1RBzzZMbx1UV1SV3DMoZCAiTVNe4C6I07jdS2SG+iiQOU6nd1sBqhHp9S6gaobj1XaRo0Ib9VB9+AGbvIKPjNf2sz36A5DwCgJjHCAwArHVmKPdUPcza+m6nPxU8BbxUeSrcdSmF6FeGNGwSx9TLJ7ziki+E7OvmI0YDxdko9PE1hBdm7lyRmhrt4qiaVwHZTTDaCGR445+A+/4XGL7B1MDd8tL4zmHs7wtzNtPNV6WIha1s3tE6HunvxnItdm0jlZDNvNjGGM1lKPwnH8SPUxO5g8WlRinzorEcHEFyzbl0/v67lQMLn3X+Isi4mvkq+4bp8FOFTex9fFSljzG6DoKsxMMZ5FO1LM0LLCiIqLhMutqpMJGhVdU1spu0pRsyGaS6CS5mXQzRFROz9S798bbIEn5KCHJwlDZAnrap9tLevFeveXm7jlwHJOCIeSjdp/P2T8D+Zy5ldcDbRVxPa52up6qTMGxwSO4lthzuVViVPxTEN8ho+FunXqoCJgYWt13KSYrVMnlDY/daLeJ5leJJJK9KV6peHYa+Z263zJ0HimaaAvcGjU/y6tkG7E3cb5nmeaHmm4YsN05wvDhVOzSGzBv39wRDBMBo4rGYGU8tBe/PiFpWBOotDRw8vhFz1JWXQTXOqtuzcwNrk308kCyZ2axWxmw+AQ3jFvDT6K44z7JKKsbvwjsH20Z8Poshxz2ayxSuiBG+05NOReObeYW5YZiu7aztNdFP2j2djr4biwmb8Dxq062vyRzm3GaPdZZrmxv4dULsPPm3vuvkusoXxPLHgtc02IKUEvBaX7YMNG7DNu7r7OZIeJczQ/JZe2SytBzBLJo/Z5bA6Kau2Oso8Ut06TboqiOSKZID2gilFKusZxIMj7Nvxu1I4BCmV4ZpmfkoUspcSSbkqtsF35jsjJsVyU5ijPaOl+g/K4TtM27rHjkmgERw/CpHnuNJtx5Ip7g0XKR08T5HgNF1AfGQSDwXsRsb8kenwIXLpHeQ8E5SCOO4DAepN0OahttNU2bg0rZLSENHfqe7QKuOJvfO6kU1XY5o/J2bx3mNQevwzduWZjlyXWytf2SLKM+HS0v6kTsw7r38lYsKrN4AXV92Zr2t3oZReORu44HQX0KyDDa8scOivj8RNmPGjmj14+eQQUjTC/MtVQVLcQp+G7cegqltls46jqHxu4G7Twc05ghAWSWWh7bVLqqjZIRd8B3Cb/kOhPmT6LOimELg9t1jcTgdTVBB0O66MhuvN5cr2yuS3MSpsTsgkmI72SVWVMGymwSFS4HVPxVt9R6Jh8Rup9DSc9Vx5aBcrtMyZ0mVpT24d0uDLkZ+SFT1TnanLkFc8NpxmCcrH6KkStsSOpVVO4OJ02THGIHU7I7H3r3HeFyV4kki1m0kkl6vLyM4HDZrnnj3R91PbquKZto2Dp9V1ZLJHZnErdUsXChYwdNfE6lS6bUKy4G+wJPA/PgqzSZlFWT7oQjjZ11oKdueIhXWkxMdMrX6n7LQdmsTDmjQX/l1hbK0gqzYVihaAc7Hroi4Kix1SrEcKErNCpH/qFjsILN7rt4k9dPosJK2X2i4s6qobH/AGXh1znkcsis0wvAt87z8m6gcT+yLEzQC4rLy4bPI9kLRc28hfmh9PROdpfyT02ESgXLXW8DZXvDa8QACNjR1tcqwUe3LwA1zWkf2g3Q4qwSnB/w7lZ1+NvsVi74iNU2tlraiiqDaanaL/njs0jqef7Kg7UbM+6zWB32OG8x/AtP3RDJw5JqvB5YBm5KJszhPbyBug1ceQCvVX2cbAyNu6BxF7nrdA9lXdlEX27z7gHoiclcH5OFvAIColzOIWtwei4ELXEanVV3EXnO6GNqEXxqgdqLEHkgBp3X4q6ENLUpxN0rJ9AVN7b6JyJ6Gl7hwUmCQlWOZYISKpzOsU5VUAJ3m5Hj1RvB6reh3T+Uoex5svaGQskeOBF0O+7mEHkm9KGwVDZG6B2h+xVigi7SGoj5xF3/ANQTl6rNleaGvIcRf4mlp8CFSqhlnEciVfR6AtSz/EYDyyUd4+ibCkUlIXm2g4nko4UllXYADIfzNGOvbRZmDh5gZNvqirKKIC2Z63SUJsuWiSEynqVohPDb9tvkilPgL36NKnMw4Rg31Ceqcdc4k3sTyy87BQX119T5oUl71oI46Sn1bqU/NWCKN7ulhfiSqa5EMWxHtCAPhb8zzQ8lH08eRuu5WRxitFTKGs91ug7zzProvEkl01l0Qk1rrlJPCmK5MBXLhS4buisFCbxMPS3oU/2agYRIdy3I/VFGpXL2XFbyiIkhYe4JykZmppKYp2cU+g3nVaKnbljXjUTiqt1oGX+eqGpElcBsdFbluNUTrJA6mnvmDuAAn+oXVX94UzFazdjawfmNz5ZKvvnuUZEwubdZ2vqhDKQEZjqbcVMiLnaNJHMA/wA5JYLhbWtbJNnfRl7XHM9FZ4NqzHYRta0DQboI8DcKtwZexKOpzUFmYD5qtB7hqCCpGLPE1FuEjfhO82+padQPMlXih2yjksyWJj2u+Luga9bJjHNioaiN8lC6zgLmEm+XHcPPopsjsc0ZuqZ6i7TFUtIvsdCP49arOKWotDGNO7c+a4fMoHalvcdcEG38CcEikY9boNtZdoYOQAUptYdL5FONqOgULdKcaFEtCtZPIn52teMmgFQo6Oykb667RdBLRYLkjGSuDnbrkM5KPWndLT4qdE3eIA4ofiUZfId05NFrfUqUertVVVtyw3bqbi1vP6Lujnu8IFVP3nuPMlShUlrTzIsmaGk7R4bw1J6IxjQy7iszVTuqQyFupuT56Bd4fhbpTlk3mdPJFWYZFHzeeZ09FMsGgAZAKNK5DOlc89ydw4fDSs1Ac7qdfIL0OZ+kJJkJLlu9W8Q9B5BCxiGWmfO6ZkqS7UplJMA0BYx88jxYlerxJetCkqV6xlzZXLZzZJrgHzktbl3Rq7x5IfgOGAAPeLk5tH3Ks0M54+GWtuQS6ep1ytW0wjBQWCabnsPyrbhr6JjQw0cbm6Xc0EkcymMR2awyUG0TonHRzTcDru5XVfjxQg3zI5H+ZKWcba7VpHp8lU2o0TmTCwTcX8/ygeM7EyUt5Yz21Oct9uo/ubwKGxyq20mPujcbd5huHMd8Lhxugm1eFMhLZ4Lmnk0v/tv4xn7dF3MJNt0K6B1EP+Pr10TVMck8hlNVcipgqvBDPYbpxT1TCxSCo7p/LimpZ+Jt5nJAMRxS5sw5cT9grIYC86IGvxRlM25+A5lPYnXh7yeGg8F1gVH2sufwtzPgOHmgpkKtOzUdoS7i4/RHSjhR6eCy+HvNfWjPtq4+vFGJpd4k/wAAUR056JOl+yjTSJa1i2ss9h2VNjq/LqimH4y+Jwc1xBHG6q7ZlLhqFIsLdQq46psnZfqj23mDipibXwtFwA2dreegfb0uqbDotI2KrWlzoZM45RuuGo72QJHE3VCxvCZKSqkhI+Bxy6ag+hCLa7Oy6Q1MApqggDT7fx+F5G1dOao0dWOOXinTOOY9VWWm6JZLGW6FevUd0i8nq2jUjyQyoxEnJuQ+atjiJS6rrY4+fwG6IVGKCMWbm4j0/dcYa43uhlPBvOVjpKcAAAf8qcobG2w3VFC6aslD3GzRsEztFhvcbM3id1wHO2qawOjIa5xFr5C6tTKRvuczyPhLAOWZ+qE0VUHBw5aIfiu4WX1ZODh8IruKTY9O+26Ze1MEKTK8Jk2UQVZKBfRe+7gpJJL1yvZWdFVV0FypuFUvaStbwJz8E1cQ0XK+fwxmV4jbuTZPYfgMs3wMc7wCIf8AakzCN5m7nx1Wj7O1oaGxts1t7Za+J5pvbHC3RSMkzc14uHcPXmgXzuLczVs6fBqeOURy7/VVdsQH08l0XJzcJJsuZIrZEJbe+61obYWaorpyvWVC5lhsmQM1bYEIAve0qX2x5KbTVYfDLA4XY8E2PB4+Fw65BQY4ypdDGRKzxGS4CAdFc5hkYQ/UdFQBUOacidU+MYk5/Jc4tHuyvH9Tvqoad5WuF7L5c6WaB5Y1xFj1T89Y5/xOJTCSSkABsh3vc83cblJWnBJfwGjqfqqsjmBT9wtvmD8ih6lt2JxgcvDqvEEff7Iy4KHUFToGk+CVTTZfZLQ4ArbSxOfHcIKZE5FUeK5mps7XXkUFkWcpCz44rX2VgwiuLHBw1bnqi/tFc11VHKLfjQscfEXab+gVeoY/kEV21lBNMOIgF/Mn/CoZuQE5qL8Nkh3Fx8NEClpQ4aIXU4fa+aJxmxXbrHNSa8sKEnpoqhtyNVVpYSE2rW6jYdQo7sJj5WCKbVN5pFLgUoN2OCg4RTfmR+myKjNAGQyCI0TG6nhnbn0A6oOZ+Y3Wkw2mEDQ0HbcpzaCvEdIyEfFI/fd/aMgCPK6qdNWFj78ND5q70WxM9a4yuZ2bD+Z5sGgaADVNVns8ZHrOHD+kK9lmss4JfVRzTVGeIje41+qq7p7lIyI//wBEpm5XkcfLLrqu5tmWSC9M67hqx1gSOY4KsSMOgRDqKoa3M5V8PKSdfRPBsWEEcwUlK4VFnjkqyp+Cz7kzSdDl6qG5iTAQb8s/RMHAOaQshA90MrZBuCD5K/Q1VjrorxhGNxVMJpag2DgAx5Ntxw0PgsopMW3hnrxRODEh5pTlfEdl9FFVT1rB2rHcEbgoni9BNRy7kgI4sdwc3m08UUw2qhms2fung8eHFe0e1DZY+xq2GaMX3To+O/6TyUap2eAu6mlEzP0nJ48uijYbt8le1z/dl+Dht67j81MxLY2VoDoh2sZ0LCD6jVDKbZioe6zYZCdPhI+qk4VtDLAciRY6HL5Kyxe0iQNsSL8wLFdAiO5IXJDVtFmtD+/UeYUek2QbTs36ojfIyiBuR1dZAa53Zh05AaGX3TzdwAHNFZsdY/ekmks0cL3c49BrZUjaPHDUuybuMHwsF7eJ6qYa11suyFkqJYWuLzdx8h3AKp1byXknMk3PmmFNlprnin8Pwd8rwxjC5x0ATIPACwbqaR7zYboaIzyXQgPJaTSez2OEb1TICf0M+7kTgbRsyNMxw01JvlqqXVACbQYFJI3MT5LInREcEQwRnfucmnLxPBapJspQ1mQBpnnRze8zwI/dVraj2fT0UTTk+M3s9mYv/VyK86TM2y5Hh5ppw4nbUDYnu+uyhxvsbJ18oIzQJleT4j7cVIZV9UE6EgrSxYjGRYbJ2U9ESwXZepqT+FGSP1nJvqcvRE9itm21LnSy37GLX+p3Bg+6tWK7UBoDI7MY3dDWtIsBy65KYAAu5VAOkfaMXPyCWD+z2CID3qa7jbuMPyJ/wn9qNgaWse10FUIixoZuu0AF9D5qpVWOPcTn53z9VEOJPItvFR47BoGol2GzS2Mku3LS3kjNV7I6gD8GWKY8mkA/NVTG8DqKRwbURuj5E6HwIyRiDHJm/DI4eCuuC402sZ7vVgSsdb4tW9Wu5rrXsebbIeelqIGZrhw7tD+D8vFY2ate9vfUhWT2jezl1A4PjJfTv+F3Fp/S631VNgo+7cnX7IgxtA1SQVUznWAuN99FM98z7uZ+XktEwenZRxMfIGunkAJ3xcRtOYaAfzaFVHYjBxNWwsdpvbzuVmgu+y0Daina9xfHnplwAGngQFU8WF2ppQ3e7LLsfL1+EPr9p3vBG+enL0CBS17jqf8AHouZqchMOFwgnPLjqtK2JkTf0wuXzdUx70QcjovJGHko0oU2tCCmmeNUcZtJLbMg9SGn5pKv9p/LpKzKeqH9pHQeSJRUsUWYYHdXC/yUeq7Fx70Tb8wu6yWyDVNTmvRtc/W6hWywwDIGi3gFIlwmJ3+m4sPXT9lCnhkh+IXH6houBW56qVT4hwdm06gosB7d9QkBfSynsdh3UbfEfiy8pcVRakxTjfTkq3idAYzdvwO+E/ZRo6lw4rxgZIMzVCPFp6OQxzDb15K+y4mJB37E8+PqoxktbvXVWjxY5XRrZ4dvMA82jb3nf2jh5od1MW6kp3DjUcxDGDU9FY9ndiTUl00rzHCCd06uf0YPvorT7nRQizKcOIyvJ3i4jK+egQms2h3sm2Y1tg0DINaOAA5qC7FTnnfl1HIKJlaNAjI6BxJc7S/L1urORST2ZJSRNbw7MBpJ8QFbNnfZ1SxNe6Dea94tvHMtB4C/1Wc4PXgOA6rQML2kIIAOXDr+yIge13vJVidLKzSEkeu+6qe12CS0x3ZM2/ldwP8Ag9FVHT559Vv81NFX05ZI24I9DzBWHbUYA+indG/TVrv1N5/ZUVMJYcw2R+D4kKgGGTR7fmOo+6iQ1ViMzrdXLZ7asOb2MoDo3izgeIKziSqsU/TVuYtkb/Pz4qljnx6hMJ2QVILHb8lF9oOynuc92HeikG/G7ofynqFX8NJe9rNC4ht/FadWu9+oHxOzkh/EjNszbVvmM/JZ9s/ADUN6XPhZMBICwlZCWifHVtb1Nj39/ktBqsTZBCymiuWx/EdN55+J3UKvVFTc3OZSc4nzUZ7T56/wpaXF51W0EbadlmBcSS3/AJ9k2JFy8Zpp7laGpfJKRqVLjqM/8I3hdduEC5AKrVO/NGKONziAAbnhmq3jKbhFU0nEYQ7ZbDhjGYhQzUz7bzm5dDbunyICweehMRdG8WdG5zTfoVtmwVA+N7ciMs8v5YrL/aNG44rUtYC68mgHEgZeqPddzATusy3LFUvY3UHUfH+yibJVYiqmm2oLcjzCN1Fddxv1HxctEDpNj602e2CTXLK2iPM2OrXDeNNJnrpf0Q0odyCc0MsTb8QgHvKfonhws4cLHz4rio2fDhdjgLcD/MlHNJUQ33opG21JY6wA62Tb8WLhyPzVVxazgmYa4nNG7TzUSaic3I6obUxWRWWsJ/l/mh1U7goNOuilO27LuQ7swvF6456JIlIuyna3VAatwurRjtAY5HsN7tcRnwsqxVs1V1Ol2Mg6kKESnqZ6YLFKo4LlGutZZeAOMgARiFnaxOj5i7fEZquubbyVmoe69tkBxFtpXgabxQ8Du0R8U4xWL9GOQ7jsn6j7qNdWzZkAROdxJsPAaqpqyYVLaFo8SV2q1ZZRwAhtUXHkD+Ec37BMe8hRfeP5wUeSdLWxLbS12XZHKGsseXPjkrXhWKbzhx4fzos8paxHKGrDSDnbovaxuU2uZVx6brdNlay4tz+aHe1fAu3onSNF3w94f2/m8ckF2dx627nukeZPVaFHOJYnX4tII8k2aRIyywtUySjqhMOvrzC+Uppc17FUpvEqYtkc39LiLeBsm4o+KDyiydcaQSkBWnAMYLJWnK1908t05H5EoC17Y62RrchvOA8Cbj5Luny8EM2guycPHEA+Y/ZQibclnUIivmLI2VJGrXC/hqrJ2o5hcTlCaOu3h4/VFonAgZ6cFQ5mQ6prBUtqW3aokigvJJ0R4Ul/pZHcM2JkmNmWP84kqbHE6AXVFTTAC735Qqph1E4kZHPS3HwWl4Hs4YGB7h3zYjOxHkjuEbPUuHNvKWyza5jJt+AXLq8Ty2vmbWsPlkiGxWN3b9OiXurLs4cIOTm48/DuRHBcT7Fskr3AMY0uf0A4eqxqfap8lRLM0hrpXuJsBpfLXRW32uVhhp46eM3a83leNN4aRm3LXyWSU9RZxCskaXi3RL4Z2wS8S3vd3L+fwr9/3bPYfik28vovW7WVAN2zOB8b/VU6OrTwqePBBljxzKfsq4HD3B5LScK9pc7LCQiRvHeAN/kiUuL4dWC80O486uYd08gsriquqlR1Wa7xZALO18V72WlkOePsHq02+ivVbsBDOCaOqaT+iQ28e9+you0GBz0rt2Zjm8nWu08rOUqHESNCRflcKyYRtMXNdDUDtYXDMGx3T+oErzXsJ2t9F6WmqAwlr84/9eex9arN+3PNeJjEYmtleGG7A47pPEJIsMBWcdVPa4jp3radpcHhxKP3mlsJrXki0LuZHVZJiGEua4gg3Gv+FdsBxMwuDmnTMW4m+V1a8SrKOpG9JGGvNt4jLNUtdm7QNjzTmam4YELwXM/2ncjuPUdFh7cMPI3UsUe4NM1omKCjYPwmXIHE/VVGvmBJy46cvNRdK4my5FhkLGGQAjxCECbd719M0D3C4k881PxKsDu4zTiefRFdj9mX1lQyBg+I2J5N1cT5XRcYyNvzKzlURUy8Np7Ldzyvz8gEEhw4nhdEKTJu7xBX1VgOytPSQtijjbYDMkAlx4kkrMPbDs1FGWzRxBhJIeRkHXGRtzXpQ7LcruHPiM2SMEGx16+visqL8lDlkRHs7GyZlouSGY5oOqcTwyPHZUSGWxRuhn6oT7vYqbSZWXJrOCsw50kT7FXXBcRztx+3QrWdlKq8R1yBufC6w/D3XcORV9rcc90wyZwNnzWjZwOguRzsCu0shF7q/GqYSNAbuSFleJWfNI8Z7z3O9XEhNMjCYfOvBMoWJXBJG07InExt0zjmEOlexsY3nBguBnqSm4qnmrvsGxxl32s3iRrbQcuijHdrwUVPw56dzTtv08FmQpHwPs9pbzBFvNE6aqHAr6Bx3Z+HEad0MzA2RouxwGjgOY18F84VeHvjkcw3DmuIPQjJGSx33WdpKh0IIjGg5cx4HoUfhqwM75onSbUysFmyFtxYqoRSyDin2PeeSD4WU3BWgbiAkADmX8QrO/G3uzLieZvx5m6lw4/Jbch7pdkX8eu7yVZpqYu+I+Ss+FULWjee21tM7ElVi4doUf2Xsu5lh06/BXLZOippKd9NUkP7U3JdmQ86ODuaxfa/BTRVkkOoY4gHm3UFadHVtD8i1o53zNuRVP8Aaz36wEZkxMvbPOyPicLAfBZbFKdwzSDnrbodNlTm1C6FSeabhwya1xG63OxTMkRGt/BX5WlJBLMwXII8wicdUpDa3qgYmsF6yc35KswgoqPFHN0VgjxEa3sBxunDiUkrSyLus4u4nz1sqx2m8c9Lqz0NSGiwtYKiWIRi4Gqa0Nc6sJje7K3nbc/gfNRxgEnRJWSPFIrDI+qSH48noJt/S6Pv/wCyr1DiDmfCcuRRUY0CLEFt+Sr9JNldP9tdWPjBOyDpa1zYx2vgiM+JNGmaCV1Y6RpAy+/S6dqZAAh7Je8rYYgNUFiNe+Q8Nx0PRN0sN81svsCj3ama4/2xY/8Akq37Kti21tUTIAYYrOcOd9G+C+iKTB4omhsUbI7Cw3QBb/KKF3m/JJHllPGYz7xHkpoN1X9uMFFTSvadQCR0yRSlmcDuv14HgfBSZog5padCLK1zQRZAxPdBK145G6+Waym7N5Y4WINr8FFc2xV89oOzu5KbN/nAqgPcWZEXCUZSCWr6E6RrmNlGx59F52oT0LwSh1RXNAvY+ibgxdgOYKs4TiNkD7fEx+VzgrXQN3nt+d9Bbio22m1YqZAxlxFCN1gGhP5neZQiXGS4brO60687cl5Bhbn/AAi5XI28MdpW1c5qyGwa25/hQjOF3ECcgPXJWzCPZzVTkBkRz4kWb5lXrB/Yy2OzquZo4ljNfDeKvF3e6EscxsR/WkA7hqfIXWa4Lgxke0WLiSMgtmwfBBRxDes1xF3NHAcM+amuqKCjbaBgDxkC0Am/Un1VIx3aR8rzdx1+XNc0i7Tjc/RGRh9WBHEwtZzvuVc8OxRomADhYZm/ILFcdqfeKuaVgsHvc4eF+KOVGJFg3i8gyAta2/eAOrsvki2F4xQ08bbU7ZJRq5+maqM2fQmyKFBwnFzQXHQWFvmSqdSYFI/4Y3u/taTcdLKwU3s9nIu9u5lo7M872COu9pj2/wCmxjP7WgBDanbuVxvx6/RQvEN3XRLY6o6NjDfE3P4TbNnexG84b1swNL+Xn8kKr6kk2t+x4pypxySQ3c4k+SGyS8XFDvcDo1M4mPGsh1XrTnmTbj4KLPiG/I5+6MzlfOwHVNzyb5sMm/M+KXu5A0UmgAaoaWR0jgWDQc0Qp8ZkGhIHLh5hd1lHDVC262KXg8fC46WLeCHxx8wpLctOC9nLDop8Bs7S2QKnYthT4JC2QWPyPUFQStJxKjZUUby4XfELh3GwuTfos2KbQS8Rt187xah9jmyjY7JXUuGs4HLrz8VDSVxAO6XRyujNwjHvCSFCU80lTwQmIxE96kMqCF373ldNvi/ymJG2KmGgocyyxp91XklAOKjolgVOJJWMOW84AnxXndlq9AXTStaStP8AYxWPinkbZwZI229bu7zcw0nmbrZ6PFGDIu9eHmoeF+6xRshYxgAA/KMyABc9eqi4pgr496WE77bZt1I6jmuMuxvVHS8Od+VwLeQvz/CsxLXt1Gahw15jduSnwJ4hAsPxzK/HKwIsjVSxlVFuk7p4HiDzVma40QbqcxHLIOz16KLtJsxFWsuDuvtZrx9FjO0ew08DiHMuOBbd1xw4LUBXzUkm5Jpwd+Vw+xRej2hjkFpLfX5IaSJkh6FOKWqqKJmUDiRn1ovmmrwY8R4hV6tptw2X1vW7OUVQDvMZc8rDzssP9r+xEdG6N8J3o5LjnYjmfNeY18Z1NwqqqWmrGHhtLXjkfnqs/wAOkF8+CuuC4z2JBaBfkdFRKCifI6zBeyONje34m+ipqGjNodUdgsz2xHMzs7XtoVozfaVOG2a6w6W5IfV7XTSXJcblUttTkb8Oi7ixPkCfFDu4p5p3HJRsN8gBVpOJvkOvK/8AymH1Lbm3edfKxuM0FiL38bDorXs/gYyJFx8h+6qDSTbmjuK1rcwFm/VU/G2SxzXmv3hdp/p4ALluLt/V6rSfaFgjXYYJLDehc0A8gcrX5cVjEoR3Ba7QrMOxCWAl0exPNGzjDeDlHbitzkCUHsjWCU4IdzXHxMjbdcp66pq5RHeymU7nu0y6o5hWHwu/1XHyQ+Jtr8F46blZBZtdFp2xhrLPJv65I5i9DTMH4DnXFrh31CDPfZciUm/yKb3CVw6m50VjTlaGtufFSAlupRWGuacfOfAKsopoIT1G4hkoGhjdf0VHliY7+k/zgrdjdcIabdHxzfJo/wA5qltzzTGmaQ26x2OTsdMIwAeqZnpS3XTmmbIxBI0jddmCuqTZp7hd12tvqRr4IrjBo7Sz5w18rh7OL35dPEoIkrL/ANJjGVr2SUfamdFf/Qp+oQiRRZNbJJK1iXVO6bU7CXkSNIyIcEkl2T3SuUf77fELfaOd34Zubndv5tCvGCTuJsTl+ySSqg3Kf4mBlVe2riEdV3Bu7zLm3O7Rf5r3D53A5EpJKDffKkzWmYT0VmqYWy0p7QB1mE587arKIapw3wHHLT1XqS7UbhSwfVkw6FSpK54Js93LX+klUbbSse6mja5xIuTYm+eWaSSHucw8U2nY32Z5ty+xQXZkWjcRrvaouV4khKj91yY4QP8AIx+ChzsG8clEa3NJJTYdFRUgZ/iimHnMDqPmVfMN7pyyyb9Skkux+8VbP+03wUvbQf8Axk//AIf/AKWGO+ySSObv671k6n3fifoFyzRF8APed4JJKE/uFWYV/qY/XJGZDYFMPGvl89V4kl7VsqncLyHM24KY1tkklF67AOwSuV1HqPH7pJKtEu3Cre1MpNRICchYDoEGiedLr1JPoh+mF8sxBx9rdrzP1RLC23kbfPvLScIp2yFzXjeDW5A6BJJBTfuBavCNKV5HVBJ4gHHIapJJJYSbrSL/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88" name="AutoShape 20" descr="data:image/jpeg;base64,/9j/4AAQSkZJRgABAQAAAQABAAD/2wCEAAkGBhQSERQUEhQWFRQVGBQUFBcXFBQVFxQXFBcVFBUUFRgXHCYeFxojGRQUHy8gIycpLCwsFR4xNTAqNSYrLCkBCQoKDgwOGg8PGikkHyQsKSwsLC0sLCwsLCwsLCksKS0sLCkpLCksLCwpKSwsLCwpLCwpLCksLCwsLCksLCwsKf/AABEIAOEA4QMBIgACEQEDEQH/xAAbAAACAwEBAQAAAAAAAAAAAAAABgMEBQcCAf/EAEAQAAEDAgMFBgMGBQMDBQAAAAEAAgMEEQUhMRJBUWFxBiIygZHBE6GxM0JSctHwBxQjYuGCsvEVFpIkNENjov/EABsBAAIDAQEBAAAAAAAAAAAAAAAEAgMFAQYH/8QALREAAgIBAwIFAwQDAQAAAAAAAAECAxEEEiEFMRNBUYHBIjJhI0JxsQYUkTP/2gAMAwEAAhEDEQA/AOcIQhAHpmvom2SMJSYmYT3Smo8j1f8Ajy4s9vkgrcJD825O+R6pfmaWkgixGqbmuWTjVIC3aGrdeYVUJNG5qKcpyXcxNtfLq1hmGPqJBHGLuOZvoBvJPBN0H8LnEd6doPJhI+oVkpqPdmRKWO7EgPQ562O0PZaWkPeIcw6Obe3QjcVhucupp9jrlweXOVnDc357hdU3HNT0MlnqclwQon+qs+o1U9QRvXuWrP8Aws6KbJfXzJTB6XCfJI5+aGyKsZV8jdmu4JZNinfkrXxbBZsUuSlfUZKBBxyL+MtJmcB94g+qv4b2S+NYB5LiPutuB1JOiqw0zp6kMbrx3ADMkro9CxkLAyMWG873Hi5Wzm4pJGLYoNyeMvPAuUX8NA3Ool/0xcObnaeQWo3sVRgfZuPMyuv8lrSTqq6pVDsm/MXjU2Y9X2FpnDuF8Z3d7bA6h2fzSjjXZqWmzcNph0kbm3ofwnkV0L+ZQKnIggFpycDmCOBB1ClG2S7k5afJyhWmrV7U4AIXCSL7J5yGpjdrsHla5B5WWU1P1S3LJidRi44TBCEK4xwQhCABCEIA9RjMdQuiVHZBgPdkcDzAK55F4h1H1XW6ia5PmktU2sYNzpFk4OW1+nyLM+CSMzFnjlr6FY9XJkRyIPom6eeyV+0AFi8a7+fPql4cnrKrpSi9xs/wzoh8KSTe52xfk0A29Sn+CIJF/hzN/wClI/8Asf8AMNTlBPmq7PuZ5vUpybwYPa6IPa+J28EDkdQfVcfkBBIOoyPkuodqqs/Ef1XPMXjG1tjfr14pih44NB6drTxkZzl9Y6xXglG0mzO3YeTYhqMlL8S6pYTQySmzR3Rq46Dl15JlpuzzGjvuc48rNH6paeIm/p75Tj2MhoXvbsmOKggH/wAYPUuPuvMuFwO+5s82uI+uSr3IZ8X8GAJ1Xqq+wWpiHZpwaXQuL7DwGwd5Wyd0SlK83O1kRkQd3JWwipCWq1zrWEhs7Ks2Wl58T7i/AD9T9EzxzpQwaq/ptHAe5W9DPkqZ9xiNKdaaNOSoWfUVdl4klVKocoJFlVWCxHW5q0ye6wBJYq9BMpOJdKtPsX6iISxviP3hYcnDNh9R9UjWsnD49iDzSnP4nfmd9SmtN5o8t16tRUGvyRoQUJs8wCEIQAIQhAHqPUdQulPqc1zaEd4dR9V2OrwOF19m7Dc2sSR6FJaryNrpVsYbt3nj5Fiql1WBiMuRW3i9G+E97MHRw0P74Jbrn5KiB7Grb4e5Gv8Aw/qrNnZwc1w87tP0CdoKlcs7KV+xO5u6Tu+YzHun+mqdFy6P1GN4ashlGR2udaZ3MNcPMfqEsU+FyTkhjSdxOgHUpv7WQ7bGPFrtOweh0+dwr9DTCKNrGjTXmTqShT2x4HfEXgxXsINX2FqGC4LH23Ncb/MZqpgOBGaRwcCGM8e433N6n2XRMQmyUGHNHwtq2biSTxtkPop+PLApHSRwpkEdKGNAaAANAFUnqLLZdHdpSrispDiq1yzUoaZOa7mvbK26X31Ks0ktyFY4cF8bISe1DTRyXUHaXsqKhnxI8pmjl/UA3H+7h6cFPhMeiZKVgVW5xeUZWt29jkOFz7OSZKWe4Wh2gwaFtQ68YG3Z9xca6n1B9VAzBcrxOv8A2ki/kd6slNS5HNK9laUnx5Hxz1XlavQltkcjoV5dIuIeRVdHmpWOsvD5VE6VSOk9RVBrSTuBKXr717xKu2u63Qa8yvA0TVMcHjuu3qxxjHssgUIKEwebBCEIAEIQgD3F4h1C7W52Z81xSLUdR9V2H4uaQ1fkavT453e3yR4jGHtcx2bTu9xzXNcUhMbnNO4/LUH0XSpzcJH7YwaO3nu+4VFXc9LpZ7YOInwzljw4aghw8jdP1FiAc0Obo7P/AAkB0S0cFxHYOwT3XacimrI7llFGls2S2T7P+xzrKwOZa/A+hBV59TmlSqqMldgxDaY07x3T1H+Eq4mvKhcJF+uqO6Vdw514I+nuVgyz3Ct4JV/0yy+bSSBxaeHQ/VGMI5bViGEbTcxZK3aOn2XZ7ybLfjqLKSro2TttofWy4nhi8H4b57M5y5lytrCaTMLRHZN18req16LBBHYuIP73K2U00Th4dWZZyyfD4rBbEBVBh4LQgtYk5AC56DMpdmdfLdyLPa+qHx2NvmGC/mXEKlSTpexvEnS1MkjgW7R7oIIs0ZNHoFaoa26v2YiaelcXWq/Q0scn/p/EtdzfFbe3j5JcOPNO53yW1JLtXB0II9UqltiRwyVlcU+5VqrLaMbHx/Bbkxjg0+apzV7n8hyUjXHigsa7UeYyVySRn2WXWrG4qhXgqstMW8wdCrTVdFowtdFxSUgQhCmZYIQhAAhCEAeovEOo+q6yZ8yuTR6jqF0A1SS1S7G/0evep+3yactTklLtXPdo/N7LTqKywSrjVVtOA4a9SqK48nolUq4OTMt5UDwpXLW7NYS2VxdJ4G2y02id3RNN7VkzXF2SwipRzPe22yXW3gfVe6WvMb7OyDsjfcdxT4YGFuyGgDgBZK+P4NbMKmM03hmjFTUViXKPL5LKL+YLCHt1Bv8A46FUKar0Y7dkD9AVLK/JG3A2r4zhkYqeua8Xaeo3gq7HUJE/mCw3aSDyW3SY1IGgvYHXzFu6bceCjKsXhdGx7cdhnbWHiphUc0uf9xsH3HeoXl/aoAd2PP8Aud7BQ2P0OSjAbYXrOxjtAC34cRuPvu3H+0ckr1OPySAgmzfwtyHnxUcL13w8dztVMJS3Pk3aWe4s4BzeDgCPmp5OzsTxeL+m/gSSw8uLVRw6O56pgjp9kKLbRZfiMsrhipUQOjcWvFiP3ccQldz80+drXA05cR3m2APAOyI91z5M08ozdde5KKJg9Sxqq0qxEVc1gUqnl8l6IbjmDqFAQrMIVd2/qUVd2VdZX6db/k8oQUK880CEIQAIQhAH1qZpK/NLF1HJiROmSouhuwei6LqYUxnu/HybdZiYH6LFklublQfFJUjYHuIAY4k6DZOarUVE0rtY7ey4PLnLd7MV1g5m++0Oe4qCPspKRd5azkTc+jdF4OBSRkOa9htwJH1C5Jxaxk5RG2M1PbwPEEmSkqog9pad+nVY+G1u23PIjJw58eividKNYNJw5yhLxigMbyLdFUZUZWd5H2KeK+hbM2xyO4pOr8MdG4hwI57imYS3LDFbYST3w90VGi7gOJA9TZMb23JtuyHQZBLXwjqNyY4n3AdxF/1RYW9P/dnuQVdDkSAsiQkapsgrba6KOswmGXNp2HdLg+W5RjPHcu1NLnyu4rskWhSgkhX4eyzb5y+jf1K2qDDYo9BtHi7d5IlYvIpoUq+ZFjB6MMbtP13DjzV98qr7ROZXp7srnIDUpdhP6pZYvdsKkNi2d7iPRpuT9ElFO9a9srrPbdugG8cwdxWBjfZ4w2c07UTtHbwfwu4H6pumSSwxTXUT4kY7VYhavkUGatxwq2UhfT0SbyWISqr9T1KuxNVJ2p80U92V9cTVdfv/AEeShCEweWBCEIAEIQgAK84Lhnxn97JgzcfYcyvVlv0kAY0MboNeZ3lUXSwjf6LpvHlJvssfJv4XOyKzYmNYBwAueZOpK3I8XdbX1SpA6ytiqWe1k9JZpIt8I3ainjnFnAMcdHNG/mNCkvFad0Tyx/kRo4cQVuQ1684w5stO8HxMBew8C3UdCLojwyNW+h/gVYKwsdcb8iOIWzBWB4u0/qORSs6e6IqtzDdpt+96ZcMkv9mKfI5xzr3UbL22cLrCo8Wa61+675HoVbkqslTtaYzFRn9UWUamgaCbKg2rMWRzbrzHRacktwsmuCtjzwyGoWyO6PdF2KsB0NwrcVQk1ryDcG3RWosXe3n1CnKr0EKurwfFiwPML7q7AlCnxt34W/NXP+tSkZEDoB9SqHWx7xI2/aNFTVsjF3m3Abz0CwKvGTIbaN3C/wBeKyKiYk3JJPEm5ULJc1JVkFOMJcm1E/NblE8EFrxtMcLOB0I/f0S1SS3W5SlVyGbEpwMLFsG+A82zZe35TwPsVTaU3YoWuDQ4ZOaWu8jkRzF0kVrzE9zN4OvEHQ+iurzPgzL74aWCnPsWaipDRz3BVrqm55Juc1bGnp7J2NexHkNZ1CWtsy+IrsgQhCkJghCEACEIQB9amKMpdamGNyV1Hkes/wAd7We3yWg6yh/mVFUy2FlWpDtva38RAS2D07aXc3KGgllzYwkcdB6leMYp5YGO+Iwt7rtdDkd4yTVDWCOzW2sMgr1WW1EDmSNDhbQ7xvHVVKXJjW6yaf2rDODCZSMmWx2j7MmFxdHd0W472cnfqsEMWjFxl2Md+JXLDLrM1JJVOYNTbgoaSB73BrGuc46BoJPoFdxfAamKLblgkY3LvFpsOvBR4zga8bbBtcM8U+J8VWrKzVRYdhUk3hFm6Fxvsj018lu0/ZOMZySOdyaLfNy49kWThZq9RXhLj1FbaXxOw7N0xHhd12zf9F6Z2Np3b5B0c0/UI8aKFpdMvS5wK9M/RaMT1pu7Cm/9KUHk8W+YuqdXg8tObSsLeB1aehGSi5xl2NDTOVb2yIZY7qu2I3V2M3U0cGajuwaT06saYUURTDSNyVGkp1rxMVMnlls3tjtKGKvzYORPqbeyX+0dMC1j94Owemo91tVLtuRx3DIeSz8d+xt/c33VtDxNGd1atS0M0/JZFoBWxp6eyrXVkaenstGR87q7sEIQojAIQhAAhCEAfWrYbKscK02ZL3LOD1HQLFBWZ/HyWKiW4VWCq2Htd+Eg+hUcsyqPlVaia+o1KydDNcDYg3BzB6rQo8QtoVzvBsYsfhnQ+E30PDzTPTVSXnW4nanVqq8wfbuaeNU+RkjFwfGy19dSBw5JLr8JDu9COrNbX3t5ctydqesWe7DbVMboxZrnt2gPu5/REJbQ2JxcJ+XmMnZrB2UsYa0d8gGR28u3i/AaWTPA4Ou05gixBzBHMb1jN1yWpTSBrHPdo0KjLbyYGoWTnXbGh/lqgtaLRuG0wDINvkWjofZL76nmnjtg348Jfvjdf/Se6fZc9maQmIPcek0tsvBWe64L9NVZrco3XSvTDPVM+FQkoksDEpZhlmnSDO6YaeMSM2JGhzSLEOFwfX6qvhOCHVwsOJWqGBuiobPPaq6MniPc5b2kwE0k5YLljhtRn+07jzByVemamX+LZIFK4XH2rcv9BHukalxB+53yCZinKOTT0WsUq0pdxrgZlfTmVHV4jcbLPN3sFlRvc7xElXI41DBo7E3uZJE2zVi9oZ/Czh3j1Og9Fp11eIxxdub7nklqVxcSTmSblN6ep53M8t1/qUI1/wCvW8t9/wAIgIVgaensq7grA09PZNyPH09wQhCiMghCEACEIQAKCOsAyKnCruo89EbFJcnYauemmpQZ8krB+wqskxOmSnfTqF0S6oJEreoW3LDfBEExYPiu0A1x7w//AEFgbK8g2NxkuTgpLBZoddPSWb49vNeo/wBPWq/R11pGE7nD6pIocY3POfHj1Ws2t0II4iyzp1Sj3PeafWUayGYPnzXmjpEUveU+OVexA0fid9AsXDq7b2XX1AKm7aSn+WjI3Pz82pdLnBnOn9aMX6n3CKtrjsusWuuCORWXX4VSuLgHPYQSCLBwBHC+aw6PEi0jNR47XkSh18ntDvMZH6KxReTSdHhzcs4TN6j7OUozdK88gGhMFC+ni8DSSN7j7LncGJ81qU+J80Si/M5ZpnYvvbQ8TYyXb1PS1G0UoU9ZdaX/AHHHCLAh8h0AzDebj7KtxZn2aPatsFyXO2MrSY4nNDm7JLgRcG5FvPJc+x/su6AfGp7vi+805ui68W/3bt+qYZMYkc/ac65K1MNxLPMCxyIOhB1CthNw/g5foZRpSjxJeaOcU+MEat+aklxuR2TRs89T5cFodqsGbBUWZ9m8bcfJpPh8iCFmxwLThVXJKSR5DVdY1qzVObIGtubnXmvZj5K5DCL5r0+CxyTO0wJWtvJlvhQFfkGWYVEquY9pJZyfEIQqx4EIQgAQhCAPoU0gLO68Ec/3uULdUwTSSMykFxxIuPVWQENZLDiYHw2neoZYuC3H0cT8wAD/AGmx9N6oVFBs5i5HG31UxWNiyZD41C4K9KW8fooXMB0Kh5jkZFO6liqHN0KHMXhcayMQnKL3ReBv7IY0STG7dm3pvHunuvpzU0rmM8YIe0cdnUehXHMPqzFI143HPpoV0rCcb2bEHLUdFm6mtRluR63pt09VV3zOL/6hdkonNNiCD0VTHWkRNP4XW8nD9Quj11bDO27mgP3kb+qWMSwCSpY6OICwc0lx8I1Pmc9FCua3LJq6q6VmmmsYl8iKyrIVpmLkbh6lbsv8OXgfbMvzY4D1BP0VGo7BVLQSzYktuY8X8g61005VS7M87TfrKV9SePUpSY5I4WvYcG5X6qSiq7ELNqqGWI/1I3s/Mwj5kKOGfNGyOOBqnqE1PdJ/9HWnmutWkclrDJr2uQBzIWs/FWtFo+87juHPml/ClJ4SNzVdQ09NXiTkvk99qX/EdHlfYbYneLm9vp6rHZFwsfkVfGl3G5Nyb8V5+ACtauGyKifJdXqPHulZ6srtZmpZKcOte4PEe6+tbnkQfqpQpihRnpntGY2m8R7rKeMz5/VNkbSAlafxO/M76lVTNHRPLZGUIQqzTBCEIAEIQgD6zUJ1+JsmxuD6A+ehSXHqOoXQJbi+yA4XN2nMeV1ZAzNf+33+ChPSsd4mt6gbJ9R7qq7DwD3STyJz8nDVXHMbewuzgNR6FRugcdC0+oVhnZMyeiDr3sDwcPeyyKvB9ncW8CCC0+mSZntf95h8u8Pkovh3HsfcFGMlkbHETpKN3C/Qqo4Ea/NN1RhbXadw8sx6bvIrLqqB7fENofiHuFFxHK9Rkw1eocXdHlq3gd3Qr46hG42UEtKRz6KtxyuR+jVSqlvreGbY7R3sG3ucvXJdBo674cbY26AZ8zvJ4rj8btlwcNxB9DddEhrr2I0IBHms/UVqOMHsumamzXqStabWPkaQ4SN58FRkZY8OKMNqxex3rSrcPcW7TO8NTxCT7Maf6UtrMxk5OVyRzKjrOy1LVCz2bD90kYDT/qbo4dV5c7PgVdoybqak48o5qaIWQ+pCnXdi5KUgu2XRk5PF7HrfwnqvbKKxzHRdGpZDazhdpyIIuCOBB1S72hwhlOWuYbRSZBpvZjhbJrtwPNaWn1O/6ZdzwPU+nun64vK/ow3wiwXhkJ3K3Ky37zXqFoKdMMr/AMk1+os78Tcj5hehSkajaH4m+4V1saljbdGQKkMQ3JKqx/Uf+Z3+4ro8dICVzitH9ST87/8AcVVM0ND3kQoQhQNQEIQgAQhCAPrTax5psj7UskHejseINilNuqZmxNZlLFs7s293yIVkDN12Pp9/g0qavY/Laz3XAUj28A09MlSGFxnNl2H+03B5Zr2ZAzxbY5kXHqrDNJm1BbqC3qPcKOWnDswbE+YP6L3FXC1wSQNd+XHJR/zkZuQdk8j7FAFSaNzPE3L8Tc2/4Ubc9M1ojEYxq76fML6KSGTMBvldh+WRQBj1NC15uRnx0P8AlZtRhTm+HvDyB/Qplkw22jyOTxceoVeanO9uXFveB/RBOM3ESqinN8xY+YW1hNb/AEwwnvNyHNv7KtTUx12SenzVJ9M2+hadQQLEFU2Vb1g2+mdWlo7VPHHZ/wADBRV1kxYX2gLTa90iQ1dsn2/MND1G4rRgntmsuypxfJ9Hpu03UK91bz/aOgmSCXNzBfiMvVWIsOi3EW87pJpsQ5rVpsQVDTQnbo5xX0tjU2Jrd/ooscha+nN8w0gnflobjzWTDX81LiWIBtO8XF3iwG/M5lTpz4iwYXUaNtEt/oLv8kQLMN2/hPeA6feb5KWKLPQg8L3v0O/zso4JFoMmH3mg/I/Jbp4MgiAJsPENWkWI8t6mYxWGRxutmRydn/4u1CkkoXjvAbY5HvdcvF9UAfIBmOq5bX/ayfnf/uK6hDUNOhN76HJcvrvtZPzv/wBxVcjQ0PeRAhCFA1AQhCABCEIA+t1TnBWm1tRvBzSY3UdUzsjt4XeR/VWVmbr/ANvv8Fs0YOcTvhn8JzaenBeX1UsWUjTbiO80qMSObq2/QgqxT4hb9FYZhC2vZe4AB5NsT0IWgyqjdqPVrXf5VeVsUgs8W1sRqCeCrf8ASJG5xPDxwORCDpp/ysbwS1sbuWyAfmqjsPb93ZYR+YfTJVWlwOZaHcNrXyVgVTvvtB62KMHD0JnsFpBlucM2+fBfHEu8Jbl5KTbdbuO2eRzH+FXirnNdaUeo+h3oAjkY4C7mG34mHa9f+FWkh2tHB3I5H1W0Jm6gA9Bn8lWnqIic7DrY/VB0xn0V8iDfgq5pXszjI5tOh/Rbxo2kZPA8rj65KF1I8btocW/oc1ySUlhl9Gpt0899UmmZMeJ7Js9pafULTp8fjA8R/wDFRSwD7zbdQQpI8NGrQHjoLjy3pd6WDPQL/J9Zs2yw/wA4JjjUp+yjHUm5620VTYmkJc97tv8AuGRHAW0V6lpWbiWnkbH0KuOjkbmNmUDO+jh1VsK4Q+1GNqeoX6n/ANJZM6GGcC4Af+Ugn0NlZix0ts2ZhHkWn55FXqeWJ+Y7jt9jYg9NFPVUJIsXNe0nRwsR7fRTESGDEY3nunPgclfpqgjMG3RYVb2XeDeNrTv7ri0+Qdl81XghqYr2DwBqHNyH+EYODn8WOUj4rdr+4HZcPPeuTV4HxZLafEfa+ttp1vlZOlNj5BAmYWg/eAuOqSaxwMjyNC95HQuNlXI0dD3kQoQhQNQEIQgAQhCAPTd3VMLEIVtZm6/9vv8ABIvb/wBEIVpmH0K/h3j/AHyX1CidIO0+o6hZ1T4UIXQLOG+HyVnE/sPRCFw4Z+GeMeS0sa8J8l9QgDGo93mtSg8QQhB00qjwFU8N+91QhcOHzEPtB+9yv4f4moQg6ZmNf+4K1KXwDyQhBw0z4R5+yhxD7J/5HfRCEHRbf9jH1KUZvE78zkIUJmjoe8jwhCFWaYIQhAH/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4" name="Picture 13" descr="scales.png"/>
          <p:cNvPicPr>
            <a:picLocks noChangeAspect="1"/>
          </p:cNvPicPr>
          <p:nvPr/>
        </p:nvPicPr>
        <p:blipFill>
          <a:blip r:embed="rId3" cstate="print"/>
          <a:stretch>
            <a:fillRect/>
          </a:stretch>
        </p:blipFill>
        <p:spPr>
          <a:xfrm>
            <a:off x="3059832" y="1916832"/>
            <a:ext cx="2791889" cy="2880320"/>
          </a:xfrm>
          <a:prstGeom prst="rect">
            <a:avLst/>
          </a:prstGeom>
        </p:spPr>
      </p:pic>
      <p:pic>
        <p:nvPicPr>
          <p:cNvPr id="15" name="Picture 14" descr="imagesCAQMZZW0.jpg"/>
          <p:cNvPicPr>
            <a:picLocks noChangeAspect="1"/>
          </p:cNvPicPr>
          <p:nvPr/>
        </p:nvPicPr>
        <p:blipFill>
          <a:blip r:embed="rId4" cstate="print"/>
          <a:stretch>
            <a:fillRect/>
          </a:stretch>
        </p:blipFill>
        <p:spPr>
          <a:xfrm>
            <a:off x="5868144" y="1988840"/>
            <a:ext cx="2749277" cy="2268835"/>
          </a:xfrm>
          <a:prstGeom prst="rect">
            <a:avLst/>
          </a:prstGeom>
        </p:spPr>
      </p:pic>
      <p:sp>
        <p:nvSpPr>
          <p:cNvPr id="16" name="TextBox 15"/>
          <p:cNvSpPr txBox="1"/>
          <p:nvPr/>
        </p:nvSpPr>
        <p:spPr>
          <a:xfrm>
            <a:off x="323528" y="4941168"/>
            <a:ext cx="2520280" cy="369332"/>
          </a:xfrm>
          <a:prstGeom prst="rect">
            <a:avLst/>
          </a:prstGeom>
          <a:noFill/>
        </p:spPr>
        <p:txBody>
          <a:bodyPr wrap="square" rtlCol="0">
            <a:spAutoFit/>
          </a:bodyPr>
          <a:lstStyle/>
          <a:p>
            <a:pPr algn="ctr"/>
            <a:r>
              <a:rPr lang="mk-MK" dirty="0" smtClean="0"/>
              <a:t>Боја на коса</a:t>
            </a:r>
            <a:endParaRPr lang="en-GB" dirty="0"/>
          </a:p>
        </p:txBody>
      </p:sp>
      <p:sp>
        <p:nvSpPr>
          <p:cNvPr id="17" name="TextBox 16"/>
          <p:cNvSpPr txBox="1"/>
          <p:nvPr/>
        </p:nvSpPr>
        <p:spPr>
          <a:xfrm>
            <a:off x="3203848" y="4941168"/>
            <a:ext cx="2520280" cy="369332"/>
          </a:xfrm>
          <a:prstGeom prst="rect">
            <a:avLst/>
          </a:prstGeom>
          <a:noFill/>
        </p:spPr>
        <p:txBody>
          <a:bodyPr wrap="square" rtlCol="0">
            <a:spAutoFit/>
          </a:bodyPr>
          <a:lstStyle/>
          <a:p>
            <a:pPr algn="ctr"/>
            <a:r>
              <a:rPr lang="mk-MK" dirty="0" smtClean="0"/>
              <a:t>тежина</a:t>
            </a:r>
            <a:endParaRPr lang="en-GB" dirty="0"/>
          </a:p>
        </p:txBody>
      </p:sp>
      <p:sp>
        <p:nvSpPr>
          <p:cNvPr id="18" name="TextBox 17"/>
          <p:cNvSpPr txBox="1"/>
          <p:nvPr/>
        </p:nvSpPr>
        <p:spPr>
          <a:xfrm>
            <a:off x="6012160" y="4941168"/>
            <a:ext cx="2520280" cy="369332"/>
          </a:xfrm>
          <a:prstGeom prst="rect">
            <a:avLst/>
          </a:prstGeom>
          <a:noFill/>
        </p:spPr>
        <p:txBody>
          <a:bodyPr wrap="square" rtlCol="0">
            <a:spAutoFit/>
          </a:bodyPr>
          <a:lstStyle/>
          <a:p>
            <a:pPr algn="ctr"/>
            <a:r>
              <a:rPr lang="mk-MK" dirty="0" smtClean="0"/>
              <a:t>Крвна група</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mk-MK" sz="4400" dirty="0" smtClean="0">
                <a:latin typeface="Arial Rounded MT Bold" pitchFamily="34" charset="0"/>
              </a:rPr>
              <a:t>Отфрли една</a:t>
            </a:r>
            <a:endParaRPr lang="en-GB" sz="4400" dirty="0">
              <a:latin typeface="Arial Rounded MT Bold" pitchFamily="34" charset="0"/>
            </a:endParaRPr>
          </a:p>
        </p:txBody>
      </p:sp>
      <p:pic>
        <p:nvPicPr>
          <p:cNvPr id="28674" name="Picture 2" descr="http://www.animationsource.org/sites_content/lion_king/upload/articles/Scar(1).jpg">
            <a:hlinkClick r:id="rId2"/>
          </p:cNvPr>
          <p:cNvPicPr>
            <a:picLocks noChangeAspect="1" noChangeArrowheads="1"/>
          </p:cNvPicPr>
          <p:nvPr/>
        </p:nvPicPr>
        <p:blipFill>
          <a:blip r:embed="rId3" cstate="print"/>
          <a:srcRect/>
          <a:stretch>
            <a:fillRect/>
          </a:stretch>
        </p:blipFill>
        <p:spPr bwMode="auto">
          <a:xfrm>
            <a:off x="251520" y="2132856"/>
            <a:ext cx="3355401" cy="2520280"/>
          </a:xfrm>
          <a:prstGeom prst="rect">
            <a:avLst/>
          </a:prstGeom>
          <a:noFill/>
        </p:spPr>
      </p:pic>
      <p:pic>
        <p:nvPicPr>
          <p:cNvPr id="28676" name="Picture 4" descr="http://t0.gstatic.com/images?q=tbn:ANd9GcR_BFfIPYKsOScUZFx-Lx1H_DfxK3qYz34j_YqIOehqzgqif7sx"/>
          <p:cNvPicPr>
            <a:picLocks noChangeAspect="1" noChangeArrowheads="1"/>
          </p:cNvPicPr>
          <p:nvPr/>
        </p:nvPicPr>
        <p:blipFill>
          <a:blip r:embed="rId4" cstate="print"/>
          <a:srcRect/>
          <a:stretch>
            <a:fillRect/>
          </a:stretch>
        </p:blipFill>
        <p:spPr bwMode="auto">
          <a:xfrm>
            <a:off x="3563888" y="1988840"/>
            <a:ext cx="2818806" cy="2806279"/>
          </a:xfrm>
          <a:prstGeom prst="rect">
            <a:avLst/>
          </a:prstGeom>
          <a:noFill/>
        </p:spPr>
      </p:pic>
      <p:sp>
        <p:nvSpPr>
          <p:cNvPr id="28678" name="AutoShape 6" descr="data:image/jpeg;base64,/9j/4AAQSkZJRgABAQAAAQABAAD/2wCEAAkGBhQSERUUExQWFRUWFx0UGBYXGBcZGBcXGBcYFxYdGBcXHCYeGhojGhQYHy8gJCcpLCwsFx4xNTAqNSYrLCkBCQoKDgwOGg8PGiwkHyQtKi4sKSwsLCwsKi8vLywsLCksLCwsLCwsLCwsLCwsLCksLCwsLCwsLCwsLCksLCwsLP/AABEIARYAtgMBIgACEQEDEQH/xAAcAAABBAMBAAAAAAAAAAAAAAAFAwQGBwABAgj/xABJEAACAQIDBQUDCQUGAgsAAAABAgMAEQQSIQUGMUFREyJhcYEykaEHFEJSYnKCscEjkqLR8DNTssPh8UOTFRYkJWNzlKOzwtL/xAAbAQABBQEBAAAAAAAAAAAAAAAEAAECAwUGB//EADQRAAIBAwMBBQUIAwEBAAAAAAABAgMEERIhMUEFEyJRYTJxkdHwFDNCgaGxweEjUvFyJP/aAAwDAQACEQMRAD8AqcrWLFSlLRimJJZG/ZVuNdaeiKu1w1NkfQxKMU4Q2rfYVy4p8j6WdmWmksl6xzSAGtPki0zorWmjpaKMkgAcTYeJPAVce5XyRRtGkuL7wIDdkQtiSBq/G400HiaZjFN4LZsst+yillANiY43kAPQlFNjqNPEUVl3Mxqi5wsvkAC//LBL+uW3HpV87QCIOzjQKo4ACo5jNiLJfOWOt+J0tw/nQ8riKeC9UJyWUUpPhWQ2dWQnXK6sjWHgwBpK9W3i9imONlIOIgYANE7NcW4Mhv3XHJhY/G9f7X3dCoZcO5ljHtqwAlhP2wAMy/bAFuYHEzjVjIrlTlHkBlq2Gri1dgVaQOr0mWrbiuAaQjVqwil1WsK0hDesBrZFatSEd1lc1lOI5D0vHJXIgpRcMaQk8DqF70XgwwtrrQSFbEUdwqkiqprBLWxPF4YWuKEs1SaTCjLrUfxeDte1VwlktWcDU1rJSealEarhm0TT5PNkhm7RwCEbMoIF72te/Gx4dNDVow4uS+fMVXhxsD0051E92rYfBxzOBZhoOXPX4E26mo7tnfGdpcyT5h/d2UADoAuooScm5F1KG3BaLyNxIzXpDELwqJ7H3gZoywvpy9NaZjfibPZRGRf6RP6UP7TCtLiTdsKCl+fSoftnCmGYTJ3T9Icm6BvA8PXyqWbJ2n2iDOAp46MGUnjYHiD4EUF3wYNCxAsQL1NLDKpPKZVe8eCRJc8QyxSgui8lINnQeAJBHQMByoWDR7eBQcNEwH/EsOoDo+cW5axKaAR1oU94gE1hmPXIWlGNZUyArGtaetqa4kakIRauLV0xrWamHMtWVl6ykIfRpen0UGlDsK9FopNKQw3khpzgZsul6QnmpoJtadxyhsknz3pljI73ppDimA40t2l+NUqnhlrnsDXw1bw2EzOqkgBmC3PAXIFzpwF706lrrZWC7fERQgE52sQL3KqC72tzyK1qm9iK3LR2lu8Z8HFArlAiDQDU3A0DHgbHjY1Am+TpgxypMtvpM0bAWtqMtj10PXwFWBtTb3YkC4GVRe3kOHhUfbfrMxLKREDbMo4uebH6o6DqPUDXLOxpRo5ishvYO7SxYYobsWBJPnbp4Cq42tu7iI5CDJGgBspZmQNodScpA1t3Re4vqKslN8YAgc5gWOUKqO5NhqQFF7DmfLrSSbyRySvG2hB7rWsHWw5HgQSQfKopuO5Y4OSwB9zcPiYjllyvG1iGVs46621HUXqRbblVYWJ4WJPuorCi5My28qCbewPaxFL2zaE0ze+5HBVu0pr4RBbhOQCTw7jEfAkevhQS9qn+9WxY4cKkarpcSK+rM0hEikNqAAVXx5aaVCJcNR9F5jsZ9aLjLDG5atq1aaKtotXFIqGpGU0uI6TaI0hDcmub0uYqTMdIc5BrK1aspD4HkTU8TEUMV677WkRHUst65UU1MldJNTiCUTUqZaHDE1hxFMIXlnpxu7tr5vi4piSFTNmtfUNG68uV2F/KhTS1wTTNZWB08bk/3sYtdhwKIfQxpTXd6R54pI48OsirZWzNlNyCe7668elOYJhicNGSb5o1RrXHeTuuOvL4imWJ3ZjDkjFSYZrg2QHJoNCMhBBBt8bWrPSWXGRqpycU4hXYOz8RFr82ZwCQSJI7jLx0YimW9O0IjKcgaOVGOZHAuGvZwGUkMLi9wa1Hu/iiQItqOxvcf2iLrqb97XXkRalsduTKHR55ziHY945Qo04AAam/MnpTtRW+RKc84ccEq3Xx5eBSaIZwzMn0ihA11UHS/wAfhQ7ZaZRYcv6NDNubXMD5gwDXNri4YAC401HLjpdTVEVrexOpJR3YN3lBQR4e9+zzMSNL5m7ot4AX/FUZxMVOZ8cXYuxJZtSSb3Pw/oCmWImrThHTFIyqk9c3IYzCuIlvWp5KUwi1YVjqKGlGw9KoK1I9MIaPBSZgp2GrtUpxwecLWqK9jWUwxHstckUuErlkqQ4jWr0rkrgpSFg0Great5K2EuQBqSbADUkngABqSegphjV66jjLMFUFmOgVQSxPgo1PpUr2P8nzvZsQxjH92tjJb7TaqnlZj1ympNisVhtmRfskVZGHAasR9tySxHhfytREaEnu9kUyrRTwt2At3diz4YF5siKe+sTN+1LLbMQoFh3BfU37i6VJXfBy6vfMehItVejb0mIxSM7ccy+GsbaD3/lT9pSra8DwNZ11GOvwmlaOWnxFibK2XhwbxufU3rvamLQWUG5HOoHhceynum1+lSLDQEgNbU8zQM9g/HUIYU2BY6KAT6AXNRreFUxSpMrmNmXvRnMY8wHHS5W/gD6akv8AfbbHYYVkU9+UGMeAIsx9xt5kUG2AO0hF6eLlTWtBNtRp3MnTmvVAbF4KWJczDuaDONVueAPMX8QL0PkmqxIG0KkAgjKVIBVgeIZToRUY29ukVBkwwZl4tFqXTxQnWRPDVh9oXILo3Kk8S2YNfdlSoLXT3j+q/ojbGnmFNMVe9Kxy2osxAsJKbTS0j84pFpKQ47SSl43ocHpRJ6QgnnrKYjEVlIYarWzTRZq321OSyLkVrJSXa0e2DuxJiLO14of7wjVx/wCEp9r73sjxtapRi5PCGlNRWWMtm7IkxD5IlzHiSdFUE2u7ch8TY2Bqf7G2BDhBcHPKRYyEa+IQfQX4nmeFsimjgTs4VCKNfFja12PFmtzPh0tSLYwWzOco5sf6/wB60KVBQ3fIBVrOey4CGN2wsMbSEezwHVuX86qraGNkxU2pJLtYep/IcfSpBvbtntFULcJa4HUnmaj0EWRA59qQFUHMKdGf81HmelU3M98dC22p9eo4wahpsyaJHon3eAPm5JY311PSi0k2bQ032XhrRqebvb45R8b++umQhrGsactUjbpQ0oI4FwHBNStdtKo19lR6nwHjUIWW1KmUkcaHlHLCtsDDeTHNNIWPoOQHIDyo5uq37ADzPxNRjGjX+v651Jdg91F8hU633aQV2Z9+36Bkmu0xRHn8a1lJFJOAOJ08aCOiyD9t7tJiM0kVkmPeK3ASU8+OiSHr7JPGxOaoZLCyMVcFWU2ZWBBB6EGrV2fsDES+xC5HUjKPQvYH0ovJ8mDYgAYlYtBZXDsJkGtgrKhBUXvlbMvhWjbzqcNNrzOY7StbdNzpzin1jn6wUmBWjVh71fI9iMKjSwsMTEtywUWlRRzK8HA5lbH7NQELz40cYAmBWUqErGSkOkJZ61WyKynG0jGsvWWrLVEiGtz9jnFYyKK2ZRmle4JXJEpds3gcoXX6wFTPGvKeBzgADW2bQfSGg91OPkV2Qex2hiiOEJw6HxKGST/KpDGMb6cb0fa8MDrvMkR7HbXaP21KnkCCCffQpsU8zC504nwqQba2g8aWvr00I9QdKjphbKHXmoJAHv0FSqN5xklBbcDnHYbO8ajn3fdYfEmiP/Qr9uJWFlIDR35BQAq/h0PqvWt7uQiVw/1FbTq9iQP3VY/hFWtvJsBWwylVs0Rz/ga3aA+QAb8FBXqbptxNPsyUFcRU+OPl+pG9j7vq+QgDKoDX4kn2h631NIbd3ZVSHF+PxqQ7AxiBTFoCNQOop9jogyENwNYcXlZRqV6cqNVxf5e4qTHYJg2gNuZsbDXrWxHfQa9BVgR7EJ0c3TiB186ZYnZkOGbOLNIeC8l8f6/1qxzwssjTi6ktMVlkZk3cEZV5D37XCcl0Ni3j4eFEd3tiSzuRGl8psTwVfMnw5DWj27GxDipzLILxxm5v9OTQqvkBqfCw51N9lYURqqqNF0/l5njrVtCi63ilwE3N3GxXdU1mXV9MgrZ24C2BmkJ+ymg/eIuR6CjmF2LBBrHEoP1rXb95rn40SQ6Uhi30vWlCjCHCMCtfV63tyePLhHSS0qJbHWmkHWhe2t5oMP8A20qR9AzDMfJfaPoKuw2CZJEcRlHiTYeZ/q9Ut8rW5IwkwxMK2gnY5lA0il4kacFfVh0IYc1FL7b+UU4tgmHaREBH7TVCRrouoYa2vw4W1BNSbAbeixmDbBY58vaJkWY9eKEk8HVgCGOhsL68XdGTjqQo1FGWGUoK4c042/siXB4h4JhZ04Eey6n2XQ81Ye4gjiDQ7tqHC9Qo1ZSJlrKYjka1hNbp1syINNGCARnBYHgUU5nB6jKp0qLeNxoxcmorlno/5PN2ThtmRQsLPJG0knhJLqQfughfw1VmImtc8Dw8up+Bq94ZyI1J0JUX6AkC/wAaoP5RcHJhsXIrIypIxkjbTKyEgmxH1S2Wx1GnUXOoSUUwSccyIrtrG52pzA1kXXgAfhQjEasB5CjMMZurZePsKdL62BI42vw626Uoy8TkybWyQc2GgEyQrZWkOdh1PduAL8bhfLK/JquuKxbXUEEEciDoR8arTc3d2S7uXCtocwFyGtawOmlhw5X0txqx4X10qqc9TJxjpK73l2S2GmK5rL7Ubkvcrfwv3hwNvA6XFbw+8TsApRn+1a352Pwqc7XwglQxyDu8QykB0b6y3+I1B51ANqbrYuM6TrKnJo3jBt4ozhgfLN51iVrdwbceDrba/oXEFGvjUvPCz65/gfS7UkI0XLy1NN8Bsl8RLkHE6sx1CLzJ/QczTPZu67O37aUxLzZ3Uk/djQkk+eXjU92ZicJhowkb90akkOzOerkLr5DQVXSo63mb2Fc9pW9rBxo41em+Pe/4C2AwSQxrHGLKosOpvqSepJuT51mDPeYdDlPke8vwI91D8VvbhlAJkP8Ay5P0WovvDvqqsBhpiryHsj+za17HszdlsBdr35gW51s03HKSOSnU15ecssV8UkalnZUUcSxAA9TUI3i+UeFCVg/av11CA+Z1bjyFj1FQLHYxnYl2dyQCC7FmysMyglje9iL+N6FMO9Wh3SSywZNth3aG+eLlBDTFFI1WPuAW46jvEeBJqKT9868Pz8T40vtOTUKPM/oKSXQE08/9USiuo+2PGMxty4VIJPZFBdipYUaIuPSiaawgeo9wXt7BNiIUQG8kQPZXP0SRmj8ja6jk3TMaggarFeEnQcajm9+wXiKTlCI5yRfl2q2z6jTvAhvPP0oK7ppeJBFCf4SO5q3WqygAo1RbdjD557dI2P71o/8AMNCbVJdx4bzMQLkZF9GfMf8A46rqvEGF2UdVxBev7bno7Z+OE0SNp3gLjoRow94pHe/ddMdhGiIGcd+M8LOB15AjQ+fhUe3Nx4SRoSSc/eXoGXiB5qP4an0PCrKNXVBSXJVe23cVnDo917jyxtLZXY209l+fEHgQRyPK3hSE20n7TODrfS+tgAALX0Gn51PPlW2T2eJlI0WVVnGmlwe+PfGSfv1D9092JcbLIIgtoypcuSBZi2UCwNycp9BRdfbGnqBU+Nw9s3buIRcnaMTbMUUhTqPpEWsORsdBY0d2SkkmbM8j2UG5dmGZnRRqfogMx8lrqD5NXPeMyAn2rIzeYFyvv8ump/Ze5QjW3bSm+mll059dPDxrOnCUiucJSExsED6eW98oKEE5Q97gnQdwa8ww8qVk2TGBbPqMxuSgt7QXMMx0ulrA372tjpRJd2ogNS7eJYfoK6k2JhkXM4sBxLOwA9bgVSrd/wCq+I6pPyAyQxCQZW0sxu+Q3sxUDgQLgXub6WPhThcVGADaO3HLlBIP7RmBJXUE5EHLyotHsmAcEU+pP5mm/wD0hgkRpC2G7NGyM94yqtp3Wa9g2o0OuoqUaEl5D90yN7adLKoylQLZxozcgD3F1GXQa2vxNQ3bWCJQgAmwOSxsc30CdLkg2FtOIsQKtnbW2NnYeNXxAjUE2UCHOxPE2CqSRwueAuOtK7MfBYmLtMIkLjhmCAMDYGzAqCpsw0IB1FWxpNPORlSknnJTbzZwsnJhe4P1u/fyzM6j/wAumAm7xJ61It8MC0GJkXKArHtUGUgDMC2lhawKYk+ciiovIOZNbCnmKE44YibsSTzroDgKyHWnOAivJTRWWPILYCKyjT4URipNU0FLDhRi4A5PI42ZgWlmVEGrX15AWuSfAAfCpvvZusuL2ZLhkHfjUSQ9e0jBI9WGZSftmh+4WDv20x+iOyH3mILe4AfvGnu828DYcKkZs8l+99VRxI+0ToPXoKzbyqo5zwjRsbedeShHlnnJTcX61lF958B2WKkA9lz2q+UhJPufOv4aygovUsovqQdObhLlPAIAq0vkrwajZ+KkIBLTBASP7uNStvIzGq0SKrn3TwfZbIw6kC8l5j5SSM6X8ezye6ozeIP3Ftss1oL1QrsUZMREx+uo/eOU/nVpwNpVRy4khg31TmHmNf0q08PHxsNPPjVFk8xaNPtyLUoT8018P+kC+VnCjJh5DyZoj4hwG/KNvfUR+S7ay4c4iAxu7mQOSoW2XLlW5JFjdWPkwqxvlHwmfAORrkZZB4WbK38LtVW7qZvnzqCAHgz36sjqvwDfGtaazST8mc5T9pomG/u8bwYJpoGaJwygnLGxCkkHRrrqbCmL4PHQ4LGtisUJW+bOUyadmyo5JDBE8OXKuN+YO02fOptcKrnyR1dv4VNM93YcbNE7YmdJYJ8KwRNM15VUoSFiUeyWBFzqaFCA18nG85xEBhkN5oQNSTmeI+wxvxI9k6n6JPtVGpmLYfbcT94riO01uQFM7so15ARcKR2Uzrs/B7SgAM2GV0lW9u0wwlkBU+KrY68ASdSqineGnjxC7ckQkxyQrIDwNsuIY3B5i/PpTCDPyc7xmWHsJf7aJVZb8ZIGAMba8bBlBOuhQ8WqH4mP/unaq/Vx5H/uwqPyqST7AmTA4LH4UZ5sLAgdQNZYAoDqQNTYXOl7BmsCQtAcHIJsDtci4UzDEgHQgGVpFv42iAPrTCCO9eKjXH4GXFLnwpw98pXOuaz5yUscwBeAkc7DjaxnuwJYI4r4TsxE7Fv2VghbRTougIygW5WtQLBNh8TgsJDiQjtLh0kVG9olY0DMhGqsM/EEG17cDUb3SlGFxuOgjYmJcpW5vZun3u8UJ4nshfhT5HxkOfKSLpHKFuVYrxte9pFv5vEqeUjVWOIHLxsPEcvhY1Pt4MaZVKjXgRfUZgcy/ECoSYhmsOA0HWwAy384zGfMmiKM8rBCrDThsyKKw9KebOUrrbjrSDch1IFGcLALUZTQLNjhJLjWlkriwtwrtKKBWWJudhwmAzf3krN5ZSE/yzUI23tH5xiGdfZ0RPFRe3vJY+tTHehWg2RCo0JEat+MEuPUkj1NV0jaVy9/V1T0/mdv2DbJQdV88fMY767PZ4o5EQs6MYyoGuVhmHopQ/v1qprs/BPL7CGQhdQBfpxrdUUqkoxxjI97ZQq1nPWlnplFNahSRxsSPO2legdo7PyYdUWwWFY08gq9mPiAKpDd3C9pisMgF808Sn7pkXN/DevReBg7b5wp+koF+hOax9DrR846otGHQqd3UjPyZAJcKObE+A0/OrP2FiM0EZPEopI8cov8arfEoeYsRpboRoam+5z58MvUFl9zG3wIoKzfja9Dd7ZjmjGa6P8Adf0L7b2eZsLNEOLxuq/eKnL8bVQGJnaFo5BcFWKEa3ysO8LdQyKbeBr0hK2VfWqs+VXd0J+2jAAnVg3QSgAhvC4FzYcVJ51r94lTkmcxSg5VEiM/P+0jZS2ZHUqba3DCxplsHH42ERxXhMcdlN82fJf3cNBpyF+tRYTuhIV2AzMbKxAtmPLxGvrS8G0piQA7X9/50K9ghzXVE33ZWXDRtGrgxZy0YHFVbirXHXxN7mudlbEaL53HEyiLFQGKzXvG1nC2txQdoT1FufGg2BaYD+1yi/AKp/Si2Emcm3atflcR6nkOAFVd6k8FffU3sWDsGdocNFEWDGNAhIGht0B1qPy7HxCDFZZg0eIAFhGuaNRnNsx9sDPYFuQHHWmcG0J1Fu2RgeDIqG40BaxJsoJt6eFNTtqc2Jlb0sv+G1KVZIi5qPQabW3e7WKJJC94FCJILBgotxsLcgeoPDnTXZcUGEUoji51YkqWNuF7aAC5tw49TXW0sCJeJJPGxJYdefpUbx+BC3UMDbxFwelqaM1IlTrqT2juHcVvHEL6lrfVHHyJsDTUqJELKSbHw+jx/gkHpB7o52Ro5u/KAWVuFs9rcQoOe1uZiaUDxIou3aUsEq2qUctcHWHhu4vyorhZelMJboCD7QJU26g2NvdT7ADT0t7q1oLBnSF/nB8/dTzZeHMsscdj33CadCQCfQXPpSCwDoKl/wAnWzM+JMnKJb/ja6r8M/uFPOWmLkVpZeA38qstsJGo4GYX+6Ec/nlqsoAWIUaliFA6kmwHvIqd/Kri79nH9Xvn8RsPgh99RHdhM2MgBFxnLeWRGcH3qK5O48VXHuR6F2Z/hs9bXRv6+Bb+72zVghVF5e03Nm5n+uArKd4L2aytTCWyOQnOU5OUuWeatzNMQHHtRRvKp6MAFH+O9XtuNtNcQjyLpmy3H1WGcEe/38apndfBZBiHtqIwgP3rk/4BU4+STHhZJUJt2h7o5FlAPvyk/u0PGTdZx9P7NCdGKse9fOfkgvvfs/JOSB3ZO8PP6Xx1/FXO6e02gnWFtUk0+69tD62t7ulTPa2zBPEUOjcVPRuXpyPnVbzExToXBBicFh91gT+VC1YulUUlwalnVjd2zoy5Sx8mWPjH1A9fef8ASox8qcAOAFxqri3gTHIv5Mak1s0p6C3usP5/Ggnyi4CSbDokalj2oYqLXIysOenFr69K0qvsNejOftdq0M7booDDbJMhPIXtf+VFsPsJVsMzA8bjLx9VpfAKUZo2Fmjdo2HRkYq3xBoowsL1l1Kkk8GjGlDG6GkW7wOplk/g/wDzWS7sD6Mjg+NiPgBT6CcHnTlJRVOuXmS7mC/CiIYiTERMVZm166qfHXQ/7U6w270zjMzkX6k3/r3VIp2rcc9qk6rF3MecAdd1x/xHZh0Nz+ZNO27ONCqqFFuQ/WnU+L0pn83zAmo6m+SaikCZ1D8VHnamGBPZzBjwUj1HMe64ow8FCtqIRovFhYeJ5fnRFKWGV1Y5Q62sCJAp43W5HM5FJPvuaQTbhVsqIZLcbX09wNPdqQB5SxNhfQDj7IB18xWsIypoigC9z4nqTz9a6XEnw8HPZXVZHGD2kW9uNkH2rD9auX5P9m9lhAxFmlPaH7vBB+6M34jUF3H3Q+dOJpR+xQ6Aj+0cHhbmoPHrw62ne8O3xhIjYjtHuI1/NvurcepA50Pc1UoYb45LLei6tRRgt2QPfLGdtJK/LOAv3VIUW87X9a53GwRaV5eSLkHizWPvCj+MUyxC50yqLliqgdWLAKL+Jqc7J2YIIljGthdj9Zj7R/l0AA5Vg28XUnrZ2t/Vjb0FRjy1j8lySvAnu1lbwg7o8hWVqHHvko3ZS2wsh+sT7gq/rem+ycQY0zKbOJcwPQhUt+VKQyZcHCL+0hc+TkuP8QHpSOEw+YX5Zif4U/lQ1o83XxN29hp7NS/8v4sufdPeH53Dn0DL3XX6p6/dPEe7kaEb9YZWUTLxBCv4g6Kff3fUdKju5O8CYWXsmsO3AGY/XUnKp88xF+thzqc7awYxGHkCDvlCMvU2utvUCirqimmvgY3Z1w6VWM/Xf3CewsSViTMwJCgEg3vlAUa872p5PMWNz6Cq62JtpwDF3o2Q6qwIZTx1VhcctDyqbbPxnaLc2zDRrcL9R4Gh6FZTSj1Cb22lSqSb4z+5Ve+WG7LaUxvo+WQeqKD/ABK3vpHtMy2FO/lJObaBA+jEin+JvyamGDQgUFXXiYTb+whvDh3vpRGHDuONaw0+tE1m0oZthGcA+e4403M5HjTvEtesw0Y5ikOC3nY8jT7B4jSxp5Ll5CkvmwtenyMD5dTQ7HIc6kcjx6f72t60QnUimM41FGWizViga6eKTOpNaO7nbqNipMzXWFT3jzY/UU/meQ8xSW6+7jYyXKNEXWR+g5AfaNiB6nlVx4LZkccSxooVVFgByH6nmT1JroKtTTsuTAisi+HKRJlsI0RdANFVVHwAAqs9u7T+czNIdBwQfVQez6nUnxJo3vlt+wOGjObUdoeltQgtz6+VuZtEUaudvKup6Edn2JZ93Hvprd8e7+/294rh3yyRGwv2sQt1vKg99WGy61C9g4TtJc/KPvfiIIUfm34amsJvYnwq2zi1BsG7aqRdaMV0W/5h+CsrIRpWUac+efcfKO6i8EUJ+6LD4VvCylYiBxZzb91fhTBrq2puDzPGnMd2yIOLE+g5n3A0J2ev86fvOj7X2tHH1SN7VN8o8L++5/WrH3E3naePKxPbRgBvtrwD+fI+OvMVWe0Td2t7KnIPJdP0pfY+1Xw8qyx+0vI3swPFW8CP0PKt2pHUcjDZFtb17N7eNZFQmSP2sukjR21yt9ZTZgCCDYixvYxAbx/NGCxMJWdTq17AWujEDmCTpfmdasTZm0UxESSxnusMw6jqD4ggg+IqAb6bJCYhiAASvaDyY98D8Sk28qw7qHd+OJ0fZzjcYoz6br1XVfL/AIQjE41pcTK7nMxIuT1Ay8vK3pRDDsQKBbNf9q9+ZJ+NSHDMKCq8lkXnLGoazURgk0pCSEXpeCOqWyYx2hjAhF+ZohE4yg0rJs8ODw4UgyZdL8NKfbA3JxJJrSzT6U27LWtSyClgcSlBNcYDZD4nELFHxtck8FHNj4C48zYc64n2gig3YACrR3N2CMPFdh+1ls79QPoJ+EH3lq0bFYm5ehn30vAo+YZ2HsVMNCIohoNST7TNzZvE/AWHKhm+G9nYL2URtKw1P92vX7x5Dlx6Xf7c24uFiLnVj3UX6zW5/ZHEn9SKrHETGRi73YsSxPUmpXlxp8K5YR2T2f30u9qLwrheb+SOUPx1/o86V0pusdvZPoak+5Ox+2m7RxaOIg+DPxUemjH8PWsqEHOWlHWVq0KFN1JcL6wFsPs35vDGhFnYGR/vPYWPiFUD0otB9HzpvvBNeQ+Fh8B+pNOMMeFb0YqMUkcDOrKrNzly3kOxHSsrUPCspMpPOrqCCPdS+zQVHaNyBA8lZi3v7o9TWsRhTbQXPTr5V1laR1w8NizMI1+0b3OvT2nJ5AE8KG7Ni9bl0SOh7dmu6jBct/ohkGsLn7zHz1/K1L4PAyOLrHIy8iqMR7wLVb2yNx8PAq3RZHUDvuAbEC10B0Xz4+NG4tpwpo00YPCxdQfcTWlK5WfCjmoR8yvvk12oY5Xwr3Ga8iBrg3GjgA9RZvRqkW/my+0iSVeKHK33XtY+jAfvGpZFLHJ7LI9tdCGtW8XgFdGUjRlKnyItQtdqrFphlrVdCtGoun0zypiNoNHPILDR2HTS9PcPvFbiD/XlQra+DeLESI+rByb29q5OtuIvrp1psSPLzBH51R3UZLcm7iSk8eZKv+sadaXj3pjH0h8Khl/EehrsKfGq/ssWT+1y8ibf9b47aGmk+9ScgT6VFcp8fjW+z6/H/WnVrBDO7l6B196zyX3n+V6YYnb8j8wo8Br7zQ4sBz91aEnRSasVGEehU685dQzurgjiMdhYzqGmUm+vdQ9o/wDChr0ZjMekKNJIbKNT1J5ADmSdAKpf5IMDfFyYmWyph4uJ5PLdQR5Isg694daP7xbcbEycxGh7i/AsftEe4adSXqVVSj69C+zspXdTD9lcv+Pea2ptN8TMZH0HBV5KvQdepPM+FgEL0mjjW3Wu8rMwCgkmwAHMk2AHjWNJuTyzt6cI04KMVhIc7P2W+JkEcftHUnkqjix8B8SQOdWbg8IsEQRPZQEnqepPUk1zuvu8MLFY2Mj2Ln8lB+qL+puedKYx7Jbrp6A3PxtWva0dCy+Tje1L/wC0z0Q9lfq/P5EaxsxJv1Nz4EmjmHGg99R/ab5XH2mUAeN7fqKlWEiotmYuBrvFtpoURUNnY3690afEke41lQneHaPbYl2B7q/s1+6pPwJufWsrJq3D1vHB11p2bBUY60s8sG7I2I+Jkyp3bC5cgkJ0NuZvwGl7HxNTPC7Cw+zI+0VM0p7is5HaSM1tAbd1BbM2UWAUmxIrNkD5lE0agPM5zkn2UTVYr8CWKjNl+0dQLGmeOnNmlmYnKpJY8lGpAA0HDgONhe9G0k4Qx8Tn7yp9orZXC2RBt994sRNOY2mfKqjMikquYi50XiLFdDegGx8L/wBpiCqL5uQ8DSk8peRpG4uxY+F+A9BYelOtiSBMXATwz5fVgVX4sKB16pnQKh3VBpLdL4ki3n2fJFgpJY2KzRWlUgkWCMCwuON1zX5Giib9YiDGTKZM8DJDPCjajspI2MgD8Qcyaan+Sm1sUhgZX1EqFcvMh1sfLjxqt9j7QeaONZGsURYSbLfJFcInDkST+Kj29McnMfeT3B+9uJDTlLaJYIxtnCgtoWHtCxXQ+zl0sCQQpjA4OPfal9q4ntJ5W6uR7jb42v61zc/VqUeCqXIkA/Jr/iroRvzJ99Yb/U+FcFj9T4GnGFOyPU++s+bj+jSXafZFbBPIe4UthCwg8fdWso6k+ZrjsmNdCBuAIudB58vjTiJ1uw/Z4NUGgeRp38TpHGPIIgbzkPSnsZuTTcKqqFXRQMqjwUWF+psOPUmneFhJF7Vj1pa3k7izoqjTUfrPUTU2JFT/AHI3esBiJBqf7IHiARq/hcGw8CeoofunuoJj20ovGp7q/XYcSfsjhbmfI3nTo3w0oq1t8vXL8vmZPa3aGE7em/e/4+fwCJFRrHS3lPhcf160Yw20LIc+hA/2oRPwvWkk0cygLImfFQLyDFz+FSw/iC0f29juwwzsNGIyr95ufoLn0oTsBM+Lkf8Au0y+HfIP+WffTbfTG5pBFyRMx+81/wAlH8VU156INh9jR76tGL45ZElWsrpRWVhHeEkwGPvmaSwaRzISOAJ0CnTUKoVAeiC9BN+driww6Ho8lunFF9dG9F5Gi20tltCC0fejvqg4pz7thqvxHiOEYxWFWVSTo3EMP16itetq06UcVYunGqpz4X7kddaRmJFiOKkMPMG4+NPMRhWT2h5HkfI03xKd2s7hnU7TjlD7YO0DKjliSyyupJ8WLKPIBgBQRh2LYvTQPmXxLjtCBbzUfipLZu2Pm8koKM4YqwC20NrG9/T3U025tp5rKUyL7WW9yeQJOnThblWqt4nFTWibXk2CVWnQgHQ/GjW6W7AxB7SXSFCCyksrMhv3ri1oxq2YHXs2A609+UDdQYPFsqLaKQdpHYaLc2dR91gdOQZamipkW7A8iRWsj9aU7GtGLxNORE+//Vq0Wbm1vX+VdMorjOOQphzWS/Mn+vGim72y+0nXTRFaU68OzUlffJkX8VDc7HwHuo5ukrBpXGq2WFj4uTKLf+mOvh41XUeIthFtDXWjH1JGeNSLdPY74h8oNoxYubcB0B+sf5nlqG2bsx8RKI4+J1JI0VRxY/DTmSBzq2tibOSCNY04DiTxY8y3if8ATgKCt6PePL4Oj7RvVbx0x9p/p6/IKYdAqhVFgBYDkAOA+FdHjXN7Hz1rt2AFzyrX4OPe7ywVtlSSApsRqfE/7fnQTaOOMUbO2iqpYnkABcmiks2YknnVafKdvHm/7MmoUhpSLWzD2U9DZj4hfEU6WWSJn8mOLMuFlxUndEsrsoNu5HH+ztfmcyOx+9UaxOLMjSSkWMjlrc/AHrYWHpR3Bv8AN9g4dLZWliRSLW1lHaS3HUgvfxNRuM/AfGsm9nuonU9i0MQlVfV4+H9/sbNZXVZWedETxuA99Ctq7vLJ347I/Ej6LeduB8R7jxrKyuiaTPOItrdEekgV0ykXHMGoxtvZvYgEG6te1+IPTxHjWVlBVYrGTYsqs41FFPZgZaDbaIMnpb4A/wD2rKyio/dRM+4X/wBFT68hbB7y4lCMs7i1h9HgvAXte3hfWn+0N4ZMSLYhVlsGCszTlo81iTGO17NdVXQJaygWtWqykuAZgdkHIfEikpbDiD77/pWqykxCZatXrdZURzL9damG7MeXDknXMxfwFrxj1AVv3zWVlD3L/wAZq9kpO438n/Bb+62xlw8QGhdwGkbqbaAH6ovYep51JItLVlZRtNKMUkZdacqk3KXORZxTfaktlA6n4CsrKsKVyRDfDbpwuGLoO+zCNTyUkE5j5BSR42qnsaCwKg95gRcknU8yeJ1PGsrKf8JOPUuHf6TK0MI9lI7+Gpyj3CM++gyp3PSsrKwq7zUkdrYpK2p4+txtasrKyhTVP//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80" name="AutoShape 8" descr="data:image/jpeg;base64,/9j/4AAQSkZJRgABAQAAAQABAAD/2wCEAAkGBhQQEBIUEBQUFBQUFBQUFBAUEA8UDw8VFBQWFBQUFBYXHCYeFxkjGRUVHy8gIygpLCwtFR4xNTAqNSYtLCkBCQoKDgwOGg8PGSwkHyQsKS0pKSksKSwpKSksLCwsKSkpKSksKSwtKSksKSksLCwpLCkpLCwpLCwpKSw1KSk1Kf/AABEIAPgAywMBIgACEQEDEQH/xAAcAAACAgMBAQAAAAAAAAAAAAADBAUHAAIGAQj/xABGEAACAgEBBQQGBgcGBAcAAAABAgADEQQFBhIhMRMiQVEHYXGBkaEjMkJSscEUcoKSorLRM0Nik+HwFVNUcwg0Y4PCw9L/xAAaAQADAQEBAQAAAAAAAAAAAAAAAQQDAgUG/8QAKBEAAgIBBAEDBAMBAAAAAAAAAAECEQMEEiExQRMUIjJRYcFTgbFS/9oADAMBAAIRAxEAPwDequO01zSquO1VzczCUpHqUgakjtSRAFqSN1pNKkjVaRAbVpDok8RYdFiGeKkIFnoWbgQA1Cz3hm4E4bfv0qUbPDV1FLtSDwmrJ4KfM2keP+EHPniKwO34Z4VnzXtv0na/XEgWMiHl2VOa09+DlveTFtPvbtKvhC6jUqB0Ha24/Gc7zrYz6cKzUrKO2P6ZdbRwjUKt6jkS+FuPsYY5+0GW/u1vNTtCntaCeXJ62GLK2xnDD8CORjUkxNUPskEyRoiDZZ0cibpF7EjzrAWJGBG2pE7UkrakStSAETfXI3UVSburiF9UYEFfVFDXJe+mKGqMCYrrjdSTStI1UkQBakjtSQNKR2pIgC1pGa1mlaxhFiGbosKqzVRCqIAegTbEwT2IDmvSJtk6TZuosTPGQtaEZyGtYJkeRwT7588aHZSFu/3ievPkCfKW36dtXw06VMnnZY/D9k8CAAn1gsMe0yqtgW8T4mGV0b4o2zs9192605heZ8T+U63/AIOrDBUH3CRGxzwgZ6zstlDjHOSL5MrfxK43p3NThZlXHI8h5yF9GG8j6LXKhbNdjCuxefQnAbHgQTn2ZlybV2aGXBlNb4bM/Q9TXfXyPGCQea5ByDNoNp0zGaUlaPooiaETzS6gWVo46Oqtjy4gDj5zciWkYBlgXWNMIFlgITsSJ2pJGxYrakYEXckRurkrckRuSMCKuqihqkpakVKQAka0jVSQVaxutYAGqSOVLAVLG61iGFrWMKINBDIIgCKJuBNVm4iA9E9mTIAVT6ednFq9LaM4U21nmcDIV15dM91ufqlSbH1JrYPwMR94Dl/rPoH0raI2bNYrj6O2qwgjOVLdkceRxb8AZ8+U3u3EqHAxyUjkfPJ8JhNcm+N8Fj7C2muqYJWe8ATj2Qmq24NK2dU7H7tXEyVLjxIXHF7TynH+jK5l2knPkQwPsln7ybqJe3a8gSvA+AO+uc4PwHwk7W1lKlaD7E3hp1JxWvA4HNVBCEfq9OvjiQPpB3fOoNSjABbhZj1UdSR68ZnY7t6Ra6gFUKqAAewDAEV2kwZhyB76kZ6Z8In90JLwSW5ihVtVG4qvomr8l+jCOoHhzTP7U6MyF3X0PZraQMcVmfHGcZPCPAcxy5ybMsw3sVkmb63RoRBsIUzRhNTIWdYvYsbcQFixgR9yRK5JJWrErlgBGXJFSskbkipWMB6tY3WsDWI1WIgD1LGq1gKhGaxEMMohlEGghVEQG6ibCeCeiAHsyZMgAntnZ41GmupOPpK3QE9ASDwt7mwfdPmTaWmfS321WrwsrEFfI56A+I9c+qJUvpv3aHDVq61AOeC0gdTgcDN7gVz6l85nkVo1xyplc7k6xKtYj2EKOYJyPHH+/dLlu1D2KwpUlcArYWq7O3zChWLD2kDpPn9LAliMRnvAhfvYMtDdvefUsOFK6QMs2LbW4hxHOF4M5xnpJpIrgm1wd1oNQRWQRg+I8oPQ1htRWCAQW5gjIIwesHp7LcZu4OY5cHF3fUc9fb8ojr9sDTNTbkBf0ihGPkj2Krn4GcLtBLplhU0hFCqAAOgHSbT3E8noo881M1Im5mpgICwgHEZYQLiACVqxO1Y/YIrasYEdasWKx60RUrGA7WsZrEBWI1WIgDViMoIGsRhBEMKghVE0WEWIDYTYTwT2AGT2ZMgBkW2ns2vU0vTcvEli8LDx9RB8CDgg+BAhNXq0pQva61oOZd2VEHtZsASvN5vTlo9PldLnVWc+8uU06nwy5GX5/dGPXE2jpJvoqje7YA0Wuu0/Fx9mVwcYJV1WxcjzwwzjlnM63cTseRbkwxzzK625t+3Xal9ReQbHxkqOFRgcKhQOgCgD3c8nnJPYTvxqGY8PukmRFmNl1a3V8Q4aeZ6E55L7T5+qctv5pT+g2gHJXgcn9V1Jx/vwkzsrWLwKq+Xwh20ot4gwBUgqQehBGCJjfNnTXFHb7LtL0UsTktVWSfMlASY1Ob0u91FPZU6hhUSuEc8qiEAAy32T068vXOiRwwBUgg8wQQQR5gjqJ6EZJrginCUe0emambTwzszBsIFxDtBOIAKWCK2iO2CK2iMBC1YuVjloixEAGkEYrECgjFYgMPWIyggKxDpEAZYQQawixAbCR22d46NGB274LfVrA4rG9YUeHrOBGNp69dPRbdZ9Wqt7G8yEUtges4x758717as1epe+85dzk+SjwVfJQMAeyZ5J7Ua44bmW1rPSev8Ac0k+t2x8l/rOO3k3r12pUlLnpX7lP0YPtYd4/vQWho4sToNLs0MUXH1mVfiQPzknqyZV6UYlabw7hbQ4Wut4rwgBci1rbawVD81bvcgwJxnGffORr0+Tg+IOPbjIn1Ho7Aa2sHLtdVaynyVD2Skfs1j4ytfSRuYiD9M06hO99PWvJK3b6lqD7IY8iOgJGOplM00rQaeUcktkvPRWOj2a7MMAn3Tutm7s2LWGI6TXYP04znvA4ZRjkfP3jn8fKdmlLCrGeQEjlNs2eP03TEd0amftGPIA8AOfLrOqW2usd5gMDJJInK6LWkd2sBVyfMknxMS2ntAthVYkkjJXqTnkox1z8+k5TO8eGWWVIitv7XOptL8wvSsH7KA8iR5n6x/W9Umt06toUgNSuoWg94kIxpxzLMFbu9Mcx5Tsd09wkqC36xQ9xAIqIHZ0nmeY6M/T1DHLznV6xspqB/6Rx762lEMT7fBrqNdjjH0ccbS4t/o47Z+/j5HHw2Dx5BX9xXl8p0On3r079WKH/GMD4jIlYbEq4lBkydBOVmlEglhiyyKr1cZRlYeasCPiJ40rrT6mzTOHrPTqv2XH3WEsHT6gWVq69HUMPYRmVY8u8myY9hpZFbBHHi1gmxiJWiLlY3YIsRAA9YjKCArjNYiGGQQ6wSCGWABVhBBrCCIDivTFtDstk2gdbnqq9xbtG/hrI98pbZC4YSzPT9qMaXSJ9692/crx/wDZKz2Qc8Jk2YqwHdbHMk9FtjBZl6p2nCPN1Q4+Gc/syAo1BrUmK7F2uEpazHE5vwEyeY7btn6A8u5SOnQmYY43I3yOossDbu2KtBSi2MeHTVKCFHFY57qsQvj32UZ6AtzIktTpa9VpyG71V9eDj7SWLkMPWMgjylXpsW7VXNbaj2MyGos91AL12Em1X4eEcuNuAgDBVegwRZG4+ktppFNiBK6lUVHtA7sCWJDd44x3QB7snGZeQJ07RT22dnX7K1jDOGXA4sfR3pgcLEeRxn1HPiJ0+k30rspPaKUbH2TxIfzHz9ssHfLc9No6fgJCWoPorsfVP3WxzKH5dR5GordyddUSh01pIOM1oXRvWrLkYkU8bTPosGTBqY3k4l58f2L3bcd8hO6vPP3j7fISyvRvuia1XV6kd8jNNZ/uwR/aEfeI6DwBz1PJDcX0ZMjC7XqBjBTTEgkkfatxyx5L8fKWPZYZpixVyyXV6uEY+jh68v8ARC71LayodPcVdTk0i5Ku0B5BsnBOCPq5APOPbKe1tOf0nh7U1MDwsh4sA8JPCSoJB8OU32gncBygPTLqpGPHr6s8unOe7MqBJLdmW+qSnDnhIzjK+HT24zgZwKTxyqtjakV9ip+0gb3f7xO0pqDLkSutvqaNalQ/uq+zP7Ntig+8Ks7TYmtynOec+Geh2rNNqV4BnTbotnRVerjHuFjTl9t28p1W6dfDoqfWGb952I+RE20/1Mxz/SiReL2CNOIvYJaRiloi5EasEXIjEErEZSL1xhIhjCQqwSQywAIsIIMTcRAVN/4gv7LQ/r3/AMtUrzdznyne/wDiBv56FPVe/wATUo/AyvthnGJNmK8BYabPV6Tn7v5Su9mawIuCTyaw8gTyVmOT4DoevlLL2RZxVN+qfwlWaTQPYLApAHHauctnOHAGAOY74PumeHs6zdHf7C3rRVXuXMxsSsVBEFhZ6zYpHEwXBUE5zO6v3wq0tVL3paptz9GFraypVxxvZh+EIvEmSCfrjrK+2RuZ2iqqtXwrcbhXbR29Z4qhXwupccWDxMOfl5Ttm3BXUB+2sPPSrpa1pV6KaVAJc9mr4dWfhbgbkBWo54zLSMm9RvUE1X6MdPqmsIZlK10lHrVgjWKe0zwAsOZAPPpNttb11aWwo6XOVpbUOaq0Za6VYoztlweRHQAmZotgOuppvss42r0Y0rfRle0btFdrfrHGeH6vP2yO3p3JOtv7TipwdMdPi7TtaaybGftqiHXhcZwD4RDGtfv3RSXyl7JXVTdZclSmqqu/+zZssH54PIKSJ5r98FrXVMtF1q6Ryl5U0DgAqW0uA7gsvC3hzyDykftH0ei5rXa4m006Wum90LXU2aX++Y8QDlzgke2Sg3Xyu0Q1n/nuuK8CknTigkd7vdOLw8vXARs++aVLpjfTdUdQ2FBNDdmnFWotsKOQEzcg8Tz5iN6jerT12tVYxRhY1RLIeEsunGqbmM8hWc88cwRIzae4g1AUW3vhNENIgTir73Ita+G7wJVO4eXcHM8sc3vxu/YlL2XWIzWuvNAwY2HT6SqwgHoCmm1PjyFi9ecTdKzpK3RFaxRrNTbeo/tHLD9Ud1P4QPiZPbO0XAJF7tV8gPKdLacCec3bsv64Oc2/dgHEsvQ6fs6q0H2ERfgoEqzbjc5bKnkPYJTpvJhqOkDYQDiMNAuJWSCloi5EbsEXIjEZXGUi1cYSIYwkMsCkMsACCbiaibFsDJ5AcyT0A84gKf8AS8lNu09LXqXeuv8ARThkCkh2tsxni8O6PhOPo2NwE8FiMAxAzlWIB5HHMfOTHpdvr12vqOmuqdVoWsurgrxiyxiBjryYdOXOc1pN3uBxx2u4H2QCq/HJOPhJclN9lmJtLosLd8EVnPkeeRjOJXewtQe31CHotjMBjnksQfyne7L1a1IAgAP3ck5+MiNsbM0ysdRV9Fa/J6utdpzkkY+qeRPkfUZni7peTvJyrOa1+3b69RYqXWqoIAVbXVQMA/ZMLp9u3nrfcfbfb/WP7y+j/VpY1qJ21ZLDiqOSvZoC5ZTgqMDOeYnM06hB1J+M9zDJJcnmSV9HQDbl3/Ot/wA63+sIu3b/APn3f51v9ZD16qnxYj3mMJZQftt8DKt8fwZ0yTG8WoHTUX/593/6ktsrerV8sam732u38xMj9l7rtqSAhKj71mUX3ZGW9wM7fYG4mm05B1Vxc/cz2aH/AOTe7E5lmxrtWG2THNm7za1wFrPav901IfeSMYHrJinpA2hcBpq9T2YsxZYy1cXCvEVRM8ROT3bOnLnO0G1q6q+HTIoA6DHCntx1PvlH72bfe3aV5sYtw9nWOfIcKlsDwAy5nm6mSlBtRS/0owcTSuzsNh24AnQO+VnD7G1mcYnYVt3J456lHP7d6y26x3V9g/CVRtJON0Qcy7Ko9rED85bREq03kn1PgG0C4hzAvKyMWsEWMasi5EBGlcZSK1xlIDGEhlgUhlgAVZGb1pU2h1S6hzXU1LiywAlkUjGQB1OccvHOPGSSwet0KX1vVcoauwFXU5wQfZ088+qcjR8rCoG3AbuZOG4cMR4EjJx7MmS1GrK/azFt4tD2OodSr08yBS5YumCRg8ufh3uh6jyHlQ4hkdJLJFkGTGh2r3stjywRE9XrzbZYfBV4F8snmxHyibVHwPuhNlb5W6LtKSlN1DNxNRdUroWKgFlYYZTgDmD7prpqhkUjjM7jRae8V992zl0+m4OPWsLCWtrqUacV0mw5dhyLvWuBkkFuRkHuTuaqJebq6tRZYV09Ydc0UAIt19zlhkKoNYyMNk4BBPLldqekA2ajTXadGoTT0diKRaW7p4hYFbkSCCoGfuDOZYI1zf8ADquwatqVTtL7ara2zbY3F2bAHKqHYLjx4R0xKb5vwS1SoS1O5Wm7bNRHZdCVqTjYjqyLlVUE9B4DHWdLodPoNIuaKgX5956x2nTxcr3f2ZyGk25jHOS9O0VYdfwkb1eR9lft4EpqNptbkGxKwfsqFB97HB+cj69gIWyl1Yb/ABPWPieKZ2inynpVTH7uS6SOPap+WSl2k7Kpma+luFSeCuwMxwOg9fxlJNobLLmfgs77s5yjDmT4kiW2tCnrDNsxCOonEtRKS5RpDBGDs4/YmkK4yJ2DPhIFdCqHMHrru4efKSlXZvuxp+22hX4isNYfLujC/wARWWWZxno20HduuP2mFa+xe83zK/uzszL8CqJBnlczRoJxCtBPNzAXsgDD2QBgIDXGUitcaSAw6QywKQywAKDNxBiEEQFX+mrdlTUutBcuhrpdM/R8DFuFh4ghiB5Hi+NP6ey1l7iqB7z+c+nN7Nl/pWh1VPi9L8PqdRx1n99VnzzuowY4P+weYk+X48lOH5cHPW62wcmOPYAIjcTxe78zLK2/uiLKyyDDAZHLr6pWrVkPwt1HLHlFCSaOpxaYWurMc2c3Zvk9MYz/AFmqpymyVMekNzqhbebJtNXnmD8Izp9qsp6zneBl5jIjFWvP2hn1jkZk4mqkddRt/PU844m1/XOQr1Ct0bB8jyhu3YTlxO9x2a7ZMaq2rnxnD17UI6x6jag85w4s7TTO7RGYZzENq28gi94kgBR1JPIAe+ROm2zgYBz752Ho+2EbrP0u0d1CRUD0ZxyL+xeg9f6scYOTo5nJQVnbbC2Z+jaaqrxRRxHzc95z+8THTNpqZ6SVHmN27NGgnhDBNGIBZFzGLIuTAANcZQxWuMpGMYQw6wCQyRAFUTdZqs3EQCm2nK6XUFeoouI9orYj5z5g3Zv4bl9i/gJ9U20h1KnowKn2MMH5GfKFVRp1BU9a2KH2qeE/MTHKuDfC+S5tJUHqB9UrXf7d8VXLag7rkhvU2Mj4jPwlibqajiqwfKKb56EPprPNQHHtQ5/DPxkkXXJW1fBVq6fuxnQICcSR/QwUgNDojxx7jraSn/C1ZOkhb9lcyBO6q2aewY4PJSeXqGZyGxLza5z5zlNiaRD37IcRTiZPEj8JY9mzwVnN7U2HzOBNIz+5w4fY5064+OD7v6Todx9322nqDSjikitnDMpdTwkd3AII69fVIGzZbZlheinT9hr6T9/jQ/tI2PniaWrM3upsltneiLVrYFttoFeediNYXx6kKDn7TiWxpNItNaV1jCIoVR5AD8YaeSiMEuiWU3Ls8njT0zVp2cGjQLwrQDmAAbDFyYawxYmMDSuMoYpWYzWYDGq4dYCsw6RAGWbiaLNxEB7PmjfjSdltfWoBgG53H/uYsH88+mJQ/ps2b2O067h0vpQ5/wAdR7Nv4RX8ZnkXBrjdSHtxdb3cH2SZ3o/sLf8Atv8AymchulbwvjwbmJ1u8jY09n/bc/wkyFl3krQa7liSOybgWGZzbaoMcj/WN7P1uGHOdOJo012i3tmWr2ZDeR5efKcbs3ZIqdvLJx5zNNtjugZ+cMuqyc5mYh54LsOLrA2ajlB6faODzgIJfsQdcfKG2Iey1enI8La/5gIR9pjEhH22K7kZTko6sSPshWDH34E6XYlBz4R9BGeTAwPMdDzB8wekyemeWeTRpvNGgIG0Xcw7mL2GAC9hixMNaYsWjA8rMarMSraN1mADdZjKRWuMoYhhlhFg1hBEBtKt9PaKdNpT/eLa5U+PBwjjHx4D+yZaUoj02bcFuuSlTlaFCt+sebfiR7pxLo7h2RG7F3Fw+Y6TtttKbdIwUZZ62UDIGWKlQMnpkkSsdgago+PIyx9BqDdUQOoGfXIpKmXp2inNRU1TvXYMOjMjry7rKeFhkcuoM9TUEef4iSu+JR9Q1qPWTYTxonEGR0ChiytzHEefjzzINTLdkWTw1OSHkk9PryPEfEj8DJCjazD7R/eH5gyAQw9OMjiOBkZIGSBnmQPHlOfQiyha/wD6gmdGm2Wx9b48H9Ji6sseb4/arH5ST27ujTTpjZWWUpghrGz+kA48Oitz5Ae/J5zkqXgtMn5H7+P8aJm+5QOb59XE7f6SIt1fNgviflgDEORyi1OlL2YUeOPlNVp4w5MsmuyZFtilFfg+nt07y+g0bN1bTUEnzPZLmShkdu0oGi0oXoKKQPdWo/KSJjITwzQzcwbGAgTmLWGHcxWwxgL2mKEw9xihaAG1TRuoyPqeO1NAB+sxlInUY1WYhjKwggUMKsQGmt1YpqssbpWjufYilj+E+Udo61r73sc5Z2LE+snJ/GfS2/thXZetI/6ewfEYP4z5hHWZTNcY9pOVvtAM73dS7hs4W6H85wAbDVn3fA/6zsti6gcSfj5SWZZDqiO296P7LL7HqescbswrfiXqcnhbBB5+zrILUbk6xDg0M36hVs+wA5Pwlt69eOtkzjPfRgFJrsAxnB5MCMAqeoA6EAjlE32fTtwX1ZUHhJRz2ZI/wuDwnx6j2DpKsU9yokyR2sr27Z9tZ+krsQ+T1uv8wELs2wceCVwRg8S8SjOOZ5Hh9svTd3eujVLw1sVf/lPhXP6uCQ3uMY191CH6ZUHkzUAg+xuH85tb6oyspbVWoo4voH5YCBGHQk9FfAPM5AyB78mKqs5y5ddXs+xWDJQ3iR9T3nBB/Oclq9maFm+hp4cH63aXcLeoIWPL2xPIo9jUXLoh9k7Gs1P1BhftWHPAPV6z6h8p0lewk0yYTmx5tYfrNz6DyHq/GSGj1QCqoAAAwFAAAHkB4Qup7wkmXPKfHgrxYlHksXcrWCzQ046oOzPqKnl/CVMmzK69HG0uC+yknlYOJf1k5/hn4CWIZRiluiS5I7ZUeGCcwjGAczQzBWGKWtGLWidrRgL3NEy8Pc0TLRgZTZHabJ7MgA9U0brMyZEMYQw6mZMiYENvzVxbM1oH/T2n4LxflPl5pkyYzNsY4vNB6iPny/pJ3YloJX2gYmTJPLoqh2WF2A4PZ8vOcpvPsIue0qALrydD9W5euDjx8j1HqmTJknTtHTV8MiNDshrELafLcP16WIW+o+XgHHLkR18pIbM311CnsrfpUzwsLF+kXGRgM3U/rA+7wyZPQ9RuHJF6a30R+0bO8SOWTnhGeFc+AzzmaS+ZMkjbfLKkkuETOiukoXys8mTJmiF9Brzp9TXYPsOCfWM8/lLsDggEcweYPmD0MyZKtO+GS6jtGjGL2NMmSklFbWidzzJkYCNzxI2TJkYH/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8" descr="enniss.png"/>
          <p:cNvPicPr>
            <a:picLocks noChangeAspect="1"/>
          </p:cNvPicPr>
          <p:nvPr/>
        </p:nvPicPr>
        <p:blipFill>
          <a:blip r:embed="rId5" cstate="print"/>
          <a:stretch>
            <a:fillRect/>
          </a:stretch>
        </p:blipFill>
        <p:spPr>
          <a:xfrm>
            <a:off x="6372200" y="2060848"/>
            <a:ext cx="1733550" cy="2647950"/>
          </a:xfrm>
          <a:prstGeom prst="rect">
            <a:avLst/>
          </a:prstGeom>
        </p:spPr>
      </p:pic>
      <p:sp>
        <p:nvSpPr>
          <p:cNvPr id="10" name="TextBox 9"/>
          <p:cNvSpPr txBox="1"/>
          <p:nvPr/>
        </p:nvSpPr>
        <p:spPr>
          <a:xfrm>
            <a:off x="467544" y="4797152"/>
            <a:ext cx="2808312" cy="369332"/>
          </a:xfrm>
          <a:prstGeom prst="rect">
            <a:avLst/>
          </a:prstGeom>
          <a:noFill/>
        </p:spPr>
        <p:txBody>
          <a:bodyPr wrap="square" rtlCol="0">
            <a:spAutoFit/>
          </a:bodyPr>
          <a:lstStyle/>
          <a:p>
            <a:pPr algn="ctr"/>
            <a:r>
              <a:rPr lang="mk-MK" dirty="0" smtClean="0"/>
              <a:t>лузни</a:t>
            </a:r>
            <a:endParaRPr lang="en-GB" dirty="0"/>
          </a:p>
        </p:txBody>
      </p:sp>
      <p:sp>
        <p:nvSpPr>
          <p:cNvPr id="11" name="TextBox 10"/>
          <p:cNvSpPr txBox="1"/>
          <p:nvPr/>
        </p:nvSpPr>
        <p:spPr>
          <a:xfrm>
            <a:off x="3491880" y="4797152"/>
            <a:ext cx="2808312" cy="369332"/>
          </a:xfrm>
          <a:prstGeom prst="rect">
            <a:avLst/>
          </a:prstGeom>
          <a:noFill/>
        </p:spPr>
        <p:txBody>
          <a:bodyPr wrap="square" rtlCol="0">
            <a:spAutoFit/>
          </a:bodyPr>
          <a:lstStyle/>
          <a:p>
            <a:pPr algn="ctr"/>
            <a:r>
              <a:rPr lang="mk-MK" dirty="0" smtClean="0"/>
              <a:t>акцент</a:t>
            </a:r>
            <a:endParaRPr lang="en-GB" dirty="0"/>
          </a:p>
        </p:txBody>
      </p:sp>
      <p:sp>
        <p:nvSpPr>
          <p:cNvPr id="12" name="TextBox 11"/>
          <p:cNvSpPr txBox="1"/>
          <p:nvPr/>
        </p:nvSpPr>
        <p:spPr>
          <a:xfrm>
            <a:off x="5796136" y="4725144"/>
            <a:ext cx="2808312" cy="369332"/>
          </a:xfrm>
          <a:prstGeom prst="rect">
            <a:avLst/>
          </a:prstGeom>
          <a:noFill/>
        </p:spPr>
        <p:txBody>
          <a:bodyPr wrap="square" rtlCol="0">
            <a:spAutoFit/>
          </a:bodyPr>
          <a:lstStyle/>
          <a:p>
            <a:r>
              <a:rPr lang="mk-MK" dirty="0" smtClean="0">
                <a:latin typeface="Apple Boy BTN" pitchFamily="34" charset="0"/>
              </a:rPr>
              <a:t>Спортска способност</a:t>
            </a:r>
            <a:endParaRPr lang="en-GB" dirty="0">
              <a:latin typeface="Apple Boy BTN"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normAutofit fontScale="90000"/>
          </a:bodyPr>
          <a:lstStyle/>
          <a:p>
            <a:r>
              <a:rPr lang="mk-MK" sz="4800" dirty="0" smtClean="0">
                <a:latin typeface="Arial Rounded MT Bold" pitchFamily="34" charset="0"/>
              </a:rPr>
              <a:t>Размислете за следново ...</a:t>
            </a:r>
            <a:endParaRPr lang="en-GB" sz="4800" dirty="0">
              <a:latin typeface="Arial Rounded MT Bold" pitchFamily="34" charset="0"/>
            </a:endParaRPr>
          </a:p>
        </p:txBody>
      </p:sp>
      <p:sp>
        <p:nvSpPr>
          <p:cNvPr id="3" name="Content Placeholder 2"/>
          <p:cNvSpPr>
            <a:spLocks noGrp="1"/>
          </p:cNvSpPr>
          <p:nvPr>
            <p:ph sz="quarter" idx="1"/>
          </p:nvPr>
        </p:nvSpPr>
        <p:spPr/>
        <p:txBody>
          <a:bodyPr>
            <a:normAutofit/>
          </a:bodyPr>
          <a:lstStyle/>
          <a:p>
            <a:r>
              <a:rPr lang="ru-RU" sz="3200" dirty="0" smtClean="0">
                <a:latin typeface="Calibri" pitchFamily="34" charset="0"/>
              </a:rPr>
              <a:t>Што мислите,што значи зборот "карактеристика"?</a:t>
            </a:r>
            <a:endParaRPr lang="en-GB" sz="3200" dirty="0" smtClean="0">
              <a:latin typeface="Calibri" pitchFamily="34" charset="0"/>
            </a:endParaRPr>
          </a:p>
          <a:p>
            <a:r>
              <a:rPr lang="ru-RU" sz="3200" dirty="0" smtClean="0">
                <a:latin typeface="Calibri" pitchFamily="34" charset="0"/>
              </a:rPr>
              <a:t>Погледнете го лицето до вас</a:t>
            </a:r>
            <a:r>
              <a:rPr lang="en-GB" sz="3200" dirty="0" smtClean="0">
                <a:latin typeface="Calibri" pitchFamily="34" charset="0"/>
              </a:rPr>
              <a:t>.</a:t>
            </a:r>
            <a:endParaRPr lang="mk-MK" sz="3200" dirty="0" smtClean="0">
              <a:latin typeface="Calibri" pitchFamily="34" charset="0"/>
            </a:endParaRPr>
          </a:p>
          <a:p>
            <a:r>
              <a:rPr lang="en-GB" sz="3200" dirty="0" smtClean="0">
                <a:latin typeface="Calibri" pitchFamily="34" charset="0"/>
              </a:rPr>
              <a:t> </a:t>
            </a:r>
            <a:r>
              <a:rPr lang="ru-RU" sz="3200" dirty="0" smtClean="0">
                <a:latin typeface="Calibri" pitchFamily="34" charset="0"/>
              </a:rPr>
              <a:t>Можете ли да ги идентификувате некои од нивните карактеристики?</a:t>
            </a:r>
          </a:p>
          <a:p>
            <a:r>
              <a:rPr lang="ru-RU" sz="3200" dirty="0" smtClean="0">
                <a:latin typeface="Calibri" pitchFamily="34" charset="0"/>
              </a:rPr>
              <a:t>Дали се исти како твоите или различни?</a:t>
            </a:r>
            <a:endParaRPr lang="en-GB" sz="3200" dirty="0" smtClean="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4800" dirty="0" smtClean="0">
                <a:latin typeface="Arial Rounded MT Bold" pitchFamily="34" charset="0"/>
              </a:rPr>
              <a:t>Карактеристики</a:t>
            </a:r>
            <a:endParaRPr lang="en-GB" sz="4800" dirty="0">
              <a:latin typeface="Arial Rounded MT Bold" pitchFamily="34" charset="0"/>
            </a:endParaRPr>
          </a:p>
        </p:txBody>
      </p:sp>
      <p:sp>
        <p:nvSpPr>
          <p:cNvPr id="3" name="Content Placeholder 2"/>
          <p:cNvSpPr>
            <a:spLocks noGrp="1"/>
          </p:cNvSpPr>
          <p:nvPr>
            <p:ph sz="quarter" idx="1"/>
          </p:nvPr>
        </p:nvSpPr>
        <p:spPr/>
        <p:txBody>
          <a:bodyPr>
            <a:normAutofit/>
          </a:bodyPr>
          <a:lstStyle/>
          <a:p>
            <a:r>
              <a:rPr lang="ru-RU" sz="2800" dirty="0" smtClean="0">
                <a:latin typeface="Calibri" pitchFamily="34" charset="0"/>
                <a:cs typeface="Calibri" pitchFamily="34" charset="0"/>
              </a:rPr>
              <a:t>Карактеристика е особина ( белег) на еден организам. Тоа може да биде нешто што можеме да го видиме (како боја на коса) или нешто што не можеме да го видиме (како крвна група).</a:t>
            </a:r>
            <a:endParaRPr lang="en-GB" sz="2800" dirty="0" smtClean="0">
              <a:latin typeface="Calibri" pitchFamily="34" charset="0"/>
              <a:cs typeface="Calibri" pitchFamily="34" charset="0"/>
            </a:endParaRPr>
          </a:p>
          <a:p>
            <a:r>
              <a:rPr lang="ru-RU" sz="2800" dirty="0" smtClean="0">
                <a:latin typeface="Calibri" pitchFamily="34" charset="0"/>
                <a:cs typeface="Calibri" pitchFamily="34" charset="0"/>
              </a:rPr>
              <a:t>Сите луѓе имаат различни комбинации на карактеристики, што значи дека сите изгледаме поинаку.</a:t>
            </a:r>
            <a:endParaRPr lang="en-GB" sz="2800" dirty="0" smtClean="0">
              <a:latin typeface="Calibri" pitchFamily="34" charset="0"/>
              <a:cs typeface="Calibri" pitchFamily="34" charset="0"/>
            </a:endParaRPr>
          </a:p>
          <a:p>
            <a:r>
              <a:rPr lang="ru-RU" sz="2800" dirty="0" smtClean="0">
                <a:latin typeface="Calibri" pitchFamily="34" charset="0"/>
                <a:cs typeface="Calibri" pitchFamily="34" charset="0"/>
              </a:rPr>
              <a:t>Оваа разлика во нашите карактеристики се нарекува варијација.</a:t>
            </a:r>
            <a:endParaRPr lang="en-GB" sz="2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4400" dirty="0" smtClean="0">
                <a:latin typeface="Arial Rounded MT Bold" pitchFamily="34" charset="0"/>
              </a:rPr>
              <a:t>Кои карактеристики ги гледате</a:t>
            </a:r>
            <a:r>
              <a:rPr lang="en-GB" sz="4400" dirty="0" smtClean="0">
                <a:latin typeface="Arial Rounded MT Bold" pitchFamily="34" charset="0"/>
              </a:rPr>
              <a:t>?</a:t>
            </a:r>
            <a:endParaRPr lang="en-GB" sz="4400" dirty="0">
              <a:latin typeface="Arial Rounded MT Bold"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899591" y="1844824"/>
            <a:ext cx="2983189" cy="388843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004048" y="1916832"/>
            <a:ext cx="3276600"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3131840" y="2996952"/>
            <a:ext cx="3019425" cy="362902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0" y="1268760"/>
            <a:ext cx="3071715" cy="3024336"/>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516216" y="1052736"/>
            <a:ext cx="2097089" cy="3188257"/>
          </a:xfrm>
          <a:prstGeom prst="rect">
            <a:avLst/>
          </a:prstGeom>
          <a:noFill/>
          <a:ln w="9525">
            <a:noFill/>
            <a:miter lim="800000"/>
            <a:headEnd/>
            <a:tailEnd/>
          </a:ln>
        </p:spPr>
      </p:pic>
      <p:sp>
        <p:nvSpPr>
          <p:cNvPr id="6" name="TextBox 5"/>
          <p:cNvSpPr txBox="1"/>
          <p:nvPr/>
        </p:nvSpPr>
        <p:spPr>
          <a:xfrm>
            <a:off x="323528" y="0"/>
            <a:ext cx="4680520" cy="1446550"/>
          </a:xfrm>
          <a:prstGeom prst="rect">
            <a:avLst/>
          </a:prstGeom>
          <a:noFill/>
        </p:spPr>
        <p:txBody>
          <a:bodyPr wrap="square" rtlCol="0">
            <a:spAutoFit/>
          </a:bodyPr>
          <a:lstStyle/>
          <a:p>
            <a:r>
              <a:rPr lang="mk-MK" sz="4400" dirty="0" smtClean="0">
                <a:latin typeface="Arial Rounded MT Bold" pitchFamily="34" charset="0"/>
              </a:rPr>
              <a:t>Што ако имаат дете ...?</a:t>
            </a:r>
            <a:endParaRPr lang="en-GB" sz="44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0"/>
            <a:ext cx="4680520" cy="1446550"/>
          </a:xfrm>
          <a:prstGeom prst="rect">
            <a:avLst/>
          </a:prstGeom>
          <a:noFill/>
        </p:spPr>
        <p:txBody>
          <a:bodyPr wrap="square" rtlCol="0">
            <a:spAutoFit/>
          </a:bodyPr>
          <a:lstStyle/>
          <a:p>
            <a:r>
              <a:rPr lang="mk-MK" sz="4400" dirty="0" smtClean="0">
                <a:latin typeface="Apple Boy BTN" pitchFamily="34" charset="0"/>
              </a:rPr>
              <a:t>Што ако имаат дете ...?</a:t>
            </a:r>
            <a:endParaRPr lang="en-GB" sz="4400" dirty="0">
              <a:latin typeface="Apple Boy BTN"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539552" y="1340768"/>
            <a:ext cx="2720983" cy="2664296"/>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516216" y="1052736"/>
            <a:ext cx="2272363" cy="3047032"/>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2915816" y="3257550"/>
            <a:ext cx="3162300"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0"/>
            <a:ext cx="4680520" cy="1446550"/>
          </a:xfrm>
          <a:prstGeom prst="rect">
            <a:avLst/>
          </a:prstGeom>
          <a:noFill/>
        </p:spPr>
        <p:txBody>
          <a:bodyPr wrap="square" rtlCol="0">
            <a:spAutoFit/>
          </a:bodyPr>
          <a:lstStyle/>
          <a:p>
            <a:r>
              <a:rPr lang="mk-MK" sz="4400" dirty="0" smtClean="0">
                <a:latin typeface="Apple Boy BTN" pitchFamily="34" charset="0"/>
              </a:rPr>
              <a:t>Кои се нејзините родители ...?</a:t>
            </a:r>
            <a:endParaRPr lang="en-GB" sz="4400" dirty="0">
              <a:latin typeface="Apple Boy BTN"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2771800" y="3324225"/>
            <a:ext cx="3524250" cy="353377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23528" y="1412776"/>
            <a:ext cx="2592288" cy="2870033"/>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6012160" y="1484784"/>
            <a:ext cx="2497970" cy="28571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par>
                                <p:cTn id="8" presetID="3" presetClass="entr" presetSubtype="1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linds(horizontal)">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771800" y="3284984"/>
            <a:ext cx="3409950" cy="3076575"/>
          </a:xfrm>
          <a:prstGeom prst="rect">
            <a:avLst/>
          </a:prstGeom>
          <a:noFill/>
          <a:ln w="9525">
            <a:noFill/>
            <a:miter lim="800000"/>
            <a:headEnd/>
            <a:tailEnd/>
          </a:ln>
        </p:spPr>
      </p:pic>
      <p:sp>
        <p:nvSpPr>
          <p:cNvPr id="5" name="TextBox 4"/>
          <p:cNvSpPr txBox="1"/>
          <p:nvPr/>
        </p:nvSpPr>
        <p:spPr>
          <a:xfrm>
            <a:off x="323528" y="0"/>
            <a:ext cx="4680520" cy="1446550"/>
          </a:xfrm>
          <a:prstGeom prst="rect">
            <a:avLst/>
          </a:prstGeom>
          <a:noFill/>
        </p:spPr>
        <p:txBody>
          <a:bodyPr wrap="square" rtlCol="0">
            <a:spAutoFit/>
          </a:bodyPr>
          <a:lstStyle/>
          <a:p>
            <a:r>
              <a:rPr lang="mk-MK" sz="4400" dirty="0" smtClean="0">
                <a:latin typeface="Apple Boy BTN" pitchFamily="34" charset="0"/>
              </a:rPr>
              <a:t>Кои се нејзините родители ...?</a:t>
            </a:r>
            <a:endParaRPr lang="en-GB" sz="4400" dirty="0">
              <a:latin typeface="Apple Boy BTN" pitchFamily="34" charset="0"/>
            </a:endParaRPr>
          </a:p>
        </p:txBody>
      </p:sp>
      <p:pic>
        <p:nvPicPr>
          <p:cNvPr id="5123" name="Picture 3"/>
          <p:cNvPicPr>
            <a:picLocks noChangeAspect="1" noChangeArrowheads="1"/>
          </p:cNvPicPr>
          <p:nvPr/>
        </p:nvPicPr>
        <p:blipFill>
          <a:blip r:embed="rId4" cstate="print"/>
          <a:srcRect/>
          <a:stretch>
            <a:fillRect/>
          </a:stretch>
        </p:blipFill>
        <p:spPr bwMode="auto">
          <a:xfrm>
            <a:off x="323528" y="1628800"/>
            <a:ext cx="2740600" cy="2488679"/>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6084168" y="1484784"/>
            <a:ext cx="2629749" cy="259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blinds(horizontal)">
                                      <p:cBhvr>
                                        <p:cTn id="1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0"/>
            <a:ext cx="4680520" cy="1446550"/>
          </a:xfrm>
          <a:prstGeom prst="rect">
            <a:avLst/>
          </a:prstGeom>
          <a:noFill/>
        </p:spPr>
        <p:txBody>
          <a:bodyPr wrap="square" rtlCol="0">
            <a:spAutoFit/>
          </a:bodyPr>
          <a:lstStyle/>
          <a:p>
            <a:r>
              <a:rPr lang="mk-MK" sz="4400" dirty="0" smtClean="0">
                <a:latin typeface="Arial Rounded MT Bold" pitchFamily="34" charset="0"/>
              </a:rPr>
              <a:t>Што ако имаат дете ...?</a:t>
            </a:r>
            <a:endParaRPr lang="en-GB" sz="4400" dirty="0">
              <a:latin typeface="Arial Rounded MT Bold"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683568" y="1772816"/>
            <a:ext cx="3267075" cy="368617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932040" y="1916832"/>
            <a:ext cx="3554511" cy="37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187</TotalTime>
  <Words>578</Words>
  <Application>Microsoft Office PowerPoint</Application>
  <PresentationFormat>On-screen Show (4:3)</PresentationFormat>
  <Paragraphs>65</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Варијација и карактеристики</vt:lpstr>
      <vt:lpstr>Размислете за следново ...</vt:lpstr>
      <vt:lpstr>Карактеристики</vt:lpstr>
      <vt:lpstr>Кои карактеристики ги гледате?</vt:lpstr>
      <vt:lpstr>Slide 5</vt:lpstr>
      <vt:lpstr>Slide 6</vt:lpstr>
      <vt:lpstr>Slide 7</vt:lpstr>
      <vt:lpstr>Slide 8</vt:lpstr>
      <vt:lpstr>Slide 9</vt:lpstr>
      <vt:lpstr>Наследни карактеристики</vt:lpstr>
      <vt:lpstr>Slide 11</vt:lpstr>
      <vt:lpstr>Карактеристики од животната средина</vt:lpstr>
      <vt:lpstr>Наследна или од животна средина ?</vt:lpstr>
      <vt:lpstr>Отфрли една</vt:lpstr>
      <vt:lpstr>Отфрли една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Variation and Characteristics</dc:title>
  <dc:creator>Miss. S. Broadhead</dc:creator>
  <cp:lastModifiedBy>Maja</cp:lastModifiedBy>
  <cp:revision>10</cp:revision>
  <dcterms:created xsi:type="dcterms:W3CDTF">2013-04-16T20:54:58Z</dcterms:created>
  <dcterms:modified xsi:type="dcterms:W3CDTF">2018-03-24T04:33:18Z</dcterms:modified>
</cp:coreProperties>
</file>